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29"/>
  </p:notesMasterIdLst>
  <p:sldIdLst>
    <p:sldId id="256" r:id="rId3"/>
    <p:sldId id="285" r:id="rId4"/>
    <p:sldId id="257" r:id="rId5"/>
    <p:sldId id="258" r:id="rId6"/>
    <p:sldId id="288" r:id="rId7"/>
    <p:sldId id="287" r:id="rId8"/>
    <p:sldId id="293" r:id="rId9"/>
    <p:sldId id="292" r:id="rId10"/>
    <p:sldId id="291" r:id="rId11"/>
    <p:sldId id="290" r:id="rId12"/>
    <p:sldId id="318" r:id="rId13"/>
    <p:sldId id="317" r:id="rId14"/>
    <p:sldId id="319" r:id="rId15"/>
    <p:sldId id="335" r:id="rId16"/>
    <p:sldId id="321" r:id="rId17"/>
    <p:sldId id="322" r:id="rId18"/>
    <p:sldId id="334" r:id="rId19"/>
    <p:sldId id="324" r:id="rId20"/>
    <p:sldId id="325" r:id="rId21"/>
    <p:sldId id="326" r:id="rId22"/>
    <p:sldId id="327" r:id="rId23"/>
    <p:sldId id="328" r:id="rId24"/>
    <p:sldId id="329" r:id="rId25"/>
    <p:sldId id="331" r:id="rId26"/>
    <p:sldId id="332" r:id="rId27"/>
    <p:sldId id="263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3D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5ada25ca5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3c5ada25ca5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BE41C04A-E994-5ADC-5EDB-7534A85F0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7C22BD48-1BDB-D59B-16F7-79AB7674F4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7C01A9C0-CA7D-FEA6-F571-803A31FD4A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70923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5600AB32-962D-1056-66DF-C1C6CC1EF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A99CC0C1-DC18-3C8E-3E4A-BBACBD1992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C0113AF8-E935-0ED2-001C-BD30675EBC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9285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E474D248-836B-936E-3B2E-1B50D6447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BE8944EB-C481-F1E2-8921-BA6FB04EBB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0E6D8788-5513-4E79-4301-03918EECFD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4883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E4EB63CA-82FF-867A-22C5-ECDF0556C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DFD9E47C-3166-69D4-1624-B6B301D19E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6BAFF31E-D154-8DE0-9284-78E00E62A8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41397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865A512B-0E38-0FEE-BBE7-E6F581939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17F479A2-600B-5F00-0802-EDF5BE0EC7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A0FD3A10-5AB8-CB52-7650-EBDA83A802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379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02039238-CAB0-B0A1-BCB0-0E9C133A7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091E0630-525C-BFDE-5B9B-C01D71A777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84F0B7F3-6396-1DB8-2ABF-BFD4FE89EB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22245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EC2F5B29-B75B-C0BE-46EC-6E614ADBC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EE99C4AE-CD42-F0A2-DF15-A355AD006F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EB88F1DB-E419-359A-39FA-1894015A86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30102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F1739827-2FB9-A0E0-616E-B40D4243C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E7563EA6-9BA0-F419-2BCF-4EA3DB9BE8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2E85A11E-1EB8-8728-934E-E72AFB8307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88152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46803679-F4FB-4E8F-AE02-0CAE26064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C0BCD885-DD24-5C24-FEAF-A3D6E4D189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60D944CA-2EAF-4D73-8DD2-E099CC0C5D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7695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3E52B937-3E25-9DD9-0ADF-088BEE243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24CB8641-C2DA-0F52-4EEB-2A81737D39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472E9F0C-5EF7-C309-B53F-87A9D59F09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1935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D51374AB-BDBB-6382-C0A5-7FD6F016F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>
            <a:extLst>
              <a:ext uri="{FF2B5EF4-FFF2-40B4-BE49-F238E27FC236}">
                <a16:creationId xmlns:a16="http://schemas.microsoft.com/office/drawing/2014/main" id="{0C09B5A9-973E-6978-70BB-51C483C9A1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c5ada25ca5_1_54:notes">
            <a:extLst>
              <a:ext uri="{FF2B5EF4-FFF2-40B4-BE49-F238E27FC236}">
                <a16:creationId xmlns:a16="http://schemas.microsoft.com/office/drawing/2014/main" id="{D574C9D7-D956-12CF-FD4F-5F13F317C4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76774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8B54335D-3C0A-1C6A-9530-9554C9DC2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C7AFEE40-5ED8-F5DC-8C15-15E4E9620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05CE29A7-E46A-0893-7C3D-B4B5E0E6EE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02250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316C8009-47B8-6B72-5633-D00E1ACEC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827B31B5-72E4-0113-542E-6D64881529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41CF0221-8175-A844-B805-3152C45D06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38852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77BF18CD-A8E1-3B03-475B-F54966B69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D1B82D9D-1272-01C4-E68B-2404AB1F1F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2B695880-C9B2-EB39-B9AD-1D7A3640A7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04356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753066E5-8B68-849E-9E24-073502DD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B4F7B913-97C3-F29A-D23C-ADD5FF1885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B98E0DB7-11DD-51DF-835E-3764136777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06807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6201902F-BA0C-D51D-86A2-2602B8CC9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43FADDE5-C6C9-7DDB-1DE5-B82CCA4747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7278300D-F4B5-7499-085D-015233D58F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75115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82A7AF3D-38CC-BBE5-B775-1DFC14C3B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78D78694-92FA-25E2-3611-6488D9D016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3A5209B4-B95A-E174-B877-517B7CFB3F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79418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c5ada25ca5_1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3c5ada25ca5_1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c5ada25ca5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DB07A25B-C36F-857A-D536-DD55190EB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989AA838-8161-4408-EC78-24791E732A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456265CD-9221-B31B-E92A-B6EB6A2AA7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0847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2D9BEEC5-A41E-23DB-1BC4-2DBC4C8CB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D828D43E-EDAF-4CE2-E85B-9967237FA4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AA2477F6-052B-0CF1-0FE6-9F7C06BE74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4920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B844EC56-B695-B2ED-D420-075DDB15C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B23D8836-BA4A-6E22-E655-7E30D66D91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7D30C08A-C554-550C-E4BF-446F48AE77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5677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BC8DAAF8-DCA0-27F4-8624-EA4EACB9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DD472A40-EAAF-EE69-A557-B231EE6517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771573D6-9298-D93B-744A-3DDF2FBC4F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8712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FD062BDC-22CC-1AE1-EE4E-811FC0943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06122DBC-921C-8F80-4720-AFB258841F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DA782203-80AD-D01A-F403-1C12EE23F9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3473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13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13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0.wdp"/><Relationship Id="rId5" Type="http://schemas.openxmlformats.org/officeDocument/2006/relationships/image" Target="../media/image15.pn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4.sv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4.sv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2.wdp"/><Relationship Id="rId5" Type="http://schemas.openxmlformats.org/officeDocument/2006/relationships/image" Target="../media/image17.png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21.png"/><Relationship Id="rId3" Type="http://schemas.openxmlformats.org/officeDocument/2006/relationships/image" Target="../media/image4.svg"/><Relationship Id="rId7" Type="http://schemas.openxmlformats.org/officeDocument/2006/relationships/image" Target="../media/image19.png"/><Relationship Id="rId12" Type="http://schemas.microsoft.com/office/2007/relationships/hdphoto" Target="../media/hdphoto3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7.png"/><Relationship Id="rId15" Type="http://schemas.openxmlformats.org/officeDocument/2006/relationships/image" Target="../media/image23.png"/><Relationship Id="rId10" Type="http://schemas.microsoft.com/office/2007/relationships/hdphoto" Target="../media/hdphoto15.wdp"/><Relationship Id="rId4" Type="http://schemas.openxmlformats.org/officeDocument/2006/relationships/image" Target="../media/image5.svg"/><Relationship Id="rId9" Type="http://schemas.openxmlformats.org/officeDocument/2006/relationships/image" Target="../media/image20.png"/><Relationship Id="rId1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4.svg"/><Relationship Id="rId7" Type="http://schemas.openxmlformats.org/officeDocument/2006/relationships/image" Target="../media/image19.png"/><Relationship Id="rId12" Type="http://schemas.microsoft.com/office/2007/relationships/hdphoto" Target="../media/hdphoto3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microsoft.com/office/2007/relationships/hdphoto" Target="../media/hdphoto15.wdp"/><Relationship Id="rId4" Type="http://schemas.openxmlformats.org/officeDocument/2006/relationships/image" Target="../media/image5.sv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4.svg"/><Relationship Id="rId7" Type="http://schemas.openxmlformats.org/officeDocument/2006/relationships/image" Target="../media/image19.png"/><Relationship Id="rId12" Type="http://schemas.microsoft.com/office/2007/relationships/hdphoto" Target="../media/hdphoto3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microsoft.com/office/2007/relationships/hdphoto" Target="../media/hdphoto15.wdp"/><Relationship Id="rId4" Type="http://schemas.openxmlformats.org/officeDocument/2006/relationships/image" Target="../media/image5.svg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6.wdp"/><Relationship Id="rId5" Type="http://schemas.openxmlformats.org/officeDocument/2006/relationships/image" Target="../media/image24.png"/><Relationship Id="rId4" Type="http://schemas.openxmlformats.org/officeDocument/2006/relationships/image" Target="../media/image5.sv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7.wdp"/><Relationship Id="rId5" Type="http://schemas.openxmlformats.org/officeDocument/2006/relationships/image" Target="../media/image25.png"/><Relationship Id="rId4" Type="http://schemas.openxmlformats.org/officeDocument/2006/relationships/image" Target="../media/image5.svg"/><Relationship Id="rId9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10" Type="http://schemas.microsoft.com/office/2007/relationships/hdphoto" Target="../media/hdphoto3.wdp"/><Relationship Id="rId4" Type="http://schemas.openxmlformats.org/officeDocument/2006/relationships/image" Target="../media/image5.sv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14.png"/><Relationship Id="rId3" Type="http://schemas.openxmlformats.org/officeDocument/2006/relationships/image" Target="../media/image4.svg"/><Relationship Id="rId7" Type="http://schemas.openxmlformats.org/officeDocument/2006/relationships/image" Target="../media/image11.png"/><Relationship Id="rId12" Type="http://schemas.microsoft.com/office/2007/relationships/hdphoto" Target="../media/hdphoto8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5.wdp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microsoft.com/office/2007/relationships/hdphoto" Target="../media/hdphoto7.wdp"/><Relationship Id="rId4" Type="http://schemas.openxmlformats.org/officeDocument/2006/relationships/image" Target="../media/image5.svg"/><Relationship Id="rId9" Type="http://schemas.openxmlformats.org/officeDocument/2006/relationships/image" Target="../media/image12.png"/><Relationship Id="rId1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4.sv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10" Type="http://schemas.microsoft.com/office/2007/relationships/hdphoto" Target="../media/hdphoto9.wdp"/><Relationship Id="rId4" Type="http://schemas.openxmlformats.org/officeDocument/2006/relationships/image" Target="../media/image5.sv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 title="Primer Fondo PPT-2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5"/>
          <p:cNvSpPr txBox="1"/>
          <p:nvPr/>
        </p:nvSpPr>
        <p:spPr>
          <a:xfrm>
            <a:off x="732772" y="1409334"/>
            <a:ext cx="8161364" cy="498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62500" lnSpcReduction="20000"/>
          </a:bodyPr>
          <a:lstStyle/>
          <a:p>
            <a:pPr lvl="0">
              <a:lnSpc>
                <a:spcPct val="120000"/>
              </a:lnSpc>
              <a:buSzPts val="3000"/>
            </a:pPr>
            <a:r>
              <a:rPr lang="es-CL" sz="3200" b="1" dirty="0">
                <a:solidFill>
                  <a:schemeClr val="bg1"/>
                </a:solidFill>
              </a:rPr>
              <a:t>LLAMADO NACIONAL EN CONDICIONES ESPECIALES AÑO 2026</a:t>
            </a:r>
            <a:br>
              <a:rPr lang="es-CL" sz="3600" dirty="0">
                <a:solidFill>
                  <a:schemeClr val="bg1"/>
                </a:solidFill>
              </a:rPr>
            </a:br>
            <a:endParaRPr sz="11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5"/>
          <p:cNvSpPr txBox="1"/>
          <p:nvPr/>
        </p:nvSpPr>
        <p:spPr>
          <a:xfrm>
            <a:off x="2196487" y="3136506"/>
            <a:ext cx="48198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algn="ctr"/>
            <a:r>
              <a:rPr lang="es-CL" sz="1200" dirty="0">
                <a:solidFill>
                  <a:schemeClr val="bg1"/>
                </a:solidFill>
              </a:rPr>
              <a:t>Formato MINVU para Presentación de Nuevos Proyectos</a:t>
            </a:r>
          </a:p>
          <a:p>
            <a:pPr algn="ctr"/>
            <a:endParaRPr lang="es-CL" sz="1200" dirty="0">
              <a:solidFill>
                <a:schemeClr val="bg1"/>
              </a:solidFill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33DC0EF-5003-FFA0-9FE1-00B5C009B6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14255" y="3670464"/>
            <a:ext cx="2784264" cy="117373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CF08789B-2D1A-C58C-6B2E-B2A36B283A23}"/>
              </a:ext>
            </a:extLst>
          </p:cNvPr>
          <p:cNvSpPr txBox="1"/>
          <p:nvPr/>
        </p:nvSpPr>
        <p:spPr>
          <a:xfrm>
            <a:off x="732772" y="1757536"/>
            <a:ext cx="7886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b="1" dirty="0">
                <a:solidFill>
                  <a:schemeClr val="bg1"/>
                </a:solidFill>
              </a:rPr>
              <a:t>Programa de Integración Social y Territorial </a:t>
            </a:r>
            <a:br>
              <a:rPr lang="es-CL" sz="1600" b="1" dirty="0">
                <a:solidFill>
                  <a:schemeClr val="bg1"/>
                </a:solidFill>
              </a:rPr>
            </a:br>
            <a:r>
              <a:rPr lang="es-CL" sz="1600" dirty="0">
                <a:solidFill>
                  <a:schemeClr val="bg1"/>
                </a:solidFill>
              </a:rPr>
              <a:t>D.S. </a:t>
            </a:r>
            <a:r>
              <a:rPr lang="es-CL" sz="1600" dirty="0" err="1">
                <a:solidFill>
                  <a:schemeClr val="bg1"/>
                </a:solidFill>
              </a:rPr>
              <a:t>N°</a:t>
            </a:r>
            <a:r>
              <a:rPr lang="es-CL" sz="1600" dirty="0">
                <a:solidFill>
                  <a:schemeClr val="bg1"/>
                </a:solidFill>
              </a:rPr>
              <a:t> 19, (V. y U.), 2016, y sus modificaciones</a:t>
            </a:r>
            <a:endParaRPr lang="es-CL" sz="16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2935D50-5B48-44B6-2F67-191F430317F0}"/>
              </a:ext>
            </a:extLst>
          </p:cNvPr>
          <p:cNvSpPr txBox="1"/>
          <p:nvPr/>
        </p:nvSpPr>
        <p:spPr>
          <a:xfrm>
            <a:off x="4173684" y="4640254"/>
            <a:ext cx="462049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CL" sz="1000" i="1" dirty="0">
                <a:solidFill>
                  <a:schemeClr val="bg1"/>
                </a:solidFill>
              </a:rPr>
              <a:t>Formato actualizado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BD8ED193-9D06-59B9-E567-50EFF895C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AF14A7C2-249A-F6BE-F5F9-3923A4F205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2AAB4BC0-D964-BBD6-9FB4-74F4603735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F8FD71D9-997A-B746-EF1F-9CDA3EB9C99F}"/>
              </a:ext>
            </a:extLst>
          </p:cNvPr>
          <p:cNvSpPr/>
          <p:nvPr/>
        </p:nvSpPr>
        <p:spPr>
          <a:xfrm>
            <a:off x="-1" y="1"/>
            <a:ext cx="3559489" cy="4326164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</a:rPr>
              <a:t>INCORPORAR IMAGEN DETALLE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B25499D-DFC4-BE08-7D1C-E971F51173F9}"/>
              </a:ext>
            </a:extLst>
          </p:cNvPr>
          <p:cNvSpPr/>
          <p:nvPr/>
        </p:nvSpPr>
        <p:spPr>
          <a:xfrm>
            <a:off x="3672040" y="2413038"/>
            <a:ext cx="5471960" cy="1913127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</a:rPr>
              <a:t>INCORPORAR IMAGEN DETALLE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24E5F9D-69B7-6392-2985-511205E572BD}"/>
              </a:ext>
            </a:extLst>
          </p:cNvPr>
          <p:cNvSpPr/>
          <p:nvPr/>
        </p:nvSpPr>
        <p:spPr>
          <a:xfrm>
            <a:off x="3672040" y="471396"/>
            <a:ext cx="5471960" cy="1888110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</a:rPr>
              <a:t>INCORPORAR IMAGEN DETALLE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14693A9-1BD1-0362-FC01-4AE9858FF625}"/>
              </a:ext>
            </a:extLst>
          </p:cNvPr>
          <p:cNvSpPr txBox="1"/>
          <p:nvPr/>
        </p:nvSpPr>
        <p:spPr>
          <a:xfrm>
            <a:off x="2729738" y="2254060"/>
            <a:ext cx="1949625" cy="57708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1050" b="1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MODIFICABLE SEGÚN IMÁGENES DE ENTIDAD DESARROLLADORA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D27E21C-A5AD-CFE5-0FC9-AE3E6A8A413D}"/>
              </a:ext>
            </a:extLst>
          </p:cNvPr>
          <p:cNvSpPr/>
          <p:nvPr/>
        </p:nvSpPr>
        <p:spPr>
          <a:xfrm>
            <a:off x="0" y="4383574"/>
            <a:ext cx="814954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DETALLE ÁREA(S) VERDE(S) Y EQUIPAMIENTO(S) </a:t>
            </a:r>
            <a:r>
              <a:rPr lang="es-CL" sz="1200" b="1" u="sng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ADICIONAL DE MAYOR ESTANDAR QUE OTORGA PUNTAJE:</a:t>
            </a:r>
          </a:p>
        </p:txBody>
      </p:sp>
    </p:spTree>
    <p:extLst>
      <p:ext uri="{BB962C8B-B14F-4D97-AF65-F5344CB8AC3E}">
        <p14:creationId xmlns:p14="http://schemas.microsoft.com/office/powerpoint/2010/main" val="4083096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79AD7544-B2DE-1A36-7991-A564B9EFE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D9023C0C-D8C6-FA8F-8F15-3338CFEC2A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31FADC8E-EA14-F5A9-EF9F-834DA9F649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176E3F0-7641-783A-F552-1C5DCE7010AE}"/>
              </a:ext>
            </a:extLst>
          </p:cNvPr>
          <p:cNvSpPr/>
          <p:nvPr/>
        </p:nvSpPr>
        <p:spPr>
          <a:xfrm>
            <a:off x="153214" y="113339"/>
            <a:ext cx="30411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GESTIÓN DE RESIDUOS:</a:t>
            </a:r>
            <a:endParaRPr lang="es-CL" sz="1500" b="1" u="sng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9D67BCC-225F-DBE7-860A-565CF054F948}"/>
              </a:ext>
            </a:extLst>
          </p:cNvPr>
          <p:cNvSpPr/>
          <p:nvPr/>
        </p:nvSpPr>
        <p:spPr>
          <a:xfrm>
            <a:off x="230412" y="4307567"/>
            <a:ext cx="59279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  <a:tabLst>
                <a:tab pos="2889647" algn="l"/>
              </a:tabLst>
            </a:pPr>
            <a:r>
              <a:rPr lang="es-CL" sz="1350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Describir aspectos destacables de la propuesta en torno a la gestión de residuos.</a:t>
            </a:r>
          </a:p>
          <a:p>
            <a:pPr defTabSz="685800">
              <a:buClrTx/>
              <a:tabLst>
                <a:tab pos="2889647" algn="l"/>
              </a:tabLst>
              <a:defRPr/>
            </a:pPr>
            <a:r>
              <a:rPr lang="es-CL" sz="1350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Memoria explicativa </a:t>
            </a:r>
            <a:r>
              <a:rPr lang="es-CL" sz="1050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(según ítem 5.2.15 de la Resolución Exenta </a:t>
            </a:r>
            <a:r>
              <a:rPr lang="es-CL" sz="1050" kern="1200" dirty="0" err="1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N°</a:t>
            </a:r>
            <a:r>
              <a:rPr lang="es-CL" sz="1050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 700 de 2026)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98A7C40-FF2C-B593-B67C-743EC845ED0C}"/>
              </a:ext>
            </a:extLst>
          </p:cNvPr>
          <p:cNvSpPr/>
          <p:nvPr/>
        </p:nvSpPr>
        <p:spPr>
          <a:xfrm>
            <a:off x="1" y="484908"/>
            <a:ext cx="4514981" cy="3774255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</a:rPr>
              <a:t>IMAGEN PROPUESTA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C4F1AEF-7328-07E0-A63D-78BE6AA838D3}"/>
              </a:ext>
            </a:extLst>
          </p:cNvPr>
          <p:cNvSpPr/>
          <p:nvPr/>
        </p:nvSpPr>
        <p:spPr>
          <a:xfrm>
            <a:off x="4603450" y="484906"/>
            <a:ext cx="4514981" cy="1796874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</a:rPr>
              <a:t>DETALLES O CARACTERÍSTICAS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6EC07AD-FD57-353E-6E30-5C1DD5284D12}"/>
              </a:ext>
            </a:extLst>
          </p:cNvPr>
          <p:cNvSpPr/>
          <p:nvPr/>
        </p:nvSpPr>
        <p:spPr>
          <a:xfrm>
            <a:off x="4603450" y="2330185"/>
            <a:ext cx="4514981" cy="1928977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</a:rPr>
              <a:t>DETALLES O CARACTERÍSTICAS</a:t>
            </a:r>
          </a:p>
        </p:txBody>
      </p:sp>
    </p:spTree>
    <p:extLst>
      <p:ext uri="{BB962C8B-B14F-4D97-AF65-F5344CB8AC3E}">
        <p14:creationId xmlns:p14="http://schemas.microsoft.com/office/powerpoint/2010/main" val="3921675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2323D9FF-8143-19F8-C5CF-6A9451CED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967C30DB-306D-A0B1-6396-FF401E1765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C86A89FD-5561-7D77-59E2-EC25F7DE76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F2DEC1A-9E80-35F8-7D97-5C4093D8A0B4}"/>
              </a:ext>
            </a:extLst>
          </p:cNvPr>
          <p:cNvSpPr/>
          <p:nvPr/>
        </p:nvSpPr>
        <p:spPr>
          <a:xfrm>
            <a:off x="127433" y="3719263"/>
            <a:ext cx="52412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EQUIPAMIENTO BÁSICO DE USO COMERCIAL O DE SERVICIOS:</a:t>
            </a:r>
            <a:r>
              <a:rPr lang="es-CL" sz="1500" b="1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(AL MENOS UN LOCAL ENTREGADO A LA COMUNIDAD, EN COPROPIEDADES)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2F053AB-20ED-1923-2B07-57492988CC0C}"/>
              </a:ext>
            </a:extLst>
          </p:cNvPr>
          <p:cNvSpPr/>
          <p:nvPr/>
        </p:nvSpPr>
        <p:spPr>
          <a:xfrm>
            <a:off x="1" y="455600"/>
            <a:ext cx="4514981" cy="3196162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</a:rPr>
              <a:t>PLANO UBICACIÓN LOCAL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85E5360-A3BE-83C7-51C1-4E8325656108}"/>
              </a:ext>
            </a:extLst>
          </p:cNvPr>
          <p:cNvSpPr/>
          <p:nvPr/>
        </p:nvSpPr>
        <p:spPr>
          <a:xfrm>
            <a:off x="4603450" y="455599"/>
            <a:ext cx="4514981" cy="1456328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</a:rPr>
              <a:t>DETALLES O CARACTERÍSTICAS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5938172-8712-C4D9-7AE0-326D6CE80FBB}"/>
              </a:ext>
            </a:extLst>
          </p:cNvPr>
          <p:cNvSpPr/>
          <p:nvPr/>
        </p:nvSpPr>
        <p:spPr>
          <a:xfrm>
            <a:off x="4603450" y="1964244"/>
            <a:ext cx="4514981" cy="1687519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</a:rPr>
              <a:t>PLANTA LOCALES Y SU ENTORNO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24C5072-FF91-4EA1-8907-8DEE327AD9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871" y="4205139"/>
            <a:ext cx="490018" cy="531301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39D5BB79-529D-2C9E-83BE-2EBBC817E422}"/>
              </a:ext>
            </a:extLst>
          </p:cNvPr>
          <p:cNvSpPr/>
          <p:nvPr/>
        </p:nvSpPr>
        <p:spPr>
          <a:xfrm>
            <a:off x="1270699" y="4248428"/>
            <a:ext cx="1416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s-CL" sz="1500" b="1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SÍ/NO </a:t>
            </a:r>
          </a:p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PRESENTA LOCALES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8FB02C5-711A-6C20-0D4C-3843190AFCD1}"/>
              </a:ext>
            </a:extLst>
          </p:cNvPr>
          <p:cNvSpPr/>
          <p:nvPr/>
        </p:nvSpPr>
        <p:spPr>
          <a:xfrm>
            <a:off x="2772393" y="4155336"/>
            <a:ext cx="160448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s-CL" sz="2100" b="1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(xxx)</a:t>
            </a:r>
            <a:endParaRPr lang="es-CL" sz="1500" b="1" kern="1200" dirty="0">
              <a:solidFill>
                <a:srgbClr val="12264E"/>
              </a:solidFill>
              <a:latin typeface="Calibri" panose="020F0502020204030204"/>
              <a:ea typeface="+mn-ea"/>
              <a:cs typeface="+mn-cs"/>
            </a:endParaRPr>
          </a:p>
          <a:p>
            <a:pPr algn="ctr" defTabSz="685800">
              <a:buClrTx/>
            </a:pPr>
            <a:r>
              <a:rPr lang="es-CL" sz="900" b="1" kern="1200" dirty="0" err="1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N°</a:t>
            </a: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 DE LOCALES</a:t>
            </a:r>
            <a:endParaRPr lang="es-CL" sz="1800" b="1" kern="1200" dirty="0">
              <a:solidFill>
                <a:srgbClr val="12264E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E0E5E4C-59EB-481D-DB60-815378431E2F}"/>
              </a:ext>
            </a:extLst>
          </p:cNvPr>
          <p:cNvSpPr/>
          <p:nvPr/>
        </p:nvSpPr>
        <p:spPr>
          <a:xfrm>
            <a:off x="4666741" y="4154125"/>
            <a:ext cx="17693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s-CL" sz="2100" b="1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(x m²)</a:t>
            </a:r>
          </a:p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SUPERFICIE TOTAL DE LOCALES</a:t>
            </a:r>
            <a:endParaRPr lang="es-CL" sz="1800" b="1" kern="1200" dirty="0">
              <a:solidFill>
                <a:srgbClr val="12264E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C22729FA-2A6B-70BB-DA74-0EA14EF07CAB}"/>
              </a:ext>
            </a:extLst>
          </p:cNvPr>
          <p:cNvSpPr/>
          <p:nvPr/>
        </p:nvSpPr>
        <p:spPr>
          <a:xfrm>
            <a:off x="6840015" y="4022857"/>
            <a:ext cx="176932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s-CL" sz="2100" b="1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(xxx)</a:t>
            </a:r>
            <a:endParaRPr lang="es-CL" sz="1500" b="1" kern="1200" dirty="0">
              <a:solidFill>
                <a:srgbClr val="12264E"/>
              </a:solidFill>
              <a:latin typeface="Calibri" panose="020F0502020204030204"/>
              <a:ea typeface="+mn-ea"/>
              <a:cs typeface="+mn-cs"/>
            </a:endParaRPr>
          </a:p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N° DE LOCALES QUE SE ENTREGAN A LA COPROPIEDAD</a:t>
            </a:r>
            <a:endParaRPr lang="es-CL" sz="1800" b="1" kern="1200" dirty="0">
              <a:solidFill>
                <a:srgbClr val="12264E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12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51A4BC4A-3597-C0AC-749F-C4D1407E2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3969B259-21FC-5CD4-A962-16558FF650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207B209C-98E7-AF0B-AF20-8AD77B64E7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6A07563-E712-2B58-0373-CF4809E396D0}"/>
              </a:ext>
            </a:extLst>
          </p:cNvPr>
          <p:cNvSpPr txBox="1"/>
          <p:nvPr/>
        </p:nvSpPr>
        <p:spPr>
          <a:xfrm>
            <a:off x="2861994" y="4367108"/>
            <a:ext cx="1158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RUTA</a:t>
            </a:r>
          </a:p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ACCESIBLE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2666571-9A2A-37E0-95EA-ECE767B1D6DE}"/>
              </a:ext>
            </a:extLst>
          </p:cNvPr>
          <p:cNvSpPr txBox="1"/>
          <p:nvPr/>
        </p:nvSpPr>
        <p:spPr>
          <a:xfrm>
            <a:off x="4768029" y="4455507"/>
            <a:ext cx="1404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ÁREAS DE PERMANENCIA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FF745AE-C079-F785-7D61-6988A30D5BBF}"/>
              </a:ext>
            </a:extLst>
          </p:cNvPr>
          <p:cNvSpPr/>
          <p:nvPr/>
        </p:nvSpPr>
        <p:spPr>
          <a:xfrm>
            <a:off x="125311" y="92643"/>
            <a:ext cx="30411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RUTA ACCESIBLE:</a:t>
            </a:r>
            <a:endParaRPr lang="es-CL" sz="1500" b="1" u="sng" kern="1200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F99038E-8796-0F8D-79DE-EDEBCF0239C2}"/>
              </a:ext>
            </a:extLst>
          </p:cNvPr>
          <p:cNvSpPr/>
          <p:nvPr/>
        </p:nvSpPr>
        <p:spPr>
          <a:xfrm>
            <a:off x="0" y="495281"/>
            <a:ext cx="6332951" cy="359570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PLANO RUTA ACCESIBLE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6C2F29A-52EC-45A1-1E32-45ECCE562C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05" b="99712" l="0" r="99659">
                        <a14:foregroundMark x1="64164" y1="84726" x2="64164" y2="84726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895" y="4345684"/>
            <a:ext cx="322590" cy="38204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4BEF599-AD91-1E54-5A37-45E13B5B16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069" l="0" r="100000">
                        <a14:foregroundMark x1="44695" y1="10086" x2="44695" y2="10086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70102" y="4311178"/>
            <a:ext cx="253734" cy="416550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92A8006-23C8-9E2B-A6BA-DF152B7E2EF2}"/>
              </a:ext>
            </a:extLst>
          </p:cNvPr>
          <p:cNvCxnSpPr/>
          <p:nvPr/>
        </p:nvCxnSpPr>
        <p:spPr>
          <a:xfrm>
            <a:off x="1508370" y="4537132"/>
            <a:ext cx="1417516" cy="0"/>
          </a:xfrm>
          <a:prstGeom prst="line">
            <a:avLst/>
          </a:prstGeom>
          <a:noFill/>
          <a:ln w="57150" cap="flat" cmpd="sng" algn="ctr">
            <a:solidFill>
              <a:srgbClr val="12264E"/>
            </a:solidFill>
            <a:prstDash val="dashDot"/>
            <a:miter lim="800000"/>
            <a:headEnd type="oval" w="med" len="med"/>
            <a:tailEnd type="oval" w="med" len="med"/>
          </a:ln>
          <a:effectLst/>
        </p:spPr>
      </p:cxn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ABFD9EC-3F64-D59D-4349-365A9912C6D1}"/>
              </a:ext>
            </a:extLst>
          </p:cNvPr>
          <p:cNvSpPr/>
          <p:nvPr/>
        </p:nvSpPr>
        <p:spPr>
          <a:xfrm>
            <a:off x="4437184" y="4396642"/>
            <a:ext cx="330845" cy="250167"/>
          </a:xfrm>
          <a:prstGeom prst="rect">
            <a:avLst/>
          </a:prstGeom>
          <a:pattFill prst="dkDnDiag">
            <a:fgClr>
              <a:srgbClr val="12264E"/>
            </a:fgClr>
            <a:bgClr>
              <a:srgbClr val="FFFFFF"/>
            </a:bgClr>
          </a:pattFill>
          <a:ln w="28575" cap="flat" cmpd="sng" algn="ctr">
            <a:solidFill>
              <a:srgbClr val="12264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47EEA4A-357B-365A-330D-15D7882B6514}"/>
              </a:ext>
            </a:extLst>
          </p:cNvPr>
          <p:cNvSpPr/>
          <p:nvPr/>
        </p:nvSpPr>
        <p:spPr>
          <a:xfrm>
            <a:off x="6432373" y="2255028"/>
            <a:ext cx="2711627" cy="250219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DETALLES A DESTACAR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(ej.: rampas y barandas)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68759E4-C1B3-DAB0-A803-454D90640A71}"/>
              </a:ext>
            </a:extLst>
          </p:cNvPr>
          <p:cNvSpPr/>
          <p:nvPr/>
        </p:nvSpPr>
        <p:spPr>
          <a:xfrm>
            <a:off x="6432372" y="55416"/>
            <a:ext cx="2711628" cy="215557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DETALLES A DESTACAR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(ej.: rebaje de solera)</a:t>
            </a:r>
          </a:p>
        </p:txBody>
      </p:sp>
    </p:spTree>
    <p:extLst>
      <p:ext uri="{BB962C8B-B14F-4D97-AF65-F5344CB8AC3E}">
        <p14:creationId xmlns:p14="http://schemas.microsoft.com/office/powerpoint/2010/main" val="3505704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14ED0C36-9B6C-B380-790B-60382CE46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582F52FC-D89B-F075-F85F-9B0417D335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2D7544B5-9B4D-FFDC-A7AC-E4F12E8A67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FFF2143-AA1A-6168-C0CE-B0A706BA2E8F}"/>
              </a:ext>
            </a:extLst>
          </p:cNvPr>
          <p:cNvSpPr/>
          <p:nvPr/>
        </p:nvSpPr>
        <p:spPr>
          <a:xfrm>
            <a:off x="4439654" y="807542"/>
            <a:ext cx="4593510" cy="367440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INCORPORAR IMÁGEN DE LA PROPUESTA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5402944-924C-7D6A-95CD-266E8EDF1DC0}"/>
              </a:ext>
            </a:extLst>
          </p:cNvPr>
          <p:cNvSpPr txBox="1"/>
          <p:nvPr/>
        </p:nvSpPr>
        <p:spPr>
          <a:xfrm>
            <a:off x="232050" y="240199"/>
            <a:ext cx="36333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</a:rPr>
              <a:t>PUNTAJE ADICIONAL </a:t>
            </a:r>
            <a:r>
              <a:rPr kumimoji="0" lang="es-CL" sz="1500" b="1" i="0" u="sng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TIPOLOGÍA CASAS: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1FAEF4F-63D3-2757-6B51-1C2AFB78AC61}"/>
              </a:ext>
            </a:extLst>
          </p:cNvPr>
          <p:cNvSpPr/>
          <p:nvPr/>
        </p:nvSpPr>
        <p:spPr>
          <a:xfrm>
            <a:off x="681115" y="3614841"/>
            <a:ext cx="23063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CL" sz="80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EN TABLA, SELECCIONE O DESTAQUE </a:t>
            </a:r>
            <a:r>
              <a:rPr kumimoji="0" lang="es-CL" sz="80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CON UN CÍRCULO </a:t>
            </a:r>
            <a:r>
              <a:rPr kumimoji="0" lang="es-CL" sz="80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LAS ALTERNATIVA QUE ESCOGE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0CC5CF42-E799-1333-FD42-1C878168AC87}"/>
              </a:ext>
            </a:extLst>
          </p:cNvPr>
          <p:cNvSpPr/>
          <p:nvPr/>
        </p:nvSpPr>
        <p:spPr>
          <a:xfrm>
            <a:off x="325473" y="3622407"/>
            <a:ext cx="310950" cy="311615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5572A49-2219-2A45-3230-111749DB0932}"/>
              </a:ext>
            </a:extLst>
          </p:cNvPr>
          <p:cNvSpPr txBox="1"/>
          <p:nvPr/>
        </p:nvSpPr>
        <p:spPr>
          <a:xfrm>
            <a:off x="229014" y="482583"/>
            <a:ext cx="31438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CL" sz="9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Según Resuelvo 5.2.18 de la Resolución Exenta </a:t>
            </a:r>
            <a:r>
              <a:rPr kumimoji="0" lang="es-CL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N°</a:t>
            </a:r>
            <a:r>
              <a:rPr kumimoji="0" lang="es-CL" sz="9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700, de 2026.</a:t>
            </a:r>
          </a:p>
        </p:txBody>
      </p:sp>
      <p:graphicFrame>
        <p:nvGraphicFramePr>
          <p:cNvPr id="22" name="Tabla 21">
            <a:extLst>
              <a:ext uri="{FF2B5EF4-FFF2-40B4-BE49-F238E27FC236}">
                <a16:creationId xmlns:a16="http://schemas.microsoft.com/office/drawing/2014/main" id="{2D8F5815-FD6C-5DBA-2B0C-2146768093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146768"/>
              </p:ext>
            </p:extLst>
          </p:nvPr>
        </p:nvGraphicFramePr>
        <p:xfrm>
          <a:off x="339327" y="882810"/>
          <a:ext cx="3967979" cy="1475051"/>
        </p:xfrm>
        <a:graphic>
          <a:graphicData uri="http://schemas.openxmlformats.org/drawingml/2006/table">
            <a:tbl>
              <a:tblPr firstRow="1" firstCol="1" bandRow="1"/>
              <a:tblGrid>
                <a:gridCol w="1160819">
                  <a:extLst>
                    <a:ext uri="{9D8B030D-6E8A-4147-A177-3AD203B41FA5}">
                      <a16:colId xmlns:a16="http://schemas.microsoft.com/office/drawing/2014/main" val="3504364296"/>
                    </a:ext>
                  </a:extLst>
                </a:gridCol>
                <a:gridCol w="1330570">
                  <a:extLst>
                    <a:ext uri="{9D8B030D-6E8A-4147-A177-3AD203B41FA5}">
                      <a16:colId xmlns:a16="http://schemas.microsoft.com/office/drawing/2014/main" val="2290626514"/>
                    </a:ext>
                  </a:extLst>
                </a:gridCol>
                <a:gridCol w="898841">
                  <a:extLst>
                    <a:ext uri="{9D8B030D-6E8A-4147-A177-3AD203B41FA5}">
                      <a16:colId xmlns:a16="http://schemas.microsoft.com/office/drawing/2014/main" val="2411310869"/>
                    </a:ext>
                  </a:extLst>
                </a:gridCol>
                <a:gridCol w="577749">
                  <a:extLst>
                    <a:ext uri="{9D8B030D-6E8A-4147-A177-3AD203B41FA5}">
                      <a16:colId xmlns:a16="http://schemas.microsoft.com/office/drawing/2014/main" val="477078200"/>
                    </a:ext>
                  </a:extLst>
                </a:gridCol>
              </a:tblGrid>
              <a:tr h="365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s-CL" sz="800" b="1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ITEM</a:t>
                      </a:r>
                      <a:endParaRPr lang="es-CL" sz="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15" marR="253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s-CL" sz="800" b="1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ESTANDAR</a:t>
                      </a:r>
                      <a:endParaRPr lang="es-CL" sz="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15" marR="253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s-CL" sz="800" b="1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VERIFICADOR</a:t>
                      </a:r>
                      <a:endParaRPr lang="es-CL" sz="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15" marR="253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s-CL" sz="800" b="1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PUNTAJE</a:t>
                      </a:r>
                      <a:endParaRPr lang="es-CL" sz="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15" marR="253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371525"/>
                  </a:ext>
                </a:extLst>
              </a:tr>
              <a:tr h="387927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s-CL" sz="800" b="1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Viviendas unifamiliares</a:t>
                      </a:r>
                      <a:br>
                        <a:rPr lang="es-CL" sz="800" b="1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s-CL" sz="800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 incentiva la ejecución de casas, </a:t>
                      </a:r>
                      <a:r>
                        <a:rPr lang="es-CL" sz="800" b="1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con el objetivo de aumentar la oferta de esta solución habitacional.</a:t>
                      </a:r>
                      <a:endParaRPr lang="es-CL" sz="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15" marR="253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s-CL" sz="80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Loteos o condominios que contemplen viviendas pareadas (2 viviendas).</a:t>
                      </a:r>
                      <a:endParaRPr lang="es-CL" sz="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15" marR="253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s-CL" sz="80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Planimetría del conjunto habitacional</a:t>
                      </a:r>
                      <a:br>
                        <a:rPr lang="es-CL" sz="80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endParaRPr lang="es-CL" sz="8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15" marR="253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s-CL" sz="800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</a:t>
                      </a:r>
                      <a:endParaRPr lang="es-CL" sz="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15" marR="253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1091899"/>
                  </a:ext>
                </a:extLst>
              </a:tr>
              <a:tr h="511011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  <a:buNone/>
                      </a:pPr>
                      <a:endParaRPr lang="es-CL" sz="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15" marR="253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s-CL" sz="800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Loteos o condominios que contemplen viviendas aisladas.</a:t>
                      </a:r>
                      <a:endParaRPr lang="es-CL" sz="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15" marR="253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  <a:buNone/>
                      </a:pPr>
                      <a:endParaRPr lang="es-CL" sz="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15" marR="253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s-CL" sz="800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</a:t>
                      </a:r>
                      <a:endParaRPr lang="es-CL" sz="8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15" marR="253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490004"/>
                  </a:ext>
                </a:extLst>
              </a:tr>
            </a:tbl>
          </a:graphicData>
        </a:graphic>
      </p:graphicFrame>
      <p:sp>
        <p:nvSpPr>
          <p:cNvPr id="24" name="CuadroTexto 23">
            <a:extLst>
              <a:ext uri="{FF2B5EF4-FFF2-40B4-BE49-F238E27FC236}">
                <a16:creationId xmlns:a16="http://schemas.microsoft.com/office/drawing/2014/main" id="{521DF302-0167-089A-DAE8-13B3352F900A}"/>
              </a:ext>
            </a:extLst>
          </p:cNvPr>
          <p:cNvSpPr txBox="1"/>
          <p:nvPr/>
        </p:nvSpPr>
        <p:spPr>
          <a:xfrm>
            <a:off x="238857" y="2444597"/>
            <a:ext cx="3848232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900" i="1" kern="1200">
                <a:solidFill>
                  <a:srgbClr val="4472C4">
                    <a:lumMod val="50000"/>
                  </a:srgbClr>
                </a:solidFill>
                <a:latin typeface="Calibri" panose="020F0502020204030204"/>
              </a:defRPr>
            </a:lvl1pPr>
          </a:lstStyle>
          <a:p>
            <a:r>
              <a:rPr lang="es-CL" dirty="0"/>
              <a:t>(*) Proyectos que postulen con ambas tipologías de viviendas, pareadas y aisladas, se otorgará el puntaje correspondiente a aquella tipología que supere el 50% del total de viviendas del proyecto.</a:t>
            </a:r>
          </a:p>
          <a:p>
            <a:endParaRPr lang="es-CL" dirty="0"/>
          </a:p>
          <a:p>
            <a:r>
              <a:rPr lang="es-CL" dirty="0"/>
              <a:t>(*) Los proyectos mixtos (casas y departamentos) podrán acceder al puntaje según corresponda la tipología, siempre y cuando la tipología casa supere el 50% del total de viviendas del proyecto.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8676AB8-DB10-FB87-8A9F-5725285035F9}"/>
              </a:ext>
            </a:extLst>
          </p:cNvPr>
          <p:cNvSpPr txBox="1"/>
          <p:nvPr/>
        </p:nvSpPr>
        <p:spPr>
          <a:xfrm>
            <a:off x="325473" y="4087241"/>
            <a:ext cx="3761616" cy="415498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05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SI EL PROYECTO NO CONSIDERA TIPOLOGÍA CASAS, ESTA LÁMINA SE DEBE ELIMINAR</a:t>
            </a:r>
          </a:p>
        </p:txBody>
      </p:sp>
    </p:spTree>
    <p:extLst>
      <p:ext uri="{BB962C8B-B14F-4D97-AF65-F5344CB8AC3E}">
        <p14:creationId xmlns:p14="http://schemas.microsoft.com/office/powerpoint/2010/main" val="2383732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778A08EB-9737-8C90-5B36-B1DF8E2BE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94D39E66-38EA-0EDD-B3B9-3F7C6847C0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F784C03A-972D-0666-C9D9-7B8DD2CB66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B82756F-FE0F-D06B-76BC-271A1E90F05D}"/>
              </a:ext>
            </a:extLst>
          </p:cNvPr>
          <p:cNvSpPr/>
          <p:nvPr/>
        </p:nvSpPr>
        <p:spPr>
          <a:xfrm>
            <a:off x="1" y="547161"/>
            <a:ext cx="2769509" cy="334056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INCORPORAR IMAGEN DETALLE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53BC750-8CEE-2067-D677-101D31580D93}"/>
              </a:ext>
            </a:extLst>
          </p:cNvPr>
          <p:cNvSpPr/>
          <p:nvPr/>
        </p:nvSpPr>
        <p:spPr>
          <a:xfrm>
            <a:off x="2858316" y="542899"/>
            <a:ext cx="3016011" cy="334056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INCORPORAR IMAGEN DETALLE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B522880-B7E2-7630-8166-BD4D52C17BC1}"/>
              </a:ext>
            </a:extLst>
          </p:cNvPr>
          <p:cNvSpPr/>
          <p:nvPr/>
        </p:nvSpPr>
        <p:spPr>
          <a:xfrm>
            <a:off x="5947762" y="1"/>
            <a:ext cx="3196238" cy="390253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INCORPORAR IMAGEN DETALLE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243ED3C-D3A2-AD82-7DA0-3CCEB45E6FC4}"/>
              </a:ext>
            </a:extLst>
          </p:cNvPr>
          <p:cNvSpPr txBox="1"/>
          <p:nvPr/>
        </p:nvSpPr>
        <p:spPr>
          <a:xfrm>
            <a:off x="4452827" y="1289236"/>
            <a:ext cx="1949625" cy="461665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MODIFICABLE SEGÚN IMÁGENES DE LA ED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6EA4C37-993E-1100-F78F-5DA51A67023B}"/>
              </a:ext>
            </a:extLst>
          </p:cNvPr>
          <p:cNvSpPr/>
          <p:nvPr/>
        </p:nvSpPr>
        <p:spPr>
          <a:xfrm>
            <a:off x="79627" y="3903888"/>
            <a:ext cx="61410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20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Indicar tipo, elemento y breve descripción de la propuesta para obtener puntaje de eficiencia energética.</a:t>
            </a:r>
          </a:p>
          <a:p>
            <a:pPr defTabSz="685800">
              <a:buClrTx/>
            </a:pP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Lorem </a:t>
            </a:r>
            <a:r>
              <a:rPr lang="es-CL" sz="1200" dirty="0" err="1">
                <a:solidFill>
                  <a:srgbClr val="12264E"/>
                </a:solidFill>
                <a:latin typeface="Calibri" panose="020F0502020204030204"/>
              </a:rPr>
              <a:t>ipsum</a:t>
            </a: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 dolor </a:t>
            </a:r>
            <a:r>
              <a:rPr lang="es-CL" sz="1200" dirty="0" err="1">
                <a:solidFill>
                  <a:srgbClr val="12264E"/>
                </a:solidFill>
                <a:latin typeface="Calibri" panose="020F0502020204030204"/>
              </a:rPr>
              <a:t>sit</a:t>
            </a: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200" dirty="0" err="1">
                <a:solidFill>
                  <a:srgbClr val="12264E"/>
                </a:solidFill>
                <a:latin typeface="Calibri" panose="020F0502020204030204"/>
              </a:rPr>
              <a:t>amet</a:t>
            </a: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, </a:t>
            </a:r>
            <a:r>
              <a:rPr lang="es-CL" sz="1200" dirty="0" err="1">
                <a:solidFill>
                  <a:srgbClr val="12264E"/>
                </a:solidFill>
                <a:latin typeface="Calibri" panose="020F0502020204030204"/>
              </a:rPr>
              <a:t>consectetuer</a:t>
            </a: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200" dirty="0" err="1">
                <a:solidFill>
                  <a:srgbClr val="12264E"/>
                </a:solidFill>
                <a:latin typeface="Calibri" panose="020F0502020204030204"/>
              </a:rPr>
              <a:t>adipiscing</a:t>
            </a: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200" dirty="0" err="1">
                <a:solidFill>
                  <a:srgbClr val="12264E"/>
                </a:solidFill>
                <a:latin typeface="Calibri" panose="020F0502020204030204"/>
              </a:rPr>
              <a:t>elit</a:t>
            </a: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, sed </a:t>
            </a:r>
            <a:r>
              <a:rPr lang="es-CL" sz="1200" dirty="0" err="1">
                <a:solidFill>
                  <a:srgbClr val="12264E"/>
                </a:solidFill>
                <a:latin typeface="Calibri" panose="020F0502020204030204"/>
              </a:rPr>
              <a:t>diam</a:t>
            </a: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200" dirty="0" err="1">
                <a:solidFill>
                  <a:srgbClr val="12264E"/>
                </a:solidFill>
                <a:latin typeface="Calibri" panose="020F0502020204030204"/>
              </a:rPr>
              <a:t>nonummy</a:t>
            </a: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200" dirty="0" err="1">
                <a:solidFill>
                  <a:srgbClr val="12264E"/>
                </a:solidFill>
                <a:latin typeface="Calibri" panose="020F0502020204030204"/>
              </a:rPr>
              <a:t>nibh</a:t>
            </a: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200" dirty="0" err="1">
                <a:solidFill>
                  <a:srgbClr val="12264E"/>
                </a:solidFill>
                <a:latin typeface="Calibri" panose="020F0502020204030204"/>
              </a:rPr>
              <a:t>euismod</a:t>
            </a: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200" dirty="0" err="1">
                <a:solidFill>
                  <a:srgbClr val="12264E"/>
                </a:solidFill>
                <a:latin typeface="Calibri" panose="020F0502020204030204"/>
              </a:rPr>
              <a:t>tincidunt</a:t>
            </a: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 ut </a:t>
            </a:r>
            <a:r>
              <a:rPr lang="es-CL" sz="1200" dirty="0" err="1">
                <a:solidFill>
                  <a:srgbClr val="12264E"/>
                </a:solidFill>
                <a:latin typeface="Calibri" panose="020F0502020204030204"/>
              </a:rPr>
              <a:t>laoreet</a:t>
            </a: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200" dirty="0" err="1">
                <a:solidFill>
                  <a:srgbClr val="12264E"/>
                </a:solidFill>
                <a:latin typeface="Calibri" panose="020F0502020204030204"/>
              </a:rPr>
              <a:t>dolore</a:t>
            </a:r>
            <a:r>
              <a:rPr lang="es-CL" sz="1200" dirty="0">
                <a:solidFill>
                  <a:srgbClr val="12264E"/>
                </a:solidFill>
                <a:latin typeface="Calibri" panose="020F0502020204030204"/>
              </a:rPr>
              <a:t> magna.</a:t>
            </a:r>
          </a:p>
          <a:p>
            <a:pPr defTabSz="685800">
              <a:buClrTx/>
            </a:pPr>
            <a:endParaRPr lang="es-CL" sz="1200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02DAE58-F858-08B0-C32F-C9C50C35A995}"/>
              </a:ext>
            </a:extLst>
          </p:cNvPr>
          <p:cNvSpPr txBox="1"/>
          <p:nvPr/>
        </p:nvSpPr>
        <p:spPr>
          <a:xfrm>
            <a:off x="232050" y="94726"/>
            <a:ext cx="276951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EFICIENCIA ENERGÉTICA: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74FB339-C832-587A-4B67-38FD126448C7}"/>
              </a:ext>
            </a:extLst>
          </p:cNvPr>
          <p:cNvSpPr/>
          <p:nvPr/>
        </p:nvSpPr>
        <p:spPr>
          <a:xfrm>
            <a:off x="6330462" y="4535015"/>
            <a:ext cx="10856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s-CL" sz="8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PUNTAJE AL QUE POSTULA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88C50A4-33FE-17FD-BCF1-536C7E790385}"/>
              </a:ext>
            </a:extLst>
          </p:cNvPr>
          <p:cNvSpPr txBox="1"/>
          <p:nvPr/>
        </p:nvSpPr>
        <p:spPr>
          <a:xfrm>
            <a:off x="6521392" y="3919290"/>
            <a:ext cx="712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20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(xx)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94BBB73-D6A5-9949-6770-463698D1016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7706" y1="43774" x2="77706" y2="43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4126" y="4311623"/>
            <a:ext cx="327152" cy="17687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151B0EA-ABAE-2A90-61AE-0AC901971B3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2107" y1="16879" x2="32107" y2="16879"/>
                        <a14:foregroundMark x1="44147" y1="48726" x2="44147" y2="48726"/>
                        <a14:foregroundMark x1="44147" y1="56051" x2="44147" y2="56051"/>
                        <a14:foregroundMark x1="47826" y1="64650" x2="47826" y2="64650"/>
                        <a14:foregroundMark x1="55518" y1="77389" x2="55518" y2="77389"/>
                        <a14:foregroundMark x1="55518" y1="71656" x2="55518" y2="71656"/>
                        <a14:foregroundMark x1="56187" y1="85987" x2="56187" y2="85987"/>
                        <a14:foregroundMark x1="67559" y1="92675" x2="67559" y2="92675"/>
                        <a14:foregroundMark x1="31104" y1="55732" x2="31104" y2="55732"/>
                        <a14:foregroundMark x1="20067" y1="56051" x2="20067" y2="560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6551" y="4274247"/>
            <a:ext cx="259096" cy="272118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0ABE8F29-FA40-3649-B37B-CF54FD03FD61}"/>
              </a:ext>
            </a:extLst>
          </p:cNvPr>
          <p:cNvSpPr/>
          <p:nvPr/>
        </p:nvSpPr>
        <p:spPr>
          <a:xfrm>
            <a:off x="7458353" y="3947243"/>
            <a:ext cx="134794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s-CL" sz="17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A+, A, B, C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9CDB8258-92CD-B26B-32EB-FBDA83EA075B}"/>
              </a:ext>
            </a:extLst>
          </p:cNvPr>
          <p:cNvSpPr/>
          <p:nvPr/>
        </p:nvSpPr>
        <p:spPr>
          <a:xfrm>
            <a:off x="7408792" y="4535015"/>
            <a:ext cx="13975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s-CL" sz="8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ESCOGER LETRA QUE CORRESPONDA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51802BDC-9AD7-5552-B152-546E05EB673F}"/>
              </a:ext>
            </a:extLst>
          </p:cNvPr>
          <p:cNvSpPr txBox="1"/>
          <p:nvPr/>
        </p:nvSpPr>
        <p:spPr>
          <a:xfrm>
            <a:off x="229014" y="316329"/>
            <a:ext cx="308610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s-CL" sz="900" i="1" kern="12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n-ea"/>
              </a:rPr>
              <a:t>Según Resuelvo 5.3.1 de la Resolución Exenta </a:t>
            </a:r>
            <a:r>
              <a:rPr lang="es-CL" sz="900" i="1" kern="1200" dirty="0" err="1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n-ea"/>
              </a:rPr>
              <a:t>N°</a:t>
            </a:r>
            <a:r>
              <a:rPr lang="es-CL" sz="900" i="1" kern="12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n-ea"/>
              </a:rPr>
              <a:t> 700, de 2026.</a:t>
            </a:r>
          </a:p>
        </p:txBody>
      </p:sp>
    </p:spTree>
    <p:extLst>
      <p:ext uri="{BB962C8B-B14F-4D97-AF65-F5344CB8AC3E}">
        <p14:creationId xmlns:p14="http://schemas.microsoft.com/office/powerpoint/2010/main" val="716650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51B98C8C-F349-1B51-5751-5F7ADAE94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BD2BB45C-361E-BEAE-7EDD-23D8727B06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71D9A590-C5F8-BD11-3640-EE2D5234C3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97F139EC-694D-F1CD-6B30-5F4BF41C2626}"/>
              </a:ext>
            </a:extLst>
          </p:cNvPr>
          <p:cNvSpPr/>
          <p:nvPr/>
        </p:nvSpPr>
        <p:spPr>
          <a:xfrm>
            <a:off x="4323895" y="1643504"/>
            <a:ext cx="4820106" cy="308134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INCORPORAR IMÁGENES E INFORMACIÓN MEJORAS POR PDA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C4F7AA-3966-684F-147E-9B9C18D56C7F}"/>
              </a:ext>
            </a:extLst>
          </p:cNvPr>
          <p:cNvSpPr txBox="1"/>
          <p:nvPr/>
        </p:nvSpPr>
        <p:spPr>
          <a:xfrm>
            <a:off x="232049" y="108575"/>
            <a:ext cx="465556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EFICIENCIA ENERGÉTICA (PDA):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7A5755F-05F3-B9D8-68A5-69D0B674F76F}"/>
              </a:ext>
            </a:extLst>
          </p:cNvPr>
          <p:cNvSpPr txBox="1"/>
          <p:nvPr/>
        </p:nvSpPr>
        <p:spPr>
          <a:xfrm>
            <a:off x="223746" y="334456"/>
            <a:ext cx="31117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s-CL" sz="900" i="1" kern="12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n-ea"/>
              </a:rPr>
              <a:t>Según Resuelvo 5.3.3 de la Resolución Exenta </a:t>
            </a:r>
            <a:r>
              <a:rPr lang="es-CL" sz="900" i="1" kern="1200" dirty="0" err="1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n-ea"/>
              </a:rPr>
              <a:t>N°</a:t>
            </a:r>
            <a:r>
              <a:rPr lang="es-CL" sz="900" i="1" kern="12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n-ea"/>
              </a:rPr>
              <a:t> 700, de 2026.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F109FA7-2186-DD37-E3C4-4314045413CA}"/>
              </a:ext>
            </a:extLst>
          </p:cNvPr>
          <p:cNvSpPr txBox="1"/>
          <p:nvPr/>
        </p:nvSpPr>
        <p:spPr>
          <a:xfrm>
            <a:off x="71347" y="568535"/>
            <a:ext cx="4252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1200" b="1" kern="12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n-ea"/>
              </a:rPr>
              <a:t>A. </a:t>
            </a:r>
            <a:r>
              <a:rPr lang="es-CL" sz="1200" kern="12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n-ea"/>
              </a:rPr>
              <a:t>Proyecto  emplazado en zonas de comuna con Plan de Descontaminación Atmosférica vigente, aplicables al acondicionamiento de las viviendas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79AB4A-C7B0-CA54-3F11-8E9932139F0C}"/>
              </a:ext>
            </a:extLst>
          </p:cNvPr>
          <p:cNvSpPr txBox="1"/>
          <p:nvPr/>
        </p:nvSpPr>
        <p:spPr>
          <a:xfrm>
            <a:off x="71347" y="1204404"/>
            <a:ext cx="4015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1200" b="1" kern="12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n-ea"/>
              </a:rPr>
              <a:t>B. </a:t>
            </a:r>
            <a:r>
              <a:rPr lang="es-CL" sz="1200" kern="12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n-ea"/>
              </a:rPr>
              <a:t>Proyecto cumple con Ord. N°1.163 del 20.07.2023 DITEC.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61A6238-0564-5138-DA50-3FA8A0AA7B66}"/>
              </a:ext>
            </a:extLst>
          </p:cNvPr>
          <p:cNvSpPr/>
          <p:nvPr/>
        </p:nvSpPr>
        <p:spPr>
          <a:xfrm>
            <a:off x="1" y="1643504"/>
            <a:ext cx="4252547" cy="308134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INCORPORAR IMÁGENES E INFORMACIÓN MEJORAS POR PDA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FFDDA0D6-4C7D-90E8-9973-FC4964D636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966812"/>
              </p:ext>
            </p:extLst>
          </p:nvPr>
        </p:nvGraphicFramePr>
        <p:xfrm>
          <a:off x="4238342" y="533400"/>
          <a:ext cx="4905658" cy="1013319"/>
        </p:xfrm>
        <a:graphic>
          <a:graphicData uri="http://schemas.openxmlformats.org/drawingml/2006/table">
            <a:tbl>
              <a:tblPr/>
              <a:tblGrid>
                <a:gridCol w="3105035">
                  <a:extLst>
                    <a:ext uri="{9D8B030D-6E8A-4147-A177-3AD203B41FA5}">
                      <a16:colId xmlns:a16="http://schemas.microsoft.com/office/drawing/2014/main" val="971835740"/>
                    </a:ext>
                  </a:extLst>
                </a:gridCol>
                <a:gridCol w="1800623">
                  <a:extLst>
                    <a:ext uri="{9D8B030D-6E8A-4147-A177-3AD203B41FA5}">
                      <a16:colId xmlns:a16="http://schemas.microsoft.com/office/drawing/2014/main" val="3906519861"/>
                    </a:ext>
                  </a:extLst>
                </a:gridCol>
              </a:tblGrid>
              <a:tr h="17115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/>
                      <a:r>
                        <a:rPr lang="es-CL" sz="830" b="1" u="none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ZONA TÉRMICA DEL PROYECTO (A - I)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/>
                      <a:r>
                        <a:rPr lang="es-CL" sz="830" u="none" strike="noStrike">
                          <a:effectLst/>
                        </a:rPr>
                        <a:t>D</a:t>
                      </a:r>
                      <a:endParaRPr lang="es-CL" sz="83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6385251"/>
                  </a:ext>
                </a:extLst>
              </a:tr>
              <a:tr h="15879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/>
                      <a:r>
                        <a:rPr lang="es-CL" sz="830" b="1" u="none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RESOLUCIÓN QUE DEFINE PDA VIGENTE EN LA ZONA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/>
                      <a:r>
                        <a:rPr lang="es-CL" sz="830" u="none" strike="noStrike">
                          <a:effectLst/>
                        </a:rPr>
                        <a:t>N° Y FECHA RESOLUCIÓN  O NO APLICA</a:t>
                      </a:r>
                      <a:endParaRPr lang="es-CL" sz="83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000659"/>
                  </a:ext>
                </a:extLst>
              </a:tr>
              <a:tr h="16188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/>
                      <a:r>
                        <a:rPr lang="es-CL" sz="830" b="1" u="none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BREVE DESCRIPCIÓN DE OBRAS A FINANCIAR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/>
                      <a:r>
                        <a:rPr lang="es-CL" sz="830" u="none" strike="noStrike">
                          <a:effectLst/>
                        </a:rPr>
                        <a:t>xxx</a:t>
                      </a:r>
                      <a:endParaRPr lang="es-CL" sz="83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6417109"/>
                  </a:ext>
                </a:extLst>
              </a:tr>
              <a:tr h="52149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/>
                      <a:r>
                        <a:rPr lang="es-CL" sz="830" b="1" u="none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MONTO DE SUBSIDIO EN UF SOLICITADO SEGÚN ZONA TÉRMICA </a:t>
                      </a:r>
                      <a:r>
                        <a:rPr lang="es-CL" sz="830" b="0" u="none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(el monto señalado no debe ser incluido en el precio de la vivienda de la lámina “TIPOLOGÍAS”. Este será incluido en </a:t>
                      </a:r>
                      <a:r>
                        <a:rPr lang="es-CL" sz="830" b="0" u="none" kern="1200" dirty="0" err="1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rukan</a:t>
                      </a:r>
                      <a:r>
                        <a:rPr lang="es-CL" sz="830" b="0" u="none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  si se valida su cumplimiento y el proyecto es seleccionado)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/>
                      <a:r>
                        <a:rPr lang="es-CL" sz="830" u="none" strike="noStrike" dirty="0" err="1">
                          <a:effectLst/>
                        </a:rPr>
                        <a:t>xxx</a:t>
                      </a:r>
                      <a:endParaRPr lang="es-CL" sz="83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2820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169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CA6B04CF-3EA7-B8CC-5E9A-D015F589B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AB5A0516-9BAB-15D8-A0CF-7D5ED20EA2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B5B13D17-1063-98EF-AA4A-D174BB3BFA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79B5A39-C5F5-1572-F348-0E4F2E71F383}"/>
              </a:ext>
            </a:extLst>
          </p:cNvPr>
          <p:cNvSpPr/>
          <p:nvPr/>
        </p:nvSpPr>
        <p:spPr>
          <a:xfrm>
            <a:off x="330364" y="118185"/>
            <a:ext cx="30411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CL" sz="1500" b="1" i="0" u="sng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PERTINENCIA GEOGRÁFICA:</a:t>
            </a:r>
            <a:endParaRPr kumimoji="0" lang="es-CL" sz="15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39D16E9-ED46-B2BA-D65A-F68333AF1EC7}"/>
              </a:ext>
            </a:extLst>
          </p:cNvPr>
          <p:cNvSpPr/>
          <p:nvPr/>
        </p:nvSpPr>
        <p:spPr>
          <a:xfrm>
            <a:off x="96287" y="3994513"/>
            <a:ext cx="49611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buClrTx/>
              <a:tabLst>
                <a:tab pos="2889647" algn="l"/>
              </a:tabLst>
              <a:defRPr/>
            </a:pPr>
            <a:r>
              <a:rPr lang="es-CL" sz="1200" kern="1200" dirty="0">
                <a:solidFill>
                  <a:srgbClr val="12264E"/>
                </a:solidFill>
                <a:latin typeface="Calibri" panose="020F0502020204030204"/>
              </a:rPr>
              <a:t>Indicar tipo, elemento y breve descripción de</a:t>
            </a:r>
            <a:r>
              <a:rPr kumimoji="0" 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la propuesta de la Pertinencia Geográfica, detallando el objetivo que busca, en qué categoría del Resuelvo 5.4 de la Res. 700 corresponde y el valor que le otorga al proyecto y a la integración de las familias.</a:t>
            </a:r>
          </a:p>
          <a:p>
            <a:pPr lvl="0" defTabSz="685800">
              <a:buClrTx/>
              <a:tabLst>
                <a:tab pos="2889647" algn="l"/>
              </a:tabLst>
              <a:defRPr/>
            </a:pPr>
            <a:endParaRPr kumimoji="0" lang="es-CL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28469C2-904C-2E47-7F39-1588BEF638D2}"/>
              </a:ext>
            </a:extLst>
          </p:cNvPr>
          <p:cNvSpPr/>
          <p:nvPr/>
        </p:nvSpPr>
        <p:spPr>
          <a:xfrm>
            <a:off x="1" y="1742431"/>
            <a:ext cx="4514981" cy="219918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IMAGEN PROPUESTA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8284677-CC91-1A9C-A2A2-156E45024D82}"/>
              </a:ext>
            </a:extLst>
          </p:cNvPr>
          <p:cNvSpPr/>
          <p:nvPr/>
        </p:nvSpPr>
        <p:spPr>
          <a:xfrm>
            <a:off x="4603450" y="484907"/>
            <a:ext cx="4514981" cy="161198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JUSTIFICACIÓN PROPUESTA DE PERTINENCIA GEOGRÁFICA   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C80D051-CFEE-CCB3-CC73-F53E08AB27B3}"/>
              </a:ext>
            </a:extLst>
          </p:cNvPr>
          <p:cNvSpPr/>
          <p:nvPr/>
        </p:nvSpPr>
        <p:spPr>
          <a:xfrm>
            <a:off x="4603450" y="2198833"/>
            <a:ext cx="4514981" cy="174278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DETALLES O CARACTERÍSTICAS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F1BC5E0B-5DFF-DF3F-A90B-AAA8D9C86C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646507"/>
              </p:ext>
            </p:extLst>
          </p:nvPr>
        </p:nvGraphicFramePr>
        <p:xfrm>
          <a:off x="205079" y="494244"/>
          <a:ext cx="3291733" cy="796279"/>
        </p:xfrm>
        <a:graphic>
          <a:graphicData uri="http://schemas.openxmlformats.org/drawingml/2006/table">
            <a:tbl>
              <a:tblPr/>
              <a:tblGrid>
                <a:gridCol w="2493272">
                  <a:extLst>
                    <a:ext uri="{9D8B030D-6E8A-4147-A177-3AD203B41FA5}">
                      <a16:colId xmlns:a16="http://schemas.microsoft.com/office/drawing/2014/main" val="971835740"/>
                    </a:ext>
                  </a:extLst>
                </a:gridCol>
                <a:gridCol w="798461">
                  <a:extLst>
                    <a:ext uri="{9D8B030D-6E8A-4147-A177-3AD203B41FA5}">
                      <a16:colId xmlns:a16="http://schemas.microsoft.com/office/drawing/2014/main" val="3906519861"/>
                    </a:ext>
                  </a:extLst>
                </a:gridCol>
              </a:tblGrid>
              <a:tr h="30503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ctr"/>
                      <a:r>
                        <a:rPr lang="es-CL" sz="830" b="1" u="none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OBRAS PARA LA REDUCCIÓN DEL RIESGO DE DESASTRES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/>
                      <a:endParaRPr lang="es-CL" sz="83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6385251"/>
                  </a:ext>
                </a:extLst>
              </a:tr>
              <a:tr h="18620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ctr"/>
                      <a:r>
                        <a:rPr lang="es-CL" sz="830" b="1" u="none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OBRAS DE INFRAESTRUCTURA VERDE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/>
                      <a:endParaRPr lang="es-CL" sz="83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000659"/>
                  </a:ext>
                </a:extLst>
              </a:tr>
              <a:tr h="30503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ctr"/>
                      <a:r>
                        <a:rPr lang="es-CL" sz="830" b="1" u="none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OBRAS DE CURSO DE VIDA Y USO INCLUSIVO DEL ESPACIO PÚBLICO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/>
                      <a:endParaRPr lang="es-CL" sz="83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6417109"/>
                  </a:ext>
                </a:extLst>
              </a:tr>
            </a:tbl>
          </a:graphicData>
        </a:graphic>
      </p:graphicFrame>
      <p:sp>
        <p:nvSpPr>
          <p:cNvPr id="11" name="Rectángulo 10">
            <a:extLst>
              <a:ext uri="{FF2B5EF4-FFF2-40B4-BE49-F238E27FC236}">
                <a16:creationId xmlns:a16="http://schemas.microsoft.com/office/drawing/2014/main" id="{0EFA0492-5A20-362B-BEFB-DEB19798E1D8}"/>
              </a:ext>
            </a:extLst>
          </p:cNvPr>
          <p:cNvSpPr/>
          <p:nvPr/>
        </p:nvSpPr>
        <p:spPr>
          <a:xfrm>
            <a:off x="816582" y="1343417"/>
            <a:ext cx="23063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CL" sz="80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EN TABLA, SELECCIONE O DESTAQUE </a:t>
            </a:r>
            <a:r>
              <a:rPr kumimoji="0" lang="es-CL" sz="80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CON UN CÍRCULO </a:t>
            </a:r>
            <a:r>
              <a:rPr kumimoji="0" lang="es-CL" sz="80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LA ALTERNATIVA QUE ESCOGE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76234BB3-48CD-67D9-3023-D998E1E3EAD5}"/>
              </a:ext>
            </a:extLst>
          </p:cNvPr>
          <p:cNvSpPr/>
          <p:nvPr/>
        </p:nvSpPr>
        <p:spPr>
          <a:xfrm>
            <a:off x="460940" y="1350983"/>
            <a:ext cx="310950" cy="311615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F60588D-416E-9E9A-6456-2416B4B38CE5}"/>
              </a:ext>
            </a:extLst>
          </p:cNvPr>
          <p:cNvSpPr txBox="1"/>
          <p:nvPr/>
        </p:nvSpPr>
        <p:spPr>
          <a:xfrm>
            <a:off x="5286097" y="4109929"/>
            <a:ext cx="3761616" cy="415498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05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SI EL PROYECTO NO CONSIDERA PERTINENCIA GEOGRÁFICA, ESTA LÁMINA SE DEBE ELIMINAR</a:t>
            </a:r>
          </a:p>
        </p:txBody>
      </p:sp>
    </p:spTree>
    <p:extLst>
      <p:ext uri="{BB962C8B-B14F-4D97-AF65-F5344CB8AC3E}">
        <p14:creationId xmlns:p14="http://schemas.microsoft.com/office/powerpoint/2010/main" val="3504983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23AEFEC9-1635-B43C-8A4F-93C9BF8D8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2F1F1F8-53A2-ACD4-C281-ACCEFA3E85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833CEE9-D4AB-660D-31E1-BBB5C36612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94" name="CuadroTexto 93">
            <a:extLst>
              <a:ext uri="{FF2B5EF4-FFF2-40B4-BE49-F238E27FC236}">
                <a16:creationId xmlns:a16="http://schemas.microsoft.com/office/drawing/2014/main" id="{2DB26ED7-DCFA-EC4D-C250-D513145CE48B}"/>
              </a:ext>
            </a:extLst>
          </p:cNvPr>
          <p:cNvSpPr txBox="1"/>
          <p:nvPr/>
        </p:nvSpPr>
        <p:spPr>
          <a:xfrm>
            <a:off x="584603" y="1256648"/>
            <a:ext cx="3215007" cy="375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1050" b="1" kern="1200" dirty="0">
                <a:solidFill>
                  <a:srgbClr val="084F82"/>
                </a:solidFill>
                <a:latin typeface="Calibri" panose="020F0502020204030204"/>
                <a:ea typeface="+mn-ea"/>
              </a:rPr>
              <a:t>PLANTA Y ELEVACIÓN FORMATO JPG </a:t>
            </a:r>
          </a:p>
          <a:p>
            <a:pPr algn="ctr" defTabSz="685800">
              <a:buClrTx/>
            </a:pPr>
            <a:r>
              <a:rPr lang="es-CL" sz="788" b="1" kern="1200" dirty="0">
                <a:solidFill>
                  <a:srgbClr val="084F82"/>
                </a:solidFill>
                <a:latin typeface="Calibri" panose="020F0502020204030204"/>
                <a:ea typeface="+mn-ea"/>
              </a:rPr>
              <a:t>(EJEMPLO 1: CASA PRIMER PISO)</a:t>
            </a:r>
            <a:endParaRPr lang="es-CL" sz="788" kern="1200" dirty="0">
              <a:solidFill>
                <a:srgbClr val="084F82"/>
              </a:solidFill>
              <a:latin typeface="Calibri" panose="020F0502020204030204"/>
              <a:ea typeface="+mn-ea"/>
            </a:endParaRPr>
          </a:p>
        </p:txBody>
      </p:sp>
      <p:pic>
        <p:nvPicPr>
          <p:cNvPr id="95" name="Imagen 94">
            <a:extLst>
              <a:ext uri="{FF2B5EF4-FFF2-40B4-BE49-F238E27FC236}">
                <a16:creationId xmlns:a16="http://schemas.microsoft.com/office/drawing/2014/main" id="{420E7B85-DABC-2F91-F7CA-592217E7A4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74" b="100000" l="0" r="100000">
                        <a14:foregroundMark x1="66403" y1="24268" x2="66403" y2="24268"/>
                        <a14:foregroundMark x1="81818" y1="18410" x2="81818" y2="18410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6587" y="589096"/>
            <a:ext cx="306071" cy="318685"/>
          </a:xfrm>
          <a:prstGeom prst="rect">
            <a:avLst/>
          </a:prstGeom>
        </p:spPr>
      </p:pic>
      <p:pic>
        <p:nvPicPr>
          <p:cNvPr id="97" name="Imagen 96">
            <a:extLst>
              <a:ext uri="{FF2B5EF4-FFF2-40B4-BE49-F238E27FC236}">
                <a16:creationId xmlns:a16="http://schemas.microsoft.com/office/drawing/2014/main" id="{1CAF8479-60AD-37E8-D6C9-8F00C687A9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3955" y1="16606" x2="33955" y2="16606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8848" y="516812"/>
            <a:ext cx="286851" cy="296459"/>
          </a:xfrm>
          <a:prstGeom prst="rect">
            <a:avLst/>
          </a:prstGeom>
        </p:spPr>
      </p:pic>
      <p:sp>
        <p:nvSpPr>
          <p:cNvPr id="98" name="CuadroTexto 97">
            <a:extLst>
              <a:ext uri="{FF2B5EF4-FFF2-40B4-BE49-F238E27FC236}">
                <a16:creationId xmlns:a16="http://schemas.microsoft.com/office/drawing/2014/main" id="{AF539547-86BF-6E53-3B1C-22497A17E997}"/>
              </a:ext>
            </a:extLst>
          </p:cNvPr>
          <p:cNvSpPr txBox="1"/>
          <p:nvPr/>
        </p:nvSpPr>
        <p:spPr>
          <a:xfrm>
            <a:off x="2386922" y="798564"/>
            <a:ext cx="994933" cy="444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N°D</a:t>
            </a:r>
            <a:r>
              <a:rPr lang="es-CL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+ </a:t>
            </a:r>
            <a:r>
              <a:rPr lang="es-CL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N°B</a:t>
            </a:r>
            <a:endParaRPr lang="es-CL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algn="ctr" defTabSz="685800">
              <a:buClrTx/>
            </a:pPr>
            <a:r>
              <a:rPr lang="es-CL" sz="8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RECINTOS</a:t>
            </a:r>
          </a:p>
        </p:txBody>
      </p:sp>
      <p:sp>
        <p:nvSpPr>
          <p:cNvPr id="99" name="CuadroTexto 98">
            <a:extLst>
              <a:ext uri="{FF2B5EF4-FFF2-40B4-BE49-F238E27FC236}">
                <a16:creationId xmlns:a16="http://schemas.microsoft.com/office/drawing/2014/main" id="{865BDE75-4A04-1833-FCEC-5D112B25E9A3}"/>
              </a:ext>
            </a:extLst>
          </p:cNvPr>
          <p:cNvSpPr txBox="1"/>
          <p:nvPr/>
        </p:nvSpPr>
        <p:spPr>
          <a:xfrm>
            <a:off x="3386841" y="740842"/>
            <a:ext cx="9657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Hasta 1.500 UF Hasta 1.600 UF </a:t>
            </a:r>
          </a:p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Hasta 2.000 UF</a:t>
            </a:r>
          </a:p>
        </p:txBody>
      </p:sp>
      <p:grpSp>
        <p:nvGrpSpPr>
          <p:cNvPr id="100" name="Grupo 99">
            <a:extLst>
              <a:ext uri="{FF2B5EF4-FFF2-40B4-BE49-F238E27FC236}">
                <a16:creationId xmlns:a16="http://schemas.microsoft.com/office/drawing/2014/main" id="{E0D47CCA-0BF5-9A87-53B4-E8E7D02C9537}"/>
              </a:ext>
            </a:extLst>
          </p:cNvPr>
          <p:cNvGrpSpPr/>
          <p:nvPr/>
        </p:nvGrpSpPr>
        <p:grpSpPr>
          <a:xfrm>
            <a:off x="1506075" y="3630280"/>
            <a:ext cx="1353065" cy="972642"/>
            <a:chOff x="1453469" y="4628424"/>
            <a:chExt cx="1804086" cy="1296856"/>
          </a:xfrm>
        </p:grpSpPr>
        <p:sp>
          <p:nvSpPr>
            <p:cNvPr id="101" name="Rectángulo 100">
              <a:extLst>
                <a:ext uri="{FF2B5EF4-FFF2-40B4-BE49-F238E27FC236}">
                  <a16:creationId xmlns:a16="http://schemas.microsoft.com/office/drawing/2014/main" id="{A4BB5390-C8CA-8268-AB5C-ABB3028C0E2C}"/>
                </a:ext>
              </a:extLst>
            </p:cNvPr>
            <p:cNvSpPr/>
            <p:nvPr/>
          </p:nvSpPr>
          <p:spPr>
            <a:xfrm>
              <a:off x="1453469" y="5065777"/>
              <a:ext cx="1804086" cy="859503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Rectángulo 101">
              <a:extLst>
                <a:ext uri="{FF2B5EF4-FFF2-40B4-BE49-F238E27FC236}">
                  <a16:creationId xmlns:a16="http://schemas.microsoft.com/office/drawing/2014/main" id="{DC9D1DA9-3D1A-A3F3-F9E6-397881EF0487}"/>
                </a:ext>
              </a:extLst>
            </p:cNvPr>
            <p:cNvSpPr/>
            <p:nvPr/>
          </p:nvSpPr>
          <p:spPr>
            <a:xfrm>
              <a:off x="1604030" y="5299466"/>
              <a:ext cx="98854" cy="129982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Rectángulo 102">
              <a:extLst>
                <a:ext uri="{FF2B5EF4-FFF2-40B4-BE49-F238E27FC236}">
                  <a16:creationId xmlns:a16="http://schemas.microsoft.com/office/drawing/2014/main" id="{77876858-B799-5CBB-A697-192F7AFDF52F}"/>
                </a:ext>
              </a:extLst>
            </p:cNvPr>
            <p:cNvSpPr/>
            <p:nvPr/>
          </p:nvSpPr>
          <p:spPr>
            <a:xfrm>
              <a:off x="2681565" y="5297405"/>
              <a:ext cx="477759" cy="480197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Rectángulo 103">
              <a:extLst>
                <a:ext uri="{FF2B5EF4-FFF2-40B4-BE49-F238E27FC236}">
                  <a16:creationId xmlns:a16="http://schemas.microsoft.com/office/drawing/2014/main" id="{B75F71EA-6A77-88E3-0FAB-8226D94DBCDC}"/>
                </a:ext>
              </a:extLst>
            </p:cNvPr>
            <p:cNvSpPr/>
            <p:nvPr/>
          </p:nvSpPr>
          <p:spPr>
            <a:xfrm>
              <a:off x="2132757" y="5289487"/>
              <a:ext cx="256229" cy="626284"/>
            </a:xfrm>
            <a:prstGeom prst="rect">
              <a:avLst/>
            </a:prstGeom>
            <a:solidFill>
              <a:srgbClr val="4472C4">
                <a:lumMod val="75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Triángulo isósceles 104">
              <a:extLst>
                <a:ext uri="{FF2B5EF4-FFF2-40B4-BE49-F238E27FC236}">
                  <a16:creationId xmlns:a16="http://schemas.microsoft.com/office/drawing/2014/main" id="{771553C1-F659-FE15-C441-9CF0EC19FFFE}"/>
                </a:ext>
              </a:extLst>
            </p:cNvPr>
            <p:cNvSpPr/>
            <p:nvPr/>
          </p:nvSpPr>
          <p:spPr>
            <a:xfrm>
              <a:off x="1465017" y="4628424"/>
              <a:ext cx="1792538" cy="437353"/>
            </a:xfrm>
            <a:prstGeom prst="triangle">
              <a:avLst/>
            </a:prstGeom>
            <a:solidFill>
              <a:srgbClr val="4472C4">
                <a:lumMod val="75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6" name="CuadroTexto 105">
            <a:extLst>
              <a:ext uri="{FF2B5EF4-FFF2-40B4-BE49-F238E27FC236}">
                <a16:creationId xmlns:a16="http://schemas.microsoft.com/office/drawing/2014/main" id="{349E19A2-5494-2663-2A14-E2F8063473DE}"/>
              </a:ext>
            </a:extLst>
          </p:cNvPr>
          <p:cNvSpPr txBox="1"/>
          <p:nvPr/>
        </p:nvSpPr>
        <p:spPr>
          <a:xfrm>
            <a:off x="5141431" y="1251835"/>
            <a:ext cx="3215007" cy="375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1050" b="1" kern="1200" dirty="0">
                <a:solidFill>
                  <a:srgbClr val="084F82"/>
                </a:solidFill>
                <a:latin typeface="Calibri" panose="020F0502020204030204"/>
                <a:ea typeface="+mn-ea"/>
              </a:rPr>
              <a:t>PLANTA Y ELEVACIÓN FORMATO JPG </a:t>
            </a:r>
          </a:p>
          <a:p>
            <a:pPr algn="ctr" defTabSz="685800">
              <a:buClrTx/>
            </a:pPr>
            <a:r>
              <a:rPr lang="es-CL" sz="788" b="1" kern="1200" dirty="0">
                <a:solidFill>
                  <a:srgbClr val="084F82"/>
                </a:solidFill>
                <a:latin typeface="Calibri" panose="020F0502020204030204"/>
                <a:ea typeface="+mn-ea"/>
              </a:rPr>
              <a:t>(EJEMPLO 2: CASA 2 PISOS)</a:t>
            </a:r>
            <a:endParaRPr lang="es-CL" sz="788" kern="1200" dirty="0">
              <a:solidFill>
                <a:srgbClr val="084F82"/>
              </a:solidFill>
              <a:latin typeface="Calibri" panose="020F0502020204030204"/>
              <a:ea typeface="+mn-ea"/>
            </a:endParaRP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FE26032D-F650-11EE-EE6C-9F0D17CFAF92}"/>
              </a:ext>
            </a:extLst>
          </p:cNvPr>
          <p:cNvGrpSpPr/>
          <p:nvPr/>
        </p:nvGrpSpPr>
        <p:grpSpPr>
          <a:xfrm>
            <a:off x="4909504" y="2311142"/>
            <a:ext cx="1353065" cy="889115"/>
            <a:chOff x="6281489" y="3081523"/>
            <a:chExt cx="1804086" cy="1185486"/>
          </a:xfrm>
        </p:grpSpPr>
        <p:sp>
          <p:nvSpPr>
            <p:cNvPr id="108" name="Rectángulo 107">
              <a:extLst>
                <a:ext uri="{FF2B5EF4-FFF2-40B4-BE49-F238E27FC236}">
                  <a16:creationId xmlns:a16="http://schemas.microsoft.com/office/drawing/2014/main" id="{B9E6781D-FCE4-C48C-9901-0952F038C4EC}"/>
                </a:ext>
              </a:extLst>
            </p:cNvPr>
            <p:cNvSpPr/>
            <p:nvPr/>
          </p:nvSpPr>
          <p:spPr>
            <a:xfrm>
              <a:off x="6281489" y="3675468"/>
              <a:ext cx="1804086" cy="591541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Rectángulo 108">
              <a:extLst>
                <a:ext uri="{FF2B5EF4-FFF2-40B4-BE49-F238E27FC236}">
                  <a16:creationId xmlns:a16="http://schemas.microsoft.com/office/drawing/2014/main" id="{AFA5EC8E-8D98-98A6-CFB1-A090FA3306CA}"/>
                </a:ext>
              </a:extLst>
            </p:cNvPr>
            <p:cNvSpPr/>
            <p:nvPr/>
          </p:nvSpPr>
          <p:spPr>
            <a:xfrm>
              <a:off x="7416575" y="3771174"/>
              <a:ext cx="477759" cy="379213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Rectángulo 109">
              <a:extLst>
                <a:ext uri="{FF2B5EF4-FFF2-40B4-BE49-F238E27FC236}">
                  <a16:creationId xmlns:a16="http://schemas.microsoft.com/office/drawing/2014/main" id="{67EC66E4-D39E-C3FD-5999-7240A31AACD6}"/>
                </a:ext>
              </a:extLst>
            </p:cNvPr>
            <p:cNvSpPr/>
            <p:nvPr/>
          </p:nvSpPr>
          <p:spPr>
            <a:xfrm>
              <a:off x="6997792" y="3771174"/>
              <a:ext cx="298618" cy="488326"/>
            </a:xfrm>
            <a:prstGeom prst="rect">
              <a:avLst/>
            </a:prstGeom>
            <a:solidFill>
              <a:srgbClr val="4472C4">
                <a:lumMod val="75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Rectángulo 110">
              <a:extLst>
                <a:ext uri="{FF2B5EF4-FFF2-40B4-BE49-F238E27FC236}">
                  <a16:creationId xmlns:a16="http://schemas.microsoft.com/office/drawing/2014/main" id="{0B4AC0A9-B084-E0FB-5C03-59BC8F8771A7}"/>
                </a:ext>
              </a:extLst>
            </p:cNvPr>
            <p:cNvSpPr/>
            <p:nvPr/>
          </p:nvSpPr>
          <p:spPr>
            <a:xfrm>
              <a:off x="6549544" y="3771174"/>
              <a:ext cx="379528" cy="379213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Rectángulo 111">
              <a:extLst>
                <a:ext uri="{FF2B5EF4-FFF2-40B4-BE49-F238E27FC236}">
                  <a16:creationId xmlns:a16="http://schemas.microsoft.com/office/drawing/2014/main" id="{ACD3FB28-E68B-5C7A-C54C-D6BA8CDA98FF}"/>
                </a:ext>
              </a:extLst>
            </p:cNvPr>
            <p:cNvSpPr/>
            <p:nvPr/>
          </p:nvSpPr>
          <p:spPr>
            <a:xfrm>
              <a:off x="6281489" y="3081523"/>
              <a:ext cx="1804086" cy="593945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Rectángulo 112">
              <a:extLst>
                <a:ext uri="{FF2B5EF4-FFF2-40B4-BE49-F238E27FC236}">
                  <a16:creationId xmlns:a16="http://schemas.microsoft.com/office/drawing/2014/main" id="{172FF92D-BBBB-C944-C51D-F11A8C16126F}"/>
                </a:ext>
              </a:extLst>
            </p:cNvPr>
            <p:cNvSpPr/>
            <p:nvPr/>
          </p:nvSpPr>
          <p:spPr>
            <a:xfrm>
              <a:off x="6549544" y="3242878"/>
              <a:ext cx="377506" cy="255511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Rectángulo 113">
              <a:extLst>
                <a:ext uri="{FF2B5EF4-FFF2-40B4-BE49-F238E27FC236}">
                  <a16:creationId xmlns:a16="http://schemas.microsoft.com/office/drawing/2014/main" id="{D5CDB59C-2847-0481-AEDE-29171BB75F9F}"/>
                </a:ext>
              </a:extLst>
            </p:cNvPr>
            <p:cNvSpPr/>
            <p:nvPr/>
          </p:nvSpPr>
          <p:spPr>
            <a:xfrm>
              <a:off x="7416575" y="3238401"/>
              <a:ext cx="477759" cy="255511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5" name="Grupo 114">
            <a:extLst>
              <a:ext uri="{FF2B5EF4-FFF2-40B4-BE49-F238E27FC236}">
                <a16:creationId xmlns:a16="http://schemas.microsoft.com/office/drawing/2014/main" id="{6FA1B061-E8B4-3AD2-2596-4DB6C376E7F0}"/>
              </a:ext>
            </a:extLst>
          </p:cNvPr>
          <p:cNvGrpSpPr/>
          <p:nvPr/>
        </p:nvGrpSpPr>
        <p:grpSpPr>
          <a:xfrm>
            <a:off x="1410434" y="2184075"/>
            <a:ext cx="1481153" cy="1051762"/>
            <a:chOff x="1325947" y="2700151"/>
            <a:chExt cx="1974871" cy="1402349"/>
          </a:xfrm>
        </p:grpSpPr>
        <p:sp>
          <p:nvSpPr>
            <p:cNvPr id="116" name="Rectángulo 115">
              <a:extLst>
                <a:ext uri="{FF2B5EF4-FFF2-40B4-BE49-F238E27FC236}">
                  <a16:creationId xmlns:a16="http://schemas.microsoft.com/office/drawing/2014/main" id="{92CE7B60-5C06-DDAD-D9C5-8153E3A6DAA5}"/>
                </a:ext>
              </a:extLst>
            </p:cNvPr>
            <p:cNvSpPr/>
            <p:nvPr/>
          </p:nvSpPr>
          <p:spPr>
            <a:xfrm>
              <a:off x="1453469" y="2700151"/>
              <a:ext cx="1804086" cy="1402349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Rectángulo 116">
              <a:extLst>
                <a:ext uri="{FF2B5EF4-FFF2-40B4-BE49-F238E27FC236}">
                  <a16:creationId xmlns:a16="http://schemas.microsoft.com/office/drawing/2014/main" id="{DC4E4E4E-685F-46C8-32B4-2D2C90EA4BD8}"/>
                </a:ext>
              </a:extLst>
            </p:cNvPr>
            <p:cNvSpPr/>
            <p:nvPr/>
          </p:nvSpPr>
          <p:spPr>
            <a:xfrm>
              <a:off x="1453469" y="2700151"/>
              <a:ext cx="704418" cy="701174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Rectángulo 117">
              <a:extLst>
                <a:ext uri="{FF2B5EF4-FFF2-40B4-BE49-F238E27FC236}">
                  <a16:creationId xmlns:a16="http://schemas.microsoft.com/office/drawing/2014/main" id="{A0AE6B8F-C40E-5BD8-3E9C-5C1360082BA5}"/>
                </a:ext>
              </a:extLst>
            </p:cNvPr>
            <p:cNvSpPr/>
            <p:nvPr/>
          </p:nvSpPr>
          <p:spPr>
            <a:xfrm>
              <a:off x="1453469" y="3401325"/>
              <a:ext cx="376881" cy="701175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Rectángulo 118">
              <a:extLst>
                <a:ext uri="{FF2B5EF4-FFF2-40B4-BE49-F238E27FC236}">
                  <a16:creationId xmlns:a16="http://schemas.microsoft.com/office/drawing/2014/main" id="{241830AE-4FBB-22C4-02AF-CBEF1488D32F}"/>
                </a:ext>
              </a:extLst>
            </p:cNvPr>
            <p:cNvSpPr/>
            <p:nvPr/>
          </p:nvSpPr>
          <p:spPr>
            <a:xfrm>
              <a:off x="2157803" y="2700151"/>
              <a:ext cx="556890" cy="701174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Rectángulo 119">
              <a:extLst>
                <a:ext uri="{FF2B5EF4-FFF2-40B4-BE49-F238E27FC236}">
                  <a16:creationId xmlns:a16="http://schemas.microsoft.com/office/drawing/2014/main" id="{1C593D94-46A6-6D85-E986-D16716784E21}"/>
                </a:ext>
              </a:extLst>
            </p:cNvPr>
            <p:cNvSpPr/>
            <p:nvPr/>
          </p:nvSpPr>
          <p:spPr>
            <a:xfrm>
              <a:off x="2714609" y="2700151"/>
              <a:ext cx="542946" cy="701174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CuadroTexto 120">
              <a:extLst>
                <a:ext uri="{FF2B5EF4-FFF2-40B4-BE49-F238E27FC236}">
                  <a16:creationId xmlns:a16="http://schemas.microsoft.com/office/drawing/2014/main" id="{B14CDEA5-047A-FDD3-CF2C-A1BC828CE61D}"/>
                </a:ext>
              </a:extLst>
            </p:cNvPr>
            <p:cNvSpPr txBox="1"/>
            <p:nvPr/>
          </p:nvSpPr>
          <p:spPr>
            <a:xfrm>
              <a:off x="2174792" y="3551279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E-C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22" name="CuadroTexto 121">
              <a:extLst>
                <a:ext uri="{FF2B5EF4-FFF2-40B4-BE49-F238E27FC236}">
                  <a16:creationId xmlns:a16="http://schemas.microsoft.com/office/drawing/2014/main" id="{6A0303B6-0B76-A826-9C93-6C046E37BC1A}"/>
                </a:ext>
              </a:extLst>
            </p:cNvPr>
            <p:cNvSpPr txBox="1"/>
            <p:nvPr/>
          </p:nvSpPr>
          <p:spPr>
            <a:xfrm>
              <a:off x="1496732" y="2886518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D1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23" name="CuadroTexto 122">
              <a:extLst>
                <a:ext uri="{FF2B5EF4-FFF2-40B4-BE49-F238E27FC236}">
                  <a16:creationId xmlns:a16="http://schemas.microsoft.com/office/drawing/2014/main" id="{63FF8A2D-8D9F-7620-4E88-5B29C4010F4F}"/>
                </a:ext>
              </a:extLst>
            </p:cNvPr>
            <p:cNvSpPr txBox="1"/>
            <p:nvPr/>
          </p:nvSpPr>
          <p:spPr>
            <a:xfrm>
              <a:off x="2113763" y="2870834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D2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24" name="CuadroTexto 123">
              <a:extLst>
                <a:ext uri="{FF2B5EF4-FFF2-40B4-BE49-F238E27FC236}">
                  <a16:creationId xmlns:a16="http://schemas.microsoft.com/office/drawing/2014/main" id="{C0C5E55F-4317-600B-6B2A-8262944BC568}"/>
                </a:ext>
              </a:extLst>
            </p:cNvPr>
            <p:cNvSpPr txBox="1"/>
            <p:nvPr/>
          </p:nvSpPr>
          <p:spPr>
            <a:xfrm>
              <a:off x="2683787" y="2858086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K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25" name="CuadroTexto 124">
              <a:extLst>
                <a:ext uri="{FF2B5EF4-FFF2-40B4-BE49-F238E27FC236}">
                  <a16:creationId xmlns:a16="http://schemas.microsoft.com/office/drawing/2014/main" id="{16C4061B-0CE4-7BE3-3610-6A9FE85E6783}"/>
                </a:ext>
              </a:extLst>
            </p:cNvPr>
            <p:cNvSpPr txBox="1"/>
            <p:nvPr/>
          </p:nvSpPr>
          <p:spPr>
            <a:xfrm>
              <a:off x="1325947" y="3539685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CL"/>
              </a:defPPr>
              <a:lvl1pPr algn="ctr">
                <a:lnSpc>
                  <a:spcPct val="150000"/>
                </a:lnSpc>
                <a:defRPr sz="1400" b="1">
                  <a:solidFill>
                    <a:srgbClr val="084F82"/>
                  </a:solidFill>
                </a:defRPr>
              </a:lvl1pPr>
            </a:lstStyle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</a:t>
              </a:r>
            </a:p>
          </p:txBody>
        </p:sp>
      </p:grpSp>
      <p:grpSp>
        <p:nvGrpSpPr>
          <p:cNvPr id="126" name="Grupo 125">
            <a:extLst>
              <a:ext uri="{FF2B5EF4-FFF2-40B4-BE49-F238E27FC236}">
                <a16:creationId xmlns:a16="http://schemas.microsoft.com/office/drawing/2014/main" id="{8197A424-EF31-6ED9-CEF2-25DA3B8DDBB7}"/>
              </a:ext>
            </a:extLst>
          </p:cNvPr>
          <p:cNvGrpSpPr/>
          <p:nvPr/>
        </p:nvGrpSpPr>
        <p:grpSpPr>
          <a:xfrm>
            <a:off x="7061146" y="1859510"/>
            <a:ext cx="1353065" cy="889185"/>
            <a:chOff x="9337831" y="2245522"/>
            <a:chExt cx="1804086" cy="1185580"/>
          </a:xfrm>
        </p:grpSpPr>
        <p:sp>
          <p:nvSpPr>
            <p:cNvPr id="127" name="Rectángulo 126">
              <a:extLst>
                <a:ext uri="{FF2B5EF4-FFF2-40B4-BE49-F238E27FC236}">
                  <a16:creationId xmlns:a16="http://schemas.microsoft.com/office/drawing/2014/main" id="{C47142AC-9FD4-31FE-2D41-BE131C00BDDA}"/>
                </a:ext>
              </a:extLst>
            </p:cNvPr>
            <p:cNvSpPr/>
            <p:nvPr/>
          </p:nvSpPr>
          <p:spPr>
            <a:xfrm>
              <a:off x="9337831" y="2323663"/>
              <a:ext cx="1804086" cy="1107439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Rectángulo 127">
              <a:extLst>
                <a:ext uri="{FF2B5EF4-FFF2-40B4-BE49-F238E27FC236}">
                  <a16:creationId xmlns:a16="http://schemas.microsoft.com/office/drawing/2014/main" id="{5E3091C3-E975-B155-F34F-5F313A607B74}"/>
                </a:ext>
              </a:extLst>
            </p:cNvPr>
            <p:cNvSpPr/>
            <p:nvPr/>
          </p:nvSpPr>
          <p:spPr>
            <a:xfrm>
              <a:off x="9337831" y="2323663"/>
              <a:ext cx="704418" cy="553719"/>
            </a:xfrm>
            <a:prstGeom prst="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Rectángulo 128">
              <a:extLst>
                <a:ext uri="{FF2B5EF4-FFF2-40B4-BE49-F238E27FC236}">
                  <a16:creationId xmlns:a16="http://schemas.microsoft.com/office/drawing/2014/main" id="{5A9531B1-1AAB-93DB-5F04-0B07C0FDE7C0}"/>
                </a:ext>
              </a:extLst>
            </p:cNvPr>
            <p:cNvSpPr/>
            <p:nvPr/>
          </p:nvSpPr>
          <p:spPr>
            <a:xfrm>
              <a:off x="10043504" y="2321683"/>
              <a:ext cx="376881" cy="282913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Rectángulo 129">
              <a:extLst>
                <a:ext uri="{FF2B5EF4-FFF2-40B4-BE49-F238E27FC236}">
                  <a16:creationId xmlns:a16="http://schemas.microsoft.com/office/drawing/2014/main" id="{89741216-DF52-04EC-4C65-3CBBBD1D83C9}"/>
                </a:ext>
              </a:extLst>
            </p:cNvPr>
            <p:cNvSpPr/>
            <p:nvPr/>
          </p:nvSpPr>
          <p:spPr>
            <a:xfrm>
              <a:off x="9337831" y="2877382"/>
              <a:ext cx="205680" cy="553720"/>
            </a:xfrm>
            <a:prstGeom prst="rect">
              <a:avLst/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Rectángulo 130">
              <a:extLst>
                <a:ext uri="{FF2B5EF4-FFF2-40B4-BE49-F238E27FC236}">
                  <a16:creationId xmlns:a16="http://schemas.microsoft.com/office/drawing/2014/main" id="{47FD4E99-8FC7-F960-7530-585364F95DB4}"/>
                </a:ext>
              </a:extLst>
            </p:cNvPr>
            <p:cNvSpPr/>
            <p:nvPr/>
          </p:nvSpPr>
          <p:spPr>
            <a:xfrm>
              <a:off x="9543511" y="3289843"/>
              <a:ext cx="142875" cy="141259"/>
            </a:xfrm>
            <a:prstGeom prst="rect">
              <a:avLst/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32" name="Conector recto 131">
              <a:extLst>
                <a:ext uri="{FF2B5EF4-FFF2-40B4-BE49-F238E27FC236}">
                  <a16:creationId xmlns:a16="http://schemas.microsoft.com/office/drawing/2014/main" id="{ABBB04CE-6872-6ED8-E09D-B68ED967FA9C}"/>
                </a:ext>
              </a:extLst>
            </p:cNvPr>
            <p:cNvCxnSpPr>
              <a:stCxn id="131" idx="0"/>
              <a:endCxn id="131" idx="2"/>
            </p:cNvCxnSpPr>
            <p:nvPr/>
          </p:nvCxnSpPr>
          <p:spPr>
            <a:xfrm>
              <a:off x="9614949" y="3289843"/>
              <a:ext cx="0" cy="141259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33" name="Conector recto 132">
              <a:extLst>
                <a:ext uri="{FF2B5EF4-FFF2-40B4-BE49-F238E27FC236}">
                  <a16:creationId xmlns:a16="http://schemas.microsoft.com/office/drawing/2014/main" id="{8FB50BDB-9F7E-44F6-F7EF-E3F5F9FB4A04}"/>
                </a:ext>
              </a:extLst>
            </p:cNvPr>
            <p:cNvCxnSpPr/>
            <p:nvPr/>
          </p:nvCxnSpPr>
          <p:spPr>
            <a:xfrm flipH="1">
              <a:off x="9337831" y="3289843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34" name="Conector recto 133">
              <a:extLst>
                <a:ext uri="{FF2B5EF4-FFF2-40B4-BE49-F238E27FC236}">
                  <a16:creationId xmlns:a16="http://schemas.microsoft.com/office/drawing/2014/main" id="{063BA1B1-5B1E-62AA-A6F9-D43E6EEA1DBF}"/>
                </a:ext>
              </a:extLst>
            </p:cNvPr>
            <p:cNvCxnSpPr/>
            <p:nvPr/>
          </p:nvCxnSpPr>
          <p:spPr>
            <a:xfrm flipH="1">
              <a:off x="9337831" y="3208778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35" name="Conector recto 134">
              <a:extLst>
                <a:ext uri="{FF2B5EF4-FFF2-40B4-BE49-F238E27FC236}">
                  <a16:creationId xmlns:a16="http://schemas.microsoft.com/office/drawing/2014/main" id="{6425589A-2966-780D-1B71-EFEEA5C6AFF6}"/>
                </a:ext>
              </a:extLst>
            </p:cNvPr>
            <p:cNvCxnSpPr/>
            <p:nvPr/>
          </p:nvCxnSpPr>
          <p:spPr>
            <a:xfrm flipH="1">
              <a:off x="9337831" y="3141174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36" name="Conector recto 135">
              <a:extLst>
                <a:ext uri="{FF2B5EF4-FFF2-40B4-BE49-F238E27FC236}">
                  <a16:creationId xmlns:a16="http://schemas.microsoft.com/office/drawing/2014/main" id="{F0CF8C29-600A-A396-5929-D3A2D07A91EC}"/>
                </a:ext>
              </a:extLst>
            </p:cNvPr>
            <p:cNvCxnSpPr/>
            <p:nvPr/>
          </p:nvCxnSpPr>
          <p:spPr>
            <a:xfrm flipH="1">
              <a:off x="9337831" y="3076902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37" name="Conector recto 136">
              <a:extLst>
                <a:ext uri="{FF2B5EF4-FFF2-40B4-BE49-F238E27FC236}">
                  <a16:creationId xmlns:a16="http://schemas.microsoft.com/office/drawing/2014/main" id="{5FA839FB-6641-1832-F10D-220A13CF8293}"/>
                </a:ext>
              </a:extLst>
            </p:cNvPr>
            <p:cNvCxnSpPr/>
            <p:nvPr/>
          </p:nvCxnSpPr>
          <p:spPr>
            <a:xfrm flipH="1">
              <a:off x="9337831" y="3009025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38" name="Conector recto 137">
              <a:extLst>
                <a:ext uri="{FF2B5EF4-FFF2-40B4-BE49-F238E27FC236}">
                  <a16:creationId xmlns:a16="http://schemas.microsoft.com/office/drawing/2014/main" id="{DD70DAF4-3208-C2FF-BB72-40455C3C2340}"/>
                </a:ext>
              </a:extLst>
            </p:cNvPr>
            <p:cNvCxnSpPr/>
            <p:nvPr/>
          </p:nvCxnSpPr>
          <p:spPr>
            <a:xfrm flipH="1">
              <a:off x="9337831" y="2952390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39" name="Conector recto 138">
              <a:extLst>
                <a:ext uri="{FF2B5EF4-FFF2-40B4-BE49-F238E27FC236}">
                  <a16:creationId xmlns:a16="http://schemas.microsoft.com/office/drawing/2014/main" id="{40ED65F2-3956-85E6-E096-7FD0F4252F00}"/>
                </a:ext>
              </a:extLst>
            </p:cNvPr>
            <p:cNvCxnSpPr/>
            <p:nvPr/>
          </p:nvCxnSpPr>
          <p:spPr>
            <a:xfrm flipH="1">
              <a:off x="9369233" y="3289843"/>
              <a:ext cx="174278" cy="141259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140" name="CuadroTexto 139">
              <a:extLst>
                <a:ext uri="{FF2B5EF4-FFF2-40B4-BE49-F238E27FC236}">
                  <a16:creationId xmlns:a16="http://schemas.microsoft.com/office/drawing/2014/main" id="{A1B14E8B-1B13-8BBB-9810-197E8D3224C4}"/>
                </a:ext>
              </a:extLst>
            </p:cNvPr>
            <p:cNvSpPr txBox="1"/>
            <p:nvPr/>
          </p:nvSpPr>
          <p:spPr>
            <a:xfrm>
              <a:off x="10347160" y="2809442"/>
              <a:ext cx="617030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E-C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41" name="CuadroTexto 140">
              <a:extLst>
                <a:ext uri="{FF2B5EF4-FFF2-40B4-BE49-F238E27FC236}">
                  <a16:creationId xmlns:a16="http://schemas.microsoft.com/office/drawing/2014/main" id="{8FCA8319-4F06-DC7F-F0F6-7CF02F75A6A5}"/>
                </a:ext>
              </a:extLst>
            </p:cNvPr>
            <p:cNvSpPr txBox="1"/>
            <p:nvPr/>
          </p:nvSpPr>
          <p:spPr>
            <a:xfrm>
              <a:off x="9412834" y="2373169"/>
              <a:ext cx="617030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K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42" name="CuadroTexto 141">
              <a:extLst>
                <a:ext uri="{FF2B5EF4-FFF2-40B4-BE49-F238E27FC236}">
                  <a16:creationId xmlns:a16="http://schemas.microsoft.com/office/drawing/2014/main" id="{6A676B6C-CFFF-0C64-84AF-ECA506015397}"/>
                </a:ext>
              </a:extLst>
            </p:cNvPr>
            <p:cNvSpPr txBox="1"/>
            <p:nvPr/>
          </p:nvSpPr>
          <p:spPr>
            <a:xfrm>
              <a:off x="9951757" y="2245522"/>
              <a:ext cx="617030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CL"/>
              </a:defPPr>
              <a:lvl1pPr algn="ctr">
                <a:lnSpc>
                  <a:spcPct val="150000"/>
                </a:lnSpc>
                <a:defRPr sz="1400" b="1">
                  <a:solidFill>
                    <a:srgbClr val="084F82"/>
                  </a:solidFill>
                </a:defRPr>
              </a:lvl1pPr>
            </a:lstStyle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</a:t>
              </a:r>
            </a:p>
          </p:txBody>
        </p:sp>
      </p:grpSp>
      <p:grpSp>
        <p:nvGrpSpPr>
          <p:cNvPr id="143" name="Grupo 142">
            <a:extLst>
              <a:ext uri="{FF2B5EF4-FFF2-40B4-BE49-F238E27FC236}">
                <a16:creationId xmlns:a16="http://schemas.microsoft.com/office/drawing/2014/main" id="{472EA91B-6B83-38F4-B8B8-DF9CE58E4640}"/>
              </a:ext>
            </a:extLst>
          </p:cNvPr>
          <p:cNvGrpSpPr/>
          <p:nvPr/>
        </p:nvGrpSpPr>
        <p:grpSpPr>
          <a:xfrm>
            <a:off x="7066478" y="3072702"/>
            <a:ext cx="1353065" cy="939631"/>
            <a:chOff x="9344941" y="3863113"/>
            <a:chExt cx="1804086" cy="1252841"/>
          </a:xfrm>
        </p:grpSpPr>
        <p:sp>
          <p:nvSpPr>
            <p:cNvPr id="144" name="Rectángulo 143">
              <a:extLst>
                <a:ext uri="{FF2B5EF4-FFF2-40B4-BE49-F238E27FC236}">
                  <a16:creationId xmlns:a16="http://schemas.microsoft.com/office/drawing/2014/main" id="{E1FABD87-95F6-8F85-9468-5E76B16DE4B0}"/>
                </a:ext>
              </a:extLst>
            </p:cNvPr>
            <p:cNvSpPr/>
            <p:nvPr/>
          </p:nvSpPr>
          <p:spPr>
            <a:xfrm>
              <a:off x="9344941" y="3951218"/>
              <a:ext cx="1804086" cy="1107439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Rectángulo 144">
              <a:extLst>
                <a:ext uri="{FF2B5EF4-FFF2-40B4-BE49-F238E27FC236}">
                  <a16:creationId xmlns:a16="http://schemas.microsoft.com/office/drawing/2014/main" id="{93853D0F-9EED-3D3A-2F8A-7C730F7BF3C4}"/>
                </a:ext>
              </a:extLst>
            </p:cNvPr>
            <p:cNvSpPr/>
            <p:nvPr/>
          </p:nvSpPr>
          <p:spPr>
            <a:xfrm>
              <a:off x="9344941" y="4504937"/>
              <a:ext cx="205680" cy="553720"/>
            </a:xfrm>
            <a:prstGeom prst="rect">
              <a:avLst/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46" name="Conector recto 145">
              <a:extLst>
                <a:ext uri="{FF2B5EF4-FFF2-40B4-BE49-F238E27FC236}">
                  <a16:creationId xmlns:a16="http://schemas.microsoft.com/office/drawing/2014/main" id="{14EDD1C4-7CE6-4995-B2EF-A93DC8607F8D}"/>
                </a:ext>
              </a:extLst>
            </p:cNvPr>
            <p:cNvCxnSpPr/>
            <p:nvPr/>
          </p:nvCxnSpPr>
          <p:spPr>
            <a:xfrm flipH="1">
              <a:off x="9344941" y="4917398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47" name="Conector recto 146">
              <a:extLst>
                <a:ext uri="{FF2B5EF4-FFF2-40B4-BE49-F238E27FC236}">
                  <a16:creationId xmlns:a16="http://schemas.microsoft.com/office/drawing/2014/main" id="{19B9E58A-D602-C186-1B50-831C2E7CFF31}"/>
                </a:ext>
              </a:extLst>
            </p:cNvPr>
            <p:cNvCxnSpPr/>
            <p:nvPr/>
          </p:nvCxnSpPr>
          <p:spPr>
            <a:xfrm flipH="1">
              <a:off x="9344941" y="4836333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48" name="Conector recto 147">
              <a:extLst>
                <a:ext uri="{FF2B5EF4-FFF2-40B4-BE49-F238E27FC236}">
                  <a16:creationId xmlns:a16="http://schemas.microsoft.com/office/drawing/2014/main" id="{5BC8C142-45C6-1C91-E2A8-6D5610D5B8B8}"/>
                </a:ext>
              </a:extLst>
            </p:cNvPr>
            <p:cNvCxnSpPr/>
            <p:nvPr/>
          </p:nvCxnSpPr>
          <p:spPr>
            <a:xfrm flipH="1">
              <a:off x="9344941" y="4768730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49" name="Conector recto 148">
              <a:extLst>
                <a:ext uri="{FF2B5EF4-FFF2-40B4-BE49-F238E27FC236}">
                  <a16:creationId xmlns:a16="http://schemas.microsoft.com/office/drawing/2014/main" id="{12D76246-6F3A-BA4F-06E7-6086BEE95CA9}"/>
                </a:ext>
              </a:extLst>
            </p:cNvPr>
            <p:cNvCxnSpPr/>
            <p:nvPr/>
          </p:nvCxnSpPr>
          <p:spPr>
            <a:xfrm flipH="1">
              <a:off x="9344941" y="4579945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150" name="Rectángulo 149">
              <a:extLst>
                <a:ext uri="{FF2B5EF4-FFF2-40B4-BE49-F238E27FC236}">
                  <a16:creationId xmlns:a16="http://schemas.microsoft.com/office/drawing/2014/main" id="{2E5D2047-CC9F-6320-B01B-8606334673ED}"/>
                </a:ext>
              </a:extLst>
            </p:cNvPr>
            <p:cNvSpPr/>
            <p:nvPr/>
          </p:nvSpPr>
          <p:spPr>
            <a:xfrm>
              <a:off x="10211167" y="4380871"/>
              <a:ext cx="937577" cy="684376"/>
            </a:xfrm>
            <a:prstGeom prst="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Rectángulo 150">
              <a:extLst>
                <a:ext uri="{FF2B5EF4-FFF2-40B4-BE49-F238E27FC236}">
                  <a16:creationId xmlns:a16="http://schemas.microsoft.com/office/drawing/2014/main" id="{115410F6-778B-66A0-A83A-49D864E2E866}"/>
                </a:ext>
              </a:extLst>
            </p:cNvPr>
            <p:cNvSpPr/>
            <p:nvPr/>
          </p:nvSpPr>
          <p:spPr>
            <a:xfrm>
              <a:off x="10207328" y="3951218"/>
              <a:ext cx="937577" cy="429653"/>
            </a:xfrm>
            <a:prstGeom prst="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Rectángulo 151">
              <a:extLst>
                <a:ext uri="{FF2B5EF4-FFF2-40B4-BE49-F238E27FC236}">
                  <a16:creationId xmlns:a16="http://schemas.microsoft.com/office/drawing/2014/main" id="{9CD24CF4-4E02-26AB-038D-0B6CE94C8450}"/>
                </a:ext>
              </a:extLst>
            </p:cNvPr>
            <p:cNvSpPr/>
            <p:nvPr/>
          </p:nvSpPr>
          <p:spPr>
            <a:xfrm>
              <a:off x="9550621" y="4628238"/>
              <a:ext cx="656707" cy="429653"/>
            </a:xfrm>
            <a:prstGeom prst="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3" name="Conector recto 152">
              <a:extLst>
                <a:ext uri="{FF2B5EF4-FFF2-40B4-BE49-F238E27FC236}">
                  <a16:creationId xmlns:a16="http://schemas.microsoft.com/office/drawing/2014/main" id="{ADC43B8B-D6F1-DA37-AFB8-34431B627EAA}"/>
                </a:ext>
              </a:extLst>
            </p:cNvPr>
            <p:cNvCxnSpPr/>
            <p:nvPr/>
          </p:nvCxnSpPr>
          <p:spPr>
            <a:xfrm flipH="1">
              <a:off x="9345083" y="4834979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54" name="Conector recto 153">
              <a:extLst>
                <a:ext uri="{FF2B5EF4-FFF2-40B4-BE49-F238E27FC236}">
                  <a16:creationId xmlns:a16="http://schemas.microsoft.com/office/drawing/2014/main" id="{32CF7719-9089-39F0-5BA6-75C4BC0B9840}"/>
                </a:ext>
              </a:extLst>
            </p:cNvPr>
            <p:cNvCxnSpPr/>
            <p:nvPr/>
          </p:nvCxnSpPr>
          <p:spPr>
            <a:xfrm flipH="1">
              <a:off x="9345083" y="4767376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55" name="Conector recto 154">
              <a:extLst>
                <a:ext uri="{FF2B5EF4-FFF2-40B4-BE49-F238E27FC236}">
                  <a16:creationId xmlns:a16="http://schemas.microsoft.com/office/drawing/2014/main" id="{CEB4AEE6-B088-49F4-600F-73155717843E}"/>
                </a:ext>
              </a:extLst>
            </p:cNvPr>
            <p:cNvCxnSpPr/>
            <p:nvPr/>
          </p:nvCxnSpPr>
          <p:spPr>
            <a:xfrm flipH="1">
              <a:off x="9345083" y="4703104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56" name="Conector recto 155">
              <a:extLst>
                <a:ext uri="{FF2B5EF4-FFF2-40B4-BE49-F238E27FC236}">
                  <a16:creationId xmlns:a16="http://schemas.microsoft.com/office/drawing/2014/main" id="{C0DA5FDC-8FF2-7261-C5FE-D18118E221F2}"/>
                </a:ext>
              </a:extLst>
            </p:cNvPr>
            <p:cNvCxnSpPr/>
            <p:nvPr/>
          </p:nvCxnSpPr>
          <p:spPr>
            <a:xfrm flipH="1">
              <a:off x="9345083" y="4635226"/>
              <a:ext cx="205680" cy="0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57" name="Conector recto 156">
              <a:extLst>
                <a:ext uri="{FF2B5EF4-FFF2-40B4-BE49-F238E27FC236}">
                  <a16:creationId xmlns:a16="http://schemas.microsoft.com/office/drawing/2014/main" id="{D49E2F85-8CD8-7256-4293-70161CD08115}"/>
                </a:ext>
              </a:extLst>
            </p:cNvPr>
            <p:cNvCxnSpPr/>
            <p:nvPr/>
          </p:nvCxnSpPr>
          <p:spPr>
            <a:xfrm flipH="1">
              <a:off x="9376485" y="4916045"/>
              <a:ext cx="174278" cy="141259"/>
            </a:xfrm>
            <a:prstGeom prst="line">
              <a:avLst/>
            </a:prstGeom>
            <a:noFill/>
            <a:ln w="1270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158" name="CuadroTexto 157">
              <a:extLst>
                <a:ext uri="{FF2B5EF4-FFF2-40B4-BE49-F238E27FC236}">
                  <a16:creationId xmlns:a16="http://schemas.microsoft.com/office/drawing/2014/main" id="{A5D931D1-7F34-747A-813C-C11E1A5F613D}"/>
                </a:ext>
              </a:extLst>
            </p:cNvPr>
            <p:cNvSpPr txBox="1"/>
            <p:nvPr/>
          </p:nvSpPr>
          <p:spPr>
            <a:xfrm>
              <a:off x="10368022" y="3863113"/>
              <a:ext cx="617030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D1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59" name="CuadroTexto 158">
              <a:extLst>
                <a:ext uri="{FF2B5EF4-FFF2-40B4-BE49-F238E27FC236}">
                  <a16:creationId xmlns:a16="http://schemas.microsoft.com/office/drawing/2014/main" id="{E2DD13FC-E8AF-ABA6-4E1F-06B7E7EFBA21}"/>
                </a:ext>
              </a:extLst>
            </p:cNvPr>
            <p:cNvSpPr txBox="1"/>
            <p:nvPr/>
          </p:nvSpPr>
          <p:spPr>
            <a:xfrm>
              <a:off x="10339918" y="4543423"/>
              <a:ext cx="617030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D2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60" name="CuadroTexto 159">
              <a:extLst>
                <a:ext uri="{FF2B5EF4-FFF2-40B4-BE49-F238E27FC236}">
                  <a16:creationId xmlns:a16="http://schemas.microsoft.com/office/drawing/2014/main" id="{4CF692C1-A376-34DE-9033-9C09A6F60C75}"/>
                </a:ext>
              </a:extLst>
            </p:cNvPr>
            <p:cNvSpPr txBox="1"/>
            <p:nvPr/>
          </p:nvSpPr>
          <p:spPr>
            <a:xfrm>
              <a:off x="9556370" y="4703105"/>
              <a:ext cx="617030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D3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sp>
        <p:nvSpPr>
          <p:cNvPr id="161" name="Rectángulo 160">
            <a:extLst>
              <a:ext uri="{FF2B5EF4-FFF2-40B4-BE49-F238E27FC236}">
                <a16:creationId xmlns:a16="http://schemas.microsoft.com/office/drawing/2014/main" id="{FE952A19-6F90-3566-BCDF-BB3642E485D9}"/>
              </a:ext>
            </a:extLst>
          </p:cNvPr>
          <p:cNvSpPr/>
          <p:nvPr/>
        </p:nvSpPr>
        <p:spPr>
          <a:xfrm>
            <a:off x="961" y="42985"/>
            <a:ext cx="368252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45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TIPOLOGÍA 1: VIVS. FAMILIAS VULNERABLES </a:t>
            </a:r>
            <a:r>
              <a:rPr lang="es-CL" sz="1450" b="1" u="sng" kern="1200" dirty="0">
                <a:solidFill>
                  <a:srgbClr val="12264E"/>
                </a:solidFill>
                <a:latin typeface="Calibri" panose="020F0502020204030204"/>
              </a:rPr>
              <a:t>(</a:t>
            </a:r>
            <a:r>
              <a:rPr lang="es-CL" sz="1450" b="1" u="sng" kern="1200" dirty="0" err="1">
                <a:solidFill>
                  <a:srgbClr val="12264E"/>
                </a:solidFill>
                <a:latin typeface="Calibri" panose="020F0502020204030204"/>
              </a:rPr>
              <a:t>N°</a:t>
            </a:r>
            <a:r>
              <a:rPr lang="es-CL" sz="1450" b="1" u="sng" kern="1200" dirty="0">
                <a:solidFill>
                  <a:srgbClr val="12264E"/>
                </a:solidFill>
                <a:latin typeface="Calibri" panose="020F0502020204030204"/>
              </a:rPr>
              <a:t> X)</a:t>
            </a:r>
            <a:endParaRPr lang="es-CL" sz="145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3" name="CuadroTexto 162">
            <a:extLst>
              <a:ext uri="{FF2B5EF4-FFF2-40B4-BE49-F238E27FC236}">
                <a16:creationId xmlns:a16="http://schemas.microsoft.com/office/drawing/2014/main" id="{6D97A6E5-8D5D-1E5C-3764-C5F545898E7A}"/>
              </a:ext>
            </a:extLst>
          </p:cNvPr>
          <p:cNvSpPr txBox="1"/>
          <p:nvPr/>
        </p:nvSpPr>
        <p:spPr>
          <a:xfrm>
            <a:off x="5883158" y="843013"/>
            <a:ext cx="963950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lnSpc>
                <a:spcPct val="150000"/>
              </a:lnSpc>
              <a:buClrTx/>
            </a:pPr>
            <a:r>
              <a:rPr lang="es-CL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X% / X m²</a:t>
            </a:r>
            <a:endParaRPr lang="es-CL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66" name="CuadroTexto 165">
            <a:extLst>
              <a:ext uri="{FF2B5EF4-FFF2-40B4-BE49-F238E27FC236}">
                <a16:creationId xmlns:a16="http://schemas.microsoft.com/office/drawing/2014/main" id="{01635062-8069-1A97-E763-ED203266DE40}"/>
              </a:ext>
            </a:extLst>
          </p:cNvPr>
          <p:cNvSpPr txBox="1"/>
          <p:nvPr/>
        </p:nvSpPr>
        <p:spPr>
          <a:xfrm>
            <a:off x="6834264" y="805491"/>
            <a:ext cx="1029926" cy="444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N°D</a:t>
            </a:r>
            <a:r>
              <a:rPr lang="es-CL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+ </a:t>
            </a:r>
            <a:r>
              <a:rPr lang="es-CL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N°B</a:t>
            </a:r>
            <a:endParaRPr lang="es-CL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algn="ctr" defTabSz="685800">
              <a:buClrTx/>
            </a:pPr>
            <a:r>
              <a:rPr lang="es-CL" sz="8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RECINTOS</a:t>
            </a:r>
          </a:p>
        </p:txBody>
      </p:sp>
      <p:sp>
        <p:nvSpPr>
          <p:cNvPr id="167" name="CuadroTexto 166">
            <a:extLst>
              <a:ext uri="{FF2B5EF4-FFF2-40B4-BE49-F238E27FC236}">
                <a16:creationId xmlns:a16="http://schemas.microsoft.com/office/drawing/2014/main" id="{5A9D7F7C-0D85-FCE0-DFCA-91411ED14D78}"/>
              </a:ext>
            </a:extLst>
          </p:cNvPr>
          <p:cNvSpPr txBox="1"/>
          <p:nvPr/>
        </p:nvSpPr>
        <p:spPr>
          <a:xfrm>
            <a:off x="7829427" y="741129"/>
            <a:ext cx="13303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+ 1.600 a 1.800 UF </a:t>
            </a:r>
            <a:r>
              <a:rPr lang="es-CL" sz="900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ó</a:t>
            </a:r>
            <a:endParaRPr lang="es-CL" sz="900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+ 1.700 a 1.900 UF </a:t>
            </a:r>
            <a:r>
              <a:rPr lang="es-CL" sz="900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ó</a:t>
            </a:r>
            <a:endParaRPr lang="es-CL" sz="900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+ 2.100 a 2.400 UF</a:t>
            </a:r>
          </a:p>
        </p:txBody>
      </p:sp>
      <p:pic>
        <p:nvPicPr>
          <p:cNvPr id="168" name="Imagen 167">
            <a:extLst>
              <a:ext uri="{FF2B5EF4-FFF2-40B4-BE49-F238E27FC236}">
                <a16:creationId xmlns:a16="http://schemas.microsoft.com/office/drawing/2014/main" id="{D30C176D-C3F9-2CDB-D72D-8B7395A7AC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98682" y="550285"/>
            <a:ext cx="117940" cy="216187"/>
          </a:xfrm>
          <a:prstGeom prst="rect">
            <a:avLst/>
          </a:prstGeom>
        </p:spPr>
      </p:pic>
      <p:sp>
        <p:nvSpPr>
          <p:cNvPr id="169" name="Rectángulo 168">
            <a:extLst>
              <a:ext uri="{FF2B5EF4-FFF2-40B4-BE49-F238E27FC236}">
                <a16:creationId xmlns:a16="http://schemas.microsoft.com/office/drawing/2014/main" id="{D0F1238E-6CC8-2A3F-AE71-571DC89269B7}"/>
              </a:ext>
            </a:extLst>
          </p:cNvPr>
          <p:cNvSpPr/>
          <p:nvPr/>
        </p:nvSpPr>
        <p:spPr>
          <a:xfrm>
            <a:off x="5549983" y="21777"/>
            <a:ext cx="3531671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45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TIPOLOGÍA 2: VIVS. FAMILIAS TRAMO INTERMEDIO </a:t>
            </a:r>
            <a:r>
              <a:rPr lang="es-CL" sz="1450" b="1" u="sng" kern="1200" dirty="0">
                <a:solidFill>
                  <a:srgbClr val="12264E"/>
                </a:solidFill>
                <a:latin typeface="Calibri" panose="020F0502020204030204"/>
              </a:rPr>
              <a:t>(</a:t>
            </a:r>
            <a:r>
              <a:rPr lang="es-CL" sz="1450" b="1" u="sng" kern="1200" dirty="0" err="1">
                <a:solidFill>
                  <a:srgbClr val="12264E"/>
                </a:solidFill>
                <a:latin typeface="Calibri" panose="020F0502020204030204"/>
              </a:rPr>
              <a:t>N°</a:t>
            </a:r>
            <a:r>
              <a:rPr lang="es-CL" sz="1450" b="1" u="sng" kern="1200" dirty="0">
                <a:solidFill>
                  <a:srgbClr val="12264E"/>
                </a:solidFill>
                <a:latin typeface="Calibri" panose="020F0502020204030204"/>
              </a:rPr>
              <a:t> X)</a:t>
            </a:r>
            <a:endParaRPr lang="es-CL" sz="145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1" name="CuadroTexto 170">
            <a:extLst>
              <a:ext uri="{FF2B5EF4-FFF2-40B4-BE49-F238E27FC236}">
                <a16:creationId xmlns:a16="http://schemas.microsoft.com/office/drawing/2014/main" id="{6127BDEF-7183-1E8A-8E26-277467308296}"/>
              </a:ext>
            </a:extLst>
          </p:cNvPr>
          <p:cNvSpPr txBox="1"/>
          <p:nvPr/>
        </p:nvSpPr>
        <p:spPr>
          <a:xfrm>
            <a:off x="1230973" y="900724"/>
            <a:ext cx="124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X % / X m2</a:t>
            </a:r>
          </a:p>
        </p:txBody>
      </p:sp>
      <p:sp>
        <p:nvSpPr>
          <p:cNvPr id="172" name="CuadroTexto 171">
            <a:extLst>
              <a:ext uri="{FF2B5EF4-FFF2-40B4-BE49-F238E27FC236}">
                <a16:creationId xmlns:a16="http://schemas.microsoft.com/office/drawing/2014/main" id="{C40B7FDD-75F6-D956-8FFD-83DA38B8FBE4}"/>
              </a:ext>
            </a:extLst>
          </p:cNvPr>
          <p:cNvSpPr txBox="1"/>
          <p:nvPr/>
        </p:nvSpPr>
        <p:spPr>
          <a:xfrm>
            <a:off x="-40606" y="815319"/>
            <a:ext cx="1512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TIPOLOGÍA</a:t>
            </a:r>
          </a:p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(CASAS/ DEPTOS./MIXTO)</a:t>
            </a:r>
          </a:p>
        </p:txBody>
      </p:sp>
      <p:grpSp>
        <p:nvGrpSpPr>
          <p:cNvPr id="173" name="Grupo 172">
            <a:extLst>
              <a:ext uri="{FF2B5EF4-FFF2-40B4-BE49-F238E27FC236}">
                <a16:creationId xmlns:a16="http://schemas.microsoft.com/office/drawing/2014/main" id="{BA14677F-0624-B3EC-1943-A59947F212A1}"/>
              </a:ext>
            </a:extLst>
          </p:cNvPr>
          <p:cNvGrpSpPr/>
          <p:nvPr/>
        </p:nvGrpSpPr>
        <p:grpSpPr>
          <a:xfrm>
            <a:off x="468888" y="445868"/>
            <a:ext cx="505422" cy="397324"/>
            <a:chOff x="6044876" y="5811542"/>
            <a:chExt cx="673896" cy="529765"/>
          </a:xfrm>
        </p:grpSpPr>
        <p:pic>
          <p:nvPicPr>
            <p:cNvPr id="174" name="Imagen 173">
              <a:extLst>
                <a:ext uri="{FF2B5EF4-FFF2-40B4-BE49-F238E27FC236}">
                  <a16:creationId xmlns:a16="http://schemas.microsoft.com/office/drawing/2014/main" id="{8BF2820E-86FF-7086-D5F1-73017AC9C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674" b="100000" l="0" r="100000">
                          <a14:foregroundMark x1="66403" y1="24268" x2="66403" y2="24268"/>
                          <a14:foregroundMark x1="81818" y1="18410" x2="81818" y2="18410"/>
                        </a14:backgroundRemoval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44876" y="6036290"/>
              <a:ext cx="318646" cy="300937"/>
            </a:xfrm>
            <a:prstGeom prst="rect">
              <a:avLst/>
            </a:prstGeom>
          </p:spPr>
        </p:pic>
        <p:pic>
          <p:nvPicPr>
            <p:cNvPr id="175" name="Imagen 174">
              <a:extLst>
                <a:ext uri="{FF2B5EF4-FFF2-40B4-BE49-F238E27FC236}">
                  <a16:creationId xmlns:a16="http://schemas.microsoft.com/office/drawing/2014/main" id="{D34D5553-F223-B83A-E421-24B55A03E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210" b="98656" l="0" r="99615">
                          <a14:foregroundMark x1="51060" y1="24059" x2="51060" y2="24059"/>
                          <a14:foregroundMark x1="34489" y1="22312" x2="34489" y2="22312"/>
                          <a14:foregroundMark x1="18112" y1="23387" x2="18112" y2="23387"/>
                          <a14:foregroundMark x1="17919" y1="40860" x2="17919" y2="40860"/>
                          <a14:foregroundMark x1="16570" y1="63172" x2="16570" y2="63172"/>
                          <a14:foregroundMark x1="67245" y1="87769" x2="67245" y2="87769"/>
                          <a14:foregroundMark x1="84200" y1="77957" x2="84200" y2="77957"/>
                          <a14:foregroundMark x1="96917" y1="72043" x2="96917" y2="72043"/>
                          <a14:foregroundMark x1="83815" y1="66935" x2="83815" y2="66935"/>
                          <a14:foregroundMark x1="82852" y1="55242" x2="82852" y2="55242"/>
                          <a14:foregroundMark x1="67052" y1="55242" x2="67052" y2="55242"/>
                          <a14:foregroundMark x1="49326" y1="56183" x2="49326" y2="56183"/>
                          <a14:foregroundMark x1="50289" y1="66398" x2="50289" y2="66398"/>
                          <a14:foregroundMark x1="49133" y1="78629" x2="49133" y2="78629"/>
                          <a14:foregroundMark x1="62042" y1="7258" x2="62042" y2="7258"/>
                          <a14:foregroundMark x1="35067" y1="1882" x2="35067" y2="1882"/>
                          <a14:foregroundMark x1="68401" y1="78226" x2="68401" y2="78226"/>
                          <a14:foregroundMark x1="68786" y1="66801" x2="68786" y2="66801"/>
                          <a14:foregroundMark x1="61657" y1="41129" x2="61657" y2="41129"/>
                          <a14:foregroundMark x1="62235" y1="27554" x2="62235" y2="27554"/>
                          <a14:foregroundMark x1="61657" y1="20968" x2="61657" y2="20968"/>
                          <a14:foregroundMark x1="61657" y1="13038" x2="61657" y2="13038"/>
                          <a14:foregroundMark x1="72447" y1="41129" x2="72447" y2="41129"/>
                          <a14:foregroundMark x1="83237" y1="40591" x2="83237" y2="40591"/>
                          <a14:foregroundMark x1="90366" y1="40591" x2="90366" y2="40591"/>
                          <a14:foregroundMark x1="53757" y1="41129" x2="53757" y2="41129"/>
                          <a14:foregroundMark x1="48748" y1="41129" x2="48748" y2="41129"/>
                          <a14:foregroundMark x1="31407" y1="43548" x2="31407" y2="43548"/>
                          <a14:foregroundMark x1="34297" y1="43548" x2="34297" y2="43548"/>
                          <a14:foregroundMark x1="35067" y1="43145" x2="35067" y2="43145"/>
                          <a14:foregroundMark x1="32755" y1="40054" x2="32755" y2="40054"/>
                          <a14:foregroundMark x1="37187" y1="57124" x2="37187" y2="57124"/>
                          <a14:foregroundMark x1="31407" y1="63710" x2="31407" y2="63710"/>
                          <a14:foregroundMark x1="33526" y1="66667" x2="33526" y2="66667"/>
                          <a14:foregroundMark x1="36416" y1="79167" x2="36416" y2="79167"/>
                          <a14:foregroundMark x1="35067" y1="80780" x2="35067" y2="80780"/>
                          <a14:foregroundMark x1="33526" y1="83737" x2="33526" y2="83737"/>
                          <a14:foregroundMark x1="33526" y1="84274" x2="33526" y2="84274"/>
                          <a14:foregroundMark x1="34297" y1="86290" x2="34297" y2="86290"/>
                          <a14:foregroundMark x1="35645" y1="88306" x2="35645" y2="88306"/>
                          <a14:foregroundMark x1="33526" y1="92742" x2="33526" y2="92742"/>
                          <a14:foregroundMark x1="33526" y1="92742" x2="33526" y2="92742"/>
                          <a14:foregroundMark x1="13487" y1="60215" x2="13487" y2="60215"/>
                          <a14:foregroundMark x1="33526" y1="96774" x2="33526" y2="96774"/>
                          <a14:foregroundMark x1="35067" y1="94220" x2="35067" y2="94220"/>
                          <a14:foregroundMark x1="67437" y1="93280" x2="67437" y2="93280"/>
                          <a14:foregroundMark x1="68015" y1="94758" x2="68015" y2="94758"/>
                          <a14:foregroundMark x1="68786" y1="94758" x2="68786" y2="94758"/>
                          <a14:foregroundMark x1="69557" y1="92204" x2="69557" y2="92204"/>
                          <a14:foregroundMark x1="65896" y1="65726" x2="65896" y2="65726"/>
                          <a14:foregroundMark x1="32177" y1="26478" x2="32177" y2="26478"/>
                          <a14:foregroundMark x1="62235" y1="3495" x2="62235" y2="3495"/>
                          <a14:foregroundMark x1="9827" y1="3495" x2="9827" y2="3495"/>
                          <a14:foregroundMark x1="11946" y1="2016" x2="11946" y2="2016"/>
                          <a14:foregroundMark x1="14836" y1="2016" x2="14836" y2="2016"/>
                          <a14:foregroundMark x1="38536" y1="1478" x2="38536" y2="1478"/>
                          <a14:foregroundMark x1="16378" y1="43548" x2="16378" y2="43548"/>
                          <a14:foregroundMark x1="14066" y1="26478" x2="14066" y2="26478"/>
                          <a14:foregroundMark x1="50867" y1="27554" x2="50867" y2="27554"/>
                          <a14:foregroundMark x1="27168" y1="3495" x2="27168" y2="3495"/>
                          <a14:foregroundMark x1="6166" y1="3495" x2="6166" y2="3495"/>
                          <a14:foregroundMark x1="64547" y1="90188" x2="64547" y2="90188"/>
                          <a14:foregroundMark x1="67437" y1="88710" x2="67437" y2="88710"/>
                          <a14:foregroundMark x1="63006" y1="95296" x2="63006" y2="95296"/>
                          <a14:foregroundMark x1="93256" y1="41129" x2="93256" y2="41129"/>
                          <a14:foregroundMark x1="94605" y1="41129" x2="94605" y2="41129"/>
                          <a14:foregroundMark x1="96146" y1="42070" x2="96146" y2="42070"/>
                          <a14:foregroundMark x1="96146" y1="42070" x2="96146" y2="42070"/>
                          <a14:foregroundMark x1="96917" y1="43145" x2="96917" y2="43145"/>
                          <a14:foregroundMark x1="96917" y1="45161" x2="96917" y2="45161"/>
                          <a14:foregroundMark x1="96917" y1="46640" x2="96917" y2="46640"/>
                          <a14:foregroundMark x1="95376" y1="84677" x2="95376" y2="84677"/>
                          <a14:foregroundMark x1="1927" y1="89247" x2="1927" y2="89247"/>
                          <a14:foregroundMark x1="1927" y1="84274" x2="1927" y2="84274"/>
                          <a14:foregroundMark x1="2697" y1="74194" x2="2697" y2="74194"/>
                          <a14:foregroundMark x1="1927" y1="69220" x2="1927" y2="69220"/>
                          <a14:foregroundMark x1="1927" y1="63172" x2="1927" y2="63172"/>
                          <a14:foregroundMark x1="2697" y1="42070" x2="2697" y2="42070"/>
                          <a14:foregroundMark x1="1927" y1="33602" x2="1927" y2="33602"/>
                          <a14:foregroundMark x1="1927" y1="30108" x2="1927" y2="30108"/>
                          <a14:foregroundMark x1="1927" y1="27016" x2="1927" y2="27016"/>
                          <a14:backgroundMark x1="25626" y1="11962" x2="25626" y2="11962"/>
                        </a14:backgroundRemoval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378122" y="5811542"/>
              <a:ext cx="340650" cy="529765"/>
            </a:xfrm>
            <a:prstGeom prst="rect">
              <a:avLst/>
            </a:prstGeom>
          </p:spPr>
        </p:pic>
      </p:grpSp>
      <p:sp>
        <p:nvSpPr>
          <p:cNvPr id="176" name="CuadroTexto 175">
            <a:extLst>
              <a:ext uri="{FF2B5EF4-FFF2-40B4-BE49-F238E27FC236}">
                <a16:creationId xmlns:a16="http://schemas.microsoft.com/office/drawing/2014/main" id="{9300D357-E2F3-62BC-B6F4-44D60531AC6E}"/>
              </a:ext>
            </a:extLst>
          </p:cNvPr>
          <p:cNvSpPr txBox="1"/>
          <p:nvPr/>
        </p:nvSpPr>
        <p:spPr>
          <a:xfrm>
            <a:off x="4410329" y="849953"/>
            <a:ext cx="1464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TIPOLOGÍA</a:t>
            </a:r>
          </a:p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(CASAS/ DEPTOS./MIXTO)</a:t>
            </a:r>
          </a:p>
        </p:txBody>
      </p:sp>
      <p:grpSp>
        <p:nvGrpSpPr>
          <p:cNvPr id="177" name="Grupo 176">
            <a:extLst>
              <a:ext uri="{FF2B5EF4-FFF2-40B4-BE49-F238E27FC236}">
                <a16:creationId xmlns:a16="http://schemas.microsoft.com/office/drawing/2014/main" id="{83F6FA2A-0B57-B696-7682-B033FAE8D520}"/>
              </a:ext>
            </a:extLst>
          </p:cNvPr>
          <p:cNvGrpSpPr/>
          <p:nvPr/>
        </p:nvGrpSpPr>
        <p:grpSpPr>
          <a:xfrm>
            <a:off x="4829766" y="480502"/>
            <a:ext cx="505422" cy="397324"/>
            <a:chOff x="6044876" y="5811542"/>
            <a:chExt cx="673896" cy="529765"/>
          </a:xfrm>
        </p:grpSpPr>
        <p:pic>
          <p:nvPicPr>
            <p:cNvPr id="178" name="Imagen 177">
              <a:extLst>
                <a:ext uri="{FF2B5EF4-FFF2-40B4-BE49-F238E27FC236}">
                  <a16:creationId xmlns:a16="http://schemas.microsoft.com/office/drawing/2014/main" id="{91E4A2D7-97C4-E0C3-503A-698E167EA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674" b="100000" l="0" r="100000">
                          <a14:foregroundMark x1="66403" y1="24268" x2="66403" y2="24268"/>
                          <a14:foregroundMark x1="81818" y1="18410" x2="81818" y2="18410"/>
                        </a14:backgroundRemoval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44876" y="6036290"/>
              <a:ext cx="318646" cy="300937"/>
            </a:xfrm>
            <a:prstGeom prst="rect">
              <a:avLst/>
            </a:prstGeom>
          </p:spPr>
        </p:pic>
        <p:pic>
          <p:nvPicPr>
            <p:cNvPr id="179" name="Imagen 178">
              <a:extLst>
                <a:ext uri="{FF2B5EF4-FFF2-40B4-BE49-F238E27FC236}">
                  <a16:creationId xmlns:a16="http://schemas.microsoft.com/office/drawing/2014/main" id="{7A4DBD27-5066-F825-9472-F23BDC9F2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210" b="98656" l="0" r="99615">
                          <a14:foregroundMark x1="51060" y1="24059" x2="51060" y2="24059"/>
                          <a14:foregroundMark x1="34489" y1="22312" x2="34489" y2="22312"/>
                          <a14:foregroundMark x1="18112" y1="23387" x2="18112" y2="23387"/>
                          <a14:foregroundMark x1="17919" y1="40860" x2="17919" y2="40860"/>
                          <a14:foregroundMark x1="16570" y1="63172" x2="16570" y2="63172"/>
                          <a14:foregroundMark x1="67245" y1="87769" x2="67245" y2="87769"/>
                          <a14:foregroundMark x1="84200" y1="77957" x2="84200" y2="77957"/>
                          <a14:foregroundMark x1="96917" y1="72043" x2="96917" y2="72043"/>
                          <a14:foregroundMark x1="83815" y1="66935" x2="83815" y2="66935"/>
                          <a14:foregroundMark x1="82852" y1="55242" x2="82852" y2="55242"/>
                          <a14:foregroundMark x1="67052" y1="55242" x2="67052" y2="55242"/>
                          <a14:foregroundMark x1="49326" y1="56183" x2="49326" y2="56183"/>
                          <a14:foregroundMark x1="50289" y1="66398" x2="50289" y2="66398"/>
                          <a14:foregroundMark x1="49133" y1="78629" x2="49133" y2="78629"/>
                          <a14:foregroundMark x1="62042" y1="7258" x2="62042" y2="7258"/>
                          <a14:foregroundMark x1="35067" y1="1882" x2="35067" y2="1882"/>
                          <a14:foregroundMark x1="68401" y1="78226" x2="68401" y2="78226"/>
                          <a14:foregroundMark x1="68786" y1="66801" x2="68786" y2="66801"/>
                          <a14:foregroundMark x1="61657" y1="41129" x2="61657" y2="41129"/>
                          <a14:foregroundMark x1="62235" y1="27554" x2="62235" y2="27554"/>
                          <a14:foregroundMark x1="61657" y1="20968" x2="61657" y2="20968"/>
                          <a14:foregroundMark x1="61657" y1="13038" x2="61657" y2="13038"/>
                          <a14:foregroundMark x1="72447" y1="41129" x2="72447" y2="41129"/>
                          <a14:foregroundMark x1="83237" y1="40591" x2="83237" y2="40591"/>
                          <a14:foregroundMark x1="90366" y1="40591" x2="90366" y2="40591"/>
                          <a14:foregroundMark x1="53757" y1="41129" x2="53757" y2="41129"/>
                          <a14:foregroundMark x1="48748" y1="41129" x2="48748" y2="41129"/>
                          <a14:foregroundMark x1="31407" y1="43548" x2="31407" y2="43548"/>
                          <a14:foregroundMark x1="34297" y1="43548" x2="34297" y2="43548"/>
                          <a14:foregroundMark x1="35067" y1="43145" x2="35067" y2="43145"/>
                          <a14:foregroundMark x1="32755" y1="40054" x2="32755" y2="40054"/>
                          <a14:foregroundMark x1="37187" y1="57124" x2="37187" y2="57124"/>
                          <a14:foregroundMark x1="31407" y1="63710" x2="31407" y2="63710"/>
                          <a14:foregroundMark x1="33526" y1="66667" x2="33526" y2="66667"/>
                          <a14:foregroundMark x1="36416" y1="79167" x2="36416" y2="79167"/>
                          <a14:foregroundMark x1="35067" y1="80780" x2="35067" y2="80780"/>
                          <a14:foregroundMark x1="33526" y1="83737" x2="33526" y2="83737"/>
                          <a14:foregroundMark x1="33526" y1="84274" x2="33526" y2="84274"/>
                          <a14:foregroundMark x1="34297" y1="86290" x2="34297" y2="86290"/>
                          <a14:foregroundMark x1="35645" y1="88306" x2="35645" y2="88306"/>
                          <a14:foregroundMark x1="33526" y1="92742" x2="33526" y2="92742"/>
                          <a14:foregroundMark x1="33526" y1="92742" x2="33526" y2="92742"/>
                          <a14:foregroundMark x1="13487" y1="60215" x2="13487" y2="60215"/>
                          <a14:foregroundMark x1="33526" y1="96774" x2="33526" y2="96774"/>
                          <a14:foregroundMark x1="35067" y1="94220" x2="35067" y2="94220"/>
                          <a14:foregroundMark x1="67437" y1="93280" x2="67437" y2="93280"/>
                          <a14:foregroundMark x1="68015" y1="94758" x2="68015" y2="94758"/>
                          <a14:foregroundMark x1="68786" y1="94758" x2="68786" y2="94758"/>
                          <a14:foregroundMark x1="69557" y1="92204" x2="69557" y2="92204"/>
                          <a14:foregroundMark x1="65896" y1="65726" x2="65896" y2="65726"/>
                          <a14:foregroundMark x1="32177" y1="26478" x2="32177" y2="26478"/>
                          <a14:foregroundMark x1="62235" y1="3495" x2="62235" y2="3495"/>
                          <a14:foregroundMark x1="9827" y1="3495" x2="9827" y2="3495"/>
                          <a14:foregroundMark x1="11946" y1="2016" x2="11946" y2="2016"/>
                          <a14:foregroundMark x1="14836" y1="2016" x2="14836" y2="2016"/>
                          <a14:foregroundMark x1="38536" y1="1478" x2="38536" y2="1478"/>
                          <a14:foregroundMark x1="16378" y1="43548" x2="16378" y2="43548"/>
                          <a14:foregroundMark x1="14066" y1="26478" x2="14066" y2="26478"/>
                          <a14:foregroundMark x1="50867" y1="27554" x2="50867" y2="27554"/>
                          <a14:foregroundMark x1="27168" y1="3495" x2="27168" y2="3495"/>
                          <a14:foregroundMark x1="6166" y1="3495" x2="6166" y2="3495"/>
                          <a14:foregroundMark x1="64547" y1="90188" x2="64547" y2="90188"/>
                          <a14:foregroundMark x1="67437" y1="88710" x2="67437" y2="88710"/>
                          <a14:foregroundMark x1="63006" y1="95296" x2="63006" y2="95296"/>
                          <a14:foregroundMark x1="93256" y1="41129" x2="93256" y2="41129"/>
                          <a14:foregroundMark x1="94605" y1="41129" x2="94605" y2="41129"/>
                          <a14:foregroundMark x1="96146" y1="42070" x2="96146" y2="42070"/>
                          <a14:foregroundMark x1="96146" y1="42070" x2="96146" y2="42070"/>
                          <a14:foregroundMark x1="96917" y1="43145" x2="96917" y2="43145"/>
                          <a14:foregroundMark x1="96917" y1="45161" x2="96917" y2="45161"/>
                          <a14:foregroundMark x1="96917" y1="46640" x2="96917" y2="46640"/>
                          <a14:foregroundMark x1="95376" y1="84677" x2="95376" y2="84677"/>
                          <a14:foregroundMark x1="1927" y1="89247" x2="1927" y2="89247"/>
                          <a14:foregroundMark x1="1927" y1="84274" x2="1927" y2="84274"/>
                          <a14:foregroundMark x1="2697" y1="74194" x2="2697" y2="74194"/>
                          <a14:foregroundMark x1="1927" y1="69220" x2="1927" y2="69220"/>
                          <a14:foregroundMark x1="1927" y1="63172" x2="1927" y2="63172"/>
                          <a14:foregroundMark x1="2697" y1="42070" x2="2697" y2="42070"/>
                          <a14:foregroundMark x1="1927" y1="33602" x2="1927" y2="33602"/>
                          <a14:foregroundMark x1="1927" y1="30108" x2="1927" y2="30108"/>
                          <a14:foregroundMark x1="1927" y1="27016" x2="1927" y2="27016"/>
                          <a14:backgroundMark x1="25626" y1="11962" x2="25626" y2="11962"/>
                        </a14:backgroundRemoval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378122" y="5811542"/>
              <a:ext cx="340650" cy="529765"/>
            </a:xfrm>
            <a:prstGeom prst="rect">
              <a:avLst/>
            </a:prstGeom>
          </p:spPr>
        </p:pic>
      </p:grpSp>
      <p:sp>
        <p:nvSpPr>
          <p:cNvPr id="182" name="Rectángulo 181">
            <a:extLst>
              <a:ext uri="{FF2B5EF4-FFF2-40B4-BE49-F238E27FC236}">
                <a16:creationId xmlns:a16="http://schemas.microsoft.com/office/drawing/2014/main" id="{30998FB7-E481-EF84-0138-F2EE69C092F3}"/>
              </a:ext>
            </a:extLst>
          </p:cNvPr>
          <p:cNvSpPr/>
          <p:nvPr/>
        </p:nvSpPr>
        <p:spPr>
          <a:xfrm>
            <a:off x="-5251" y="1228364"/>
            <a:ext cx="4379591" cy="352465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Rectángulo 182">
            <a:extLst>
              <a:ext uri="{FF2B5EF4-FFF2-40B4-BE49-F238E27FC236}">
                <a16:creationId xmlns:a16="http://schemas.microsoft.com/office/drawing/2014/main" id="{9673A624-C282-EA63-3CC2-10EA40D4F216}"/>
              </a:ext>
            </a:extLst>
          </p:cNvPr>
          <p:cNvSpPr/>
          <p:nvPr/>
        </p:nvSpPr>
        <p:spPr>
          <a:xfrm>
            <a:off x="4555123" y="1228363"/>
            <a:ext cx="4588876" cy="350807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4" name="Conector recto 183">
            <a:extLst>
              <a:ext uri="{FF2B5EF4-FFF2-40B4-BE49-F238E27FC236}">
                <a16:creationId xmlns:a16="http://schemas.microsoft.com/office/drawing/2014/main" id="{303D66AC-6257-5B64-94D7-1B1B1C7ED287}"/>
              </a:ext>
            </a:extLst>
          </p:cNvPr>
          <p:cNvCxnSpPr>
            <a:cxnSpLocks/>
          </p:cNvCxnSpPr>
          <p:nvPr/>
        </p:nvCxnSpPr>
        <p:spPr>
          <a:xfrm flipV="1">
            <a:off x="4464290" y="422641"/>
            <a:ext cx="0" cy="4330375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</p:cxnSp>
      <p:pic>
        <p:nvPicPr>
          <p:cNvPr id="186" name="Imagen 185">
            <a:extLst>
              <a:ext uri="{FF2B5EF4-FFF2-40B4-BE49-F238E27FC236}">
                <a16:creationId xmlns:a16="http://schemas.microsoft.com/office/drawing/2014/main" id="{4DE796C0-CA07-50DF-4AB5-DBF1F77378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94999" y="563912"/>
            <a:ext cx="286537" cy="292633"/>
          </a:xfrm>
          <a:prstGeom prst="rect">
            <a:avLst/>
          </a:prstGeom>
        </p:spPr>
      </p:pic>
      <p:pic>
        <p:nvPicPr>
          <p:cNvPr id="188" name="Imagen 187">
            <a:extLst>
              <a:ext uri="{FF2B5EF4-FFF2-40B4-BE49-F238E27FC236}">
                <a16:creationId xmlns:a16="http://schemas.microsoft.com/office/drawing/2014/main" id="{8BED1A72-5A0D-8AB0-1AAC-87D8BB72DBE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21840" y="554505"/>
            <a:ext cx="115834" cy="213378"/>
          </a:xfrm>
          <a:prstGeom prst="rect">
            <a:avLst/>
          </a:prstGeom>
        </p:spPr>
      </p:pic>
      <p:pic>
        <p:nvPicPr>
          <p:cNvPr id="190" name="Imagen 189">
            <a:extLst>
              <a:ext uri="{FF2B5EF4-FFF2-40B4-BE49-F238E27FC236}">
                <a16:creationId xmlns:a16="http://schemas.microsoft.com/office/drawing/2014/main" id="{DD5A731D-FAB1-2A32-3111-E60E486F6FD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60399" y="633980"/>
            <a:ext cx="304826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82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AFF4F9B9-C29D-C867-1FC0-FB0DD2138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1C8E5A1-8768-592E-565F-13DA0DCB10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47E586E-36CD-B658-BEA0-AB16BAAC70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395367C-D0C6-682C-0DF6-44CA567627F9}"/>
              </a:ext>
            </a:extLst>
          </p:cNvPr>
          <p:cNvSpPr/>
          <p:nvPr/>
        </p:nvSpPr>
        <p:spPr>
          <a:xfrm>
            <a:off x="-5251" y="1228364"/>
            <a:ext cx="4379591" cy="352465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968E241-098A-C206-CB16-68A440A43DC7}"/>
              </a:ext>
            </a:extLst>
          </p:cNvPr>
          <p:cNvSpPr txBox="1"/>
          <p:nvPr/>
        </p:nvSpPr>
        <p:spPr>
          <a:xfrm>
            <a:off x="584603" y="1249721"/>
            <a:ext cx="3215007" cy="375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1050" b="1" kern="1200" dirty="0">
                <a:solidFill>
                  <a:srgbClr val="084F82"/>
                </a:solidFill>
                <a:latin typeface="Calibri" panose="020F0502020204030204"/>
                <a:ea typeface="+mn-ea"/>
              </a:rPr>
              <a:t>PLANTA Y ELEVACIÓN FORMATO JPG </a:t>
            </a:r>
          </a:p>
          <a:p>
            <a:pPr algn="ctr" defTabSz="685800">
              <a:buClrTx/>
            </a:pPr>
            <a:r>
              <a:rPr lang="es-CL" sz="788" b="1" kern="1200" dirty="0">
                <a:solidFill>
                  <a:srgbClr val="084F82"/>
                </a:solidFill>
                <a:latin typeface="Calibri" panose="020F0502020204030204"/>
                <a:ea typeface="+mn-ea"/>
              </a:rPr>
              <a:t>(EJEMPLO 1: CASA PRIMER PISO)</a:t>
            </a:r>
            <a:endParaRPr lang="es-CL" sz="788" kern="1200" dirty="0">
              <a:solidFill>
                <a:srgbClr val="084F82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F79608A-D478-289C-280B-A68B33899281}"/>
              </a:ext>
            </a:extLst>
          </p:cNvPr>
          <p:cNvSpPr/>
          <p:nvPr/>
        </p:nvSpPr>
        <p:spPr>
          <a:xfrm>
            <a:off x="4555123" y="1228363"/>
            <a:ext cx="4588876" cy="350807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70305E09-6FB0-D5A4-5FFD-16F23AB60F0D}"/>
              </a:ext>
            </a:extLst>
          </p:cNvPr>
          <p:cNvGrpSpPr/>
          <p:nvPr/>
        </p:nvGrpSpPr>
        <p:grpSpPr>
          <a:xfrm>
            <a:off x="1506075" y="3630280"/>
            <a:ext cx="1353065" cy="972642"/>
            <a:chOff x="1453469" y="4628424"/>
            <a:chExt cx="1804086" cy="1296856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7224A7B1-3596-E685-D8A6-2546F641AAE8}"/>
                </a:ext>
              </a:extLst>
            </p:cNvPr>
            <p:cNvSpPr/>
            <p:nvPr/>
          </p:nvSpPr>
          <p:spPr>
            <a:xfrm>
              <a:off x="1453469" y="5065777"/>
              <a:ext cx="1804086" cy="859503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C716F54-271C-7BA4-C86C-441D203727E6}"/>
                </a:ext>
              </a:extLst>
            </p:cNvPr>
            <p:cNvSpPr/>
            <p:nvPr/>
          </p:nvSpPr>
          <p:spPr>
            <a:xfrm>
              <a:off x="1604030" y="5299466"/>
              <a:ext cx="98854" cy="129982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2216A323-A1D7-E3FF-9AEE-29D8447E0841}"/>
                </a:ext>
              </a:extLst>
            </p:cNvPr>
            <p:cNvSpPr/>
            <p:nvPr/>
          </p:nvSpPr>
          <p:spPr>
            <a:xfrm>
              <a:off x="2681565" y="5297405"/>
              <a:ext cx="477759" cy="480197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F8EA3406-4F2D-1F57-EA3C-B4E4199D92D5}"/>
                </a:ext>
              </a:extLst>
            </p:cNvPr>
            <p:cNvSpPr/>
            <p:nvPr/>
          </p:nvSpPr>
          <p:spPr>
            <a:xfrm>
              <a:off x="2132757" y="5289487"/>
              <a:ext cx="256229" cy="626284"/>
            </a:xfrm>
            <a:prstGeom prst="rect">
              <a:avLst/>
            </a:prstGeom>
            <a:solidFill>
              <a:srgbClr val="4472C4">
                <a:lumMod val="75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riángulo isósceles 11">
              <a:extLst>
                <a:ext uri="{FF2B5EF4-FFF2-40B4-BE49-F238E27FC236}">
                  <a16:creationId xmlns:a16="http://schemas.microsoft.com/office/drawing/2014/main" id="{D92562B5-A49E-3DBF-0DC9-CDB6E5CA81A6}"/>
                </a:ext>
              </a:extLst>
            </p:cNvPr>
            <p:cNvSpPr/>
            <p:nvPr/>
          </p:nvSpPr>
          <p:spPr>
            <a:xfrm>
              <a:off x="1465017" y="4628424"/>
              <a:ext cx="1792538" cy="437353"/>
            </a:xfrm>
            <a:prstGeom prst="triangle">
              <a:avLst/>
            </a:prstGeom>
            <a:solidFill>
              <a:srgbClr val="4472C4">
                <a:lumMod val="75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B765A350-A5CE-BDF6-E9EC-AFA06B64210C}"/>
              </a:ext>
            </a:extLst>
          </p:cNvPr>
          <p:cNvGrpSpPr/>
          <p:nvPr/>
        </p:nvGrpSpPr>
        <p:grpSpPr>
          <a:xfrm>
            <a:off x="1410434" y="2184075"/>
            <a:ext cx="1481153" cy="1051762"/>
            <a:chOff x="1325947" y="2700151"/>
            <a:chExt cx="1974871" cy="1402349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7B33BC87-5C28-1A3B-960B-A07589BB4D3B}"/>
                </a:ext>
              </a:extLst>
            </p:cNvPr>
            <p:cNvSpPr/>
            <p:nvPr/>
          </p:nvSpPr>
          <p:spPr>
            <a:xfrm>
              <a:off x="1453469" y="2700151"/>
              <a:ext cx="1804086" cy="1402349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E9E17EB5-1270-84A8-FEFF-1F58EE0DC48F}"/>
                </a:ext>
              </a:extLst>
            </p:cNvPr>
            <p:cNvSpPr/>
            <p:nvPr/>
          </p:nvSpPr>
          <p:spPr>
            <a:xfrm>
              <a:off x="1453469" y="2700151"/>
              <a:ext cx="704418" cy="701174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77E68BAA-0A4F-FB19-6A43-14B3AE8599DA}"/>
                </a:ext>
              </a:extLst>
            </p:cNvPr>
            <p:cNvSpPr/>
            <p:nvPr/>
          </p:nvSpPr>
          <p:spPr>
            <a:xfrm>
              <a:off x="1453469" y="3401325"/>
              <a:ext cx="376881" cy="701175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0EE06B7A-68C9-16F6-E541-828F6DD8A388}"/>
                </a:ext>
              </a:extLst>
            </p:cNvPr>
            <p:cNvSpPr/>
            <p:nvPr/>
          </p:nvSpPr>
          <p:spPr>
            <a:xfrm>
              <a:off x="2157803" y="2700151"/>
              <a:ext cx="556890" cy="701174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0FC908BE-83BF-8BC6-28F9-A146C8E7E658}"/>
                </a:ext>
              </a:extLst>
            </p:cNvPr>
            <p:cNvSpPr/>
            <p:nvPr/>
          </p:nvSpPr>
          <p:spPr>
            <a:xfrm>
              <a:off x="2714609" y="2700151"/>
              <a:ext cx="542946" cy="701174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7039DD2A-48E6-FAE7-5652-8506F3AEA68D}"/>
                </a:ext>
              </a:extLst>
            </p:cNvPr>
            <p:cNvSpPr txBox="1"/>
            <p:nvPr/>
          </p:nvSpPr>
          <p:spPr>
            <a:xfrm>
              <a:off x="2174792" y="3551279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E-C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BB08F53F-693D-D223-11E0-83B491B1D0AB}"/>
                </a:ext>
              </a:extLst>
            </p:cNvPr>
            <p:cNvSpPr txBox="1"/>
            <p:nvPr/>
          </p:nvSpPr>
          <p:spPr>
            <a:xfrm>
              <a:off x="1496732" y="2886518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D1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6C5A7483-29AC-81EE-17F6-FFAFE1689089}"/>
                </a:ext>
              </a:extLst>
            </p:cNvPr>
            <p:cNvSpPr txBox="1"/>
            <p:nvPr/>
          </p:nvSpPr>
          <p:spPr>
            <a:xfrm>
              <a:off x="2113763" y="2870834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D2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3DF59719-93F2-923A-784B-F8FE75903719}"/>
                </a:ext>
              </a:extLst>
            </p:cNvPr>
            <p:cNvSpPr txBox="1"/>
            <p:nvPr/>
          </p:nvSpPr>
          <p:spPr>
            <a:xfrm>
              <a:off x="2683787" y="2858086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K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6DD2F613-501F-7B54-DAD0-00EB2D582D32}"/>
                </a:ext>
              </a:extLst>
            </p:cNvPr>
            <p:cNvSpPr txBox="1"/>
            <p:nvPr/>
          </p:nvSpPr>
          <p:spPr>
            <a:xfrm>
              <a:off x="1325947" y="3539685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CL"/>
              </a:defPPr>
              <a:lvl1pPr algn="ctr">
                <a:lnSpc>
                  <a:spcPct val="150000"/>
                </a:lnSpc>
                <a:defRPr sz="1400" b="1">
                  <a:solidFill>
                    <a:srgbClr val="084F82"/>
                  </a:solidFill>
                </a:defRPr>
              </a:lvl1pPr>
            </a:lstStyle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</a:t>
              </a:r>
            </a:p>
          </p:txBody>
        </p:sp>
      </p:grpSp>
      <p:pic>
        <p:nvPicPr>
          <p:cNvPr id="24" name="Imagen 23">
            <a:extLst>
              <a:ext uri="{FF2B5EF4-FFF2-40B4-BE49-F238E27FC236}">
                <a16:creationId xmlns:a16="http://schemas.microsoft.com/office/drawing/2014/main" id="{FEF42FB5-B9D5-78FE-C261-D74695C937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74" b="100000" l="0" r="100000">
                        <a14:foregroundMark x1="66403" y1="24268" x2="66403" y2="24268"/>
                        <a14:foregroundMark x1="81818" y1="18410" x2="81818" y2="18410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1377" y="535952"/>
            <a:ext cx="337438" cy="318685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B3B26F5F-C4F9-D8B0-7B65-E283EADB2E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3955" y1="16606" x2="33955" y2="16606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1474" y="422641"/>
            <a:ext cx="313153" cy="323642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643D1B3C-0273-D853-5825-A87689D29ABE}"/>
              </a:ext>
            </a:extLst>
          </p:cNvPr>
          <p:cNvSpPr txBox="1"/>
          <p:nvPr/>
        </p:nvSpPr>
        <p:spPr>
          <a:xfrm>
            <a:off x="2194897" y="768737"/>
            <a:ext cx="11263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N°D</a:t>
            </a:r>
            <a:r>
              <a:rPr lang="es-CL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+ </a:t>
            </a:r>
            <a:r>
              <a:rPr lang="es-CL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N°B</a:t>
            </a:r>
            <a:endParaRPr lang="es-CL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algn="ctr" defTabSz="685800">
              <a:buClrTx/>
            </a:pPr>
            <a:r>
              <a:rPr lang="es-CL" sz="8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RECINTOS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9B4EBC5-30E6-FDCD-4117-080E3280C7FD}"/>
              </a:ext>
            </a:extLst>
          </p:cNvPr>
          <p:cNvSpPr txBox="1"/>
          <p:nvPr/>
        </p:nvSpPr>
        <p:spPr>
          <a:xfrm>
            <a:off x="5825090" y="819340"/>
            <a:ext cx="1191859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lnSpc>
                <a:spcPct val="150000"/>
              </a:lnSpc>
              <a:buClrTx/>
            </a:pPr>
            <a:r>
              <a:rPr lang="es-CL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X% / X m²</a:t>
            </a:r>
            <a:endParaRPr lang="es-CL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AC264414-7B04-6095-2131-3A9479BD33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74" b="100000" l="0" r="100000">
                        <a14:foregroundMark x1="66403" y1="24268" x2="66403" y2="24268"/>
                        <a14:foregroundMark x1="81818" y1="18410" x2="81818" y2="18410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52300" y="534178"/>
            <a:ext cx="337438" cy="318685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BB31B6A6-EA74-5695-7E03-69BD9E2BE0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3955" y1="16606" x2="33955" y2="16606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03051" y="434718"/>
            <a:ext cx="313153" cy="323642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8A067587-0325-B5F6-75C7-312F5EFE70A2}"/>
              </a:ext>
            </a:extLst>
          </p:cNvPr>
          <p:cNvSpPr txBox="1"/>
          <p:nvPr/>
        </p:nvSpPr>
        <p:spPr>
          <a:xfrm>
            <a:off x="6781159" y="770856"/>
            <a:ext cx="11569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N°D</a:t>
            </a:r>
            <a:r>
              <a:rPr lang="es-CL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+ </a:t>
            </a:r>
            <a:r>
              <a:rPr lang="es-CL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N°B</a:t>
            </a:r>
            <a:endParaRPr lang="es-CL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algn="ctr" defTabSz="685800">
              <a:buClrTx/>
            </a:pPr>
            <a:r>
              <a:rPr lang="es-CL" sz="8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RECINTOS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2BAF08AC-15A8-4E13-76D3-47EC6B001730}"/>
              </a:ext>
            </a:extLst>
          </p:cNvPr>
          <p:cNvSpPr/>
          <p:nvPr/>
        </p:nvSpPr>
        <p:spPr>
          <a:xfrm>
            <a:off x="-26749" y="42985"/>
            <a:ext cx="418504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45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TIPOLOGÍA 3: VIVS. SECTORES MEDIOS (</a:t>
            </a:r>
            <a:r>
              <a:rPr lang="es-CL" sz="1450" b="1" u="sng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</a:t>
            </a:r>
            <a:r>
              <a:rPr lang="es-CL" sz="145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X)</a:t>
            </a:r>
            <a:endParaRPr lang="es-CL" sz="1450" b="1" u="sng" kern="1200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9195263D-7C12-7196-4491-376E0F020D5A}"/>
              </a:ext>
            </a:extLst>
          </p:cNvPr>
          <p:cNvSpPr/>
          <p:nvPr/>
        </p:nvSpPr>
        <p:spPr>
          <a:xfrm>
            <a:off x="5652546" y="44484"/>
            <a:ext cx="362307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45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TIPOLOGÍA MOVILIDAD REDUCIDA (</a:t>
            </a:r>
            <a:r>
              <a:rPr lang="es-CL" sz="1450" b="1" u="sng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</a:t>
            </a:r>
            <a:r>
              <a:rPr lang="es-CL" sz="145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X)</a:t>
            </a:r>
            <a:endParaRPr lang="es-CL" sz="1450" b="1" u="sng" kern="1200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42664BA-07A2-6E35-B184-FD4A311F4A53}"/>
              </a:ext>
            </a:extLst>
          </p:cNvPr>
          <p:cNvSpPr txBox="1"/>
          <p:nvPr/>
        </p:nvSpPr>
        <p:spPr>
          <a:xfrm>
            <a:off x="3206547" y="711207"/>
            <a:ext cx="12426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+1.800 a 2.800 UF </a:t>
            </a:r>
            <a:r>
              <a:rPr lang="es-CL" sz="900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ó</a:t>
            </a:r>
            <a:endParaRPr lang="es-CL" sz="900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+1.900 a 3.000 UF </a:t>
            </a:r>
            <a:r>
              <a:rPr lang="es-CL" sz="900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ó</a:t>
            </a:r>
            <a:endParaRPr lang="es-CL" sz="900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+2.400 a 4.000 UF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6AAE547C-1873-3DF2-E9B1-72D66EE1A4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01422" y="476369"/>
            <a:ext cx="117940" cy="216187"/>
          </a:xfrm>
          <a:prstGeom prst="rect">
            <a:avLst/>
          </a:prstGeom>
        </p:spPr>
      </p:pic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EEC5B100-6994-39B1-DC83-499DB1414918}"/>
              </a:ext>
            </a:extLst>
          </p:cNvPr>
          <p:cNvCxnSpPr>
            <a:cxnSpLocks/>
          </p:cNvCxnSpPr>
          <p:nvPr/>
        </p:nvCxnSpPr>
        <p:spPr>
          <a:xfrm flipV="1">
            <a:off x="4464290" y="422641"/>
            <a:ext cx="0" cy="4330375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</p:cxnSp>
      <p:sp>
        <p:nvSpPr>
          <p:cNvPr id="36" name="CuadroTexto 35">
            <a:extLst>
              <a:ext uri="{FF2B5EF4-FFF2-40B4-BE49-F238E27FC236}">
                <a16:creationId xmlns:a16="http://schemas.microsoft.com/office/drawing/2014/main" id="{0F86527D-E48B-A6B6-2845-817423DB56B9}"/>
              </a:ext>
            </a:extLst>
          </p:cNvPr>
          <p:cNvSpPr txBox="1"/>
          <p:nvPr/>
        </p:nvSpPr>
        <p:spPr>
          <a:xfrm>
            <a:off x="1323135" y="898600"/>
            <a:ext cx="1053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X % / X m2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5F4EFB81-3411-EB60-5FE0-B5C3867D09B5}"/>
              </a:ext>
            </a:extLst>
          </p:cNvPr>
          <p:cNvSpPr txBox="1"/>
          <p:nvPr/>
        </p:nvSpPr>
        <p:spPr>
          <a:xfrm>
            <a:off x="-5250" y="806268"/>
            <a:ext cx="1462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TIPOLOGÍA</a:t>
            </a:r>
          </a:p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(CASAS/ DEPTOS./ MIXTO)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7EA9496A-4D5B-0F01-0D95-30C344DC5563}"/>
              </a:ext>
            </a:extLst>
          </p:cNvPr>
          <p:cNvGrpSpPr/>
          <p:nvPr/>
        </p:nvGrpSpPr>
        <p:grpSpPr>
          <a:xfrm>
            <a:off x="275645" y="455070"/>
            <a:ext cx="505422" cy="397324"/>
            <a:chOff x="6044876" y="5811542"/>
            <a:chExt cx="673896" cy="529765"/>
          </a:xfrm>
        </p:grpSpPr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7B4742B5-2782-C96B-2FF8-462A1C524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674" b="100000" l="0" r="100000">
                          <a14:foregroundMark x1="66403" y1="24268" x2="66403" y2="24268"/>
                          <a14:foregroundMark x1="81818" y1="18410" x2="81818" y2="18410"/>
                        </a14:backgroundRemoval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44876" y="6036290"/>
              <a:ext cx="318646" cy="300937"/>
            </a:xfrm>
            <a:prstGeom prst="rect">
              <a:avLst/>
            </a:prstGeom>
          </p:spPr>
        </p:pic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EE08FE3A-D84E-778B-396C-031CB4A62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210" b="98656" l="0" r="99615">
                          <a14:foregroundMark x1="51060" y1="24059" x2="51060" y2="24059"/>
                          <a14:foregroundMark x1="34489" y1="22312" x2="34489" y2="22312"/>
                          <a14:foregroundMark x1="18112" y1="23387" x2="18112" y2="23387"/>
                          <a14:foregroundMark x1="17919" y1="40860" x2="17919" y2="40860"/>
                          <a14:foregroundMark x1="16570" y1="63172" x2="16570" y2="63172"/>
                          <a14:foregroundMark x1="67245" y1="87769" x2="67245" y2="87769"/>
                          <a14:foregroundMark x1="84200" y1="77957" x2="84200" y2="77957"/>
                          <a14:foregroundMark x1="96917" y1="72043" x2="96917" y2="72043"/>
                          <a14:foregroundMark x1="83815" y1="66935" x2="83815" y2="66935"/>
                          <a14:foregroundMark x1="82852" y1="55242" x2="82852" y2="55242"/>
                          <a14:foregroundMark x1="67052" y1="55242" x2="67052" y2="55242"/>
                          <a14:foregroundMark x1="49326" y1="56183" x2="49326" y2="56183"/>
                          <a14:foregroundMark x1="50289" y1="66398" x2="50289" y2="66398"/>
                          <a14:foregroundMark x1="49133" y1="78629" x2="49133" y2="78629"/>
                          <a14:foregroundMark x1="62042" y1="7258" x2="62042" y2="7258"/>
                          <a14:foregroundMark x1="35067" y1="1882" x2="35067" y2="1882"/>
                          <a14:foregroundMark x1="68401" y1="78226" x2="68401" y2="78226"/>
                          <a14:foregroundMark x1="68786" y1="66801" x2="68786" y2="66801"/>
                          <a14:foregroundMark x1="61657" y1="41129" x2="61657" y2="41129"/>
                          <a14:foregroundMark x1="62235" y1="27554" x2="62235" y2="27554"/>
                          <a14:foregroundMark x1="61657" y1="20968" x2="61657" y2="20968"/>
                          <a14:foregroundMark x1="61657" y1="13038" x2="61657" y2="13038"/>
                          <a14:foregroundMark x1="72447" y1="41129" x2="72447" y2="41129"/>
                          <a14:foregroundMark x1="83237" y1="40591" x2="83237" y2="40591"/>
                          <a14:foregroundMark x1="90366" y1="40591" x2="90366" y2="40591"/>
                          <a14:foregroundMark x1="53757" y1="41129" x2="53757" y2="41129"/>
                          <a14:foregroundMark x1="48748" y1="41129" x2="48748" y2="41129"/>
                          <a14:foregroundMark x1="31407" y1="43548" x2="31407" y2="43548"/>
                          <a14:foregroundMark x1="34297" y1="43548" x2="34297" y2="43548"/>
                          <a14:foregroundMark x1="35067" y1="43145" x2="35067" y2="43145"/>
                          <a14:foregroundMark x1="32755" y1="40054" x2="32755" y2="40054"/>
                          <a14:foregroundMark x1="37187" y1="57124" x2="37187" y2="57124"/>
                          <a14:foregroundMark x1="31407" y1="63710" x2="31407" y2="63710"/>
                          <a14:foregroundMark x1="33526" y1="66667" x2="33526" y2="66667"/>
                          <a14:foregroundMark x1="36416" y1="79167" x2="36416" y2="79167"/>
                          <a14:foregroundMark x1="35067" y1="80780" x2="35067" y2="80780"/>
                          <a14:foregroundMark x1="33526" y1="83737" x2="33526" y2="83737"/>
                          <a14:foregroundMark x1="33526" y1="84274" x2="33526" y2="84274"/>
                          <a14:foregroundMark x1="34297" y1="86290" x2="34297" y2="86290"/>
                          <a14:foregroundMark x1="35645" y1="88306" x2="35645" y2="88306"/>
                          <a14:foregroundMark x1="33526" y1="92742" x2="33526" y2="92742"/>
                          <a14:foregroundMark x1="33526" y1="92742" x2="33526" y2="92742"/>
                          <a14:foregroundMark x1="13487" y1="60215" x2="13487" y2="60215"/>
                          <a14:foregroundMark x1="33526" y1="96774" x2="33526" y2="96774"/>
                          <a14:foregroundMark x1="35067" y1="94220" x2="35067" y2="94220"/>
                          <a14:foregroundMark x1="67437" y1="93280" x2="67437" y2="93280"/>
                          <a14:foregroundMark x1="68015" y1="94758" x2="68015" y2="94758"/>
                          <a14:foregroundMark x1="68786" y1="94758" x2="68786" y2="94758"/>
                          <a14:foregroundMark x1="69557" y1="92204" x2="69557" y2="92204"/>
                          <a14:foregroundMark x1="65896" y1="65726" x2="65896" y2="65726"/>
                          <a14:foregroundMark x1="32177" y1="26478" x2="32177" y2="26478"/>
                          <a14:foregroundMark x1="62235" y1="3495" x2="62235" y2="3495"/>
                          <a14:foregroundMark x1="9827" y1="3495" x2="9827" y2="3495"/>
                          <a14:foregroundMark x1="11946" y1="2016" x2="11946" y2="2016"/>
                          <a14:foregroundMark x1="14836" y1="2016" x2="14836" y2="2016"/>
                          <a14:foregroundMark x1="38536" y1="1478" x2="38536" y2="1478"/>
                          <a14:foregroundMark x1="16378" y1="43548" x2="16378" y2="43548"/>
                          <a14:foregroundMark x1="14066" y1="26478" x2="14066" y2="26478"/>
                          <a14:foregroundMark x1="50867" y1="27554" x2="50867" y2="27554"/>
                          <a14:foregroundMark x1="27168" y1="3495" x2="27168" y2="3495"/>
                          <a14:foregroundMark x1="6166" y1="3495" x2="6166" y2="3495"/>
                          <a14:foregroundMark x1="64547" y1="90188" x2="64547" y2="90188"/>
                          <a14:foregroundMark x1="67437" y1="88710" x2="67437" y2="88710"/>
                          <a14:foregroundMark x1="63006" y1="95296" x2="63006" y2="95296"/>
                          <a14:foregroundMark x1="93256" y1="41129" x2="93256" y2="41129"/>
                          <a14:foregroundMark x1="94605" y1="41129" x2="94605" y2="41129"/>
                          <a14:foregroundMark x1="96146" y1="42070" x2="96146" y2="42070"/>
                          <a14:foregroundMark x1="96146" y1="42070" x2="96146" y2="42070"/>
                          <a14:foregroundMark x1="96917" y1="43145" x2="96917" y2="43145"/>
                          <a14:foregroundMark x1="96917" y1="45161" x2="96917" y2="45161"/>
                          <a14:foregroundMark x1="96917" y1="46640" x2="96917" y2="46640"/>
                          <a14:foregroundMark x1="95376" y1="84677" x2="95376" y2="84677"/>
                          <a14:foregroundMark x1="1927" y1="89247" x2="1927" y2="89247"/>
                          <a14:foregroundMark x1="1927" y1="84274" x2="1927" y2="84274"/>
                          <a14:foregroundMark x1="2697" y1="74194" x2="2697" y2="74194"/>
                          <a14:foregroundMark x1="1927" y1="69220" x2="1927" y2="69220"/>
                          <a14:foregroundMark x1="1927" y1="63172" x2="1927" y2="63172"/>
                          <a14:foregroundMark x1="2697" y1="42070" x2="2697" y2="42070"/>
                          <a14:foregroundMark x1="1927" y1="33602" x2="1927" y2="33602"/>
                          <a14:foregroundMark x1="1927" y1="30108" x2="1927" y2="30108"/>
                          <a14:foregroundMark x1="1927" y1="27016" x2="1927" y2="27016"/>
                          <a14:backgroundMark x1="25626" y1="11962" x2="25626" y2="11962"/>
                        </a14:backgroundRemoval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378122" y="5811542"/>
              <a:ext cx="340650" cy="529765"/>
            </a:xfrm>
            <a:prstGeom prst="rect">
              <a:avLst/>
            </a:prstGeom>
          </p:spPr>
        </p:pic>
      </p:grpSp>
      <p:sp>
        <p:nvSpPr>
          <p:cNvPr id="41" name="CuadroTexto 40">
            <a:extLst>
              <a:ext uri="{FF2B5EF4-FFF2-40B4-BE49-F238E27FC236}">
                <a16:creationId xmlns:a16="http://schemas.microsoft.com/office/drawing/2014/main" id="{A2510D6C-DF9A-E270-BA4E-2518C9408483}"/>
              </a:ext>
            </a:extLst>
          </p:cNvPr>
          <p:cNvSpPr txBox="1"/>
          <p:nvPr/>
        </p:nvSpPr>
        <p:spPr>
          <a:xfrm>
            <a:off x="7776122" y="843036"/>
            <a:ext cx="1353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V.       1.500 a 2.000 UF</a:t>
            </a:r>
          </a:p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S.M.  1.600 a 4.000 UF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08D19892-FD71-CEAC-CCE7-FB119ACF4D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11216" y="546015"/>
            <a:ext cx="140193" cy="256978"/>
          </a:xfrm>
          <a:prstGeom prst="rect">
            <a:avLst/>
          </a:prstGeom>
        </p:spPr>
      </p:pic>
      <p:sp>
        <p:nvSpPr>
          <p:cNvPr id="43" name="CuadroTexto 42">
            <a:extLst>
              <a:ext uri="{FF2B5EF4-FFF2-40B4-BE49-F238E27FC236}">
                <a16:creationId xmlns:a16="http://schemas.microsoft.com/office/drawing/2014/main" id="{FB2AFB02-DB87-0A11-2E04-034D481410DA}"/>
              </a:ext>
            </a:extLst>
          </p:cNvPr>
          <p:cNvSpPr txBox="1"/>
          <p:nvPr/>
        </p:nvSpPr>
        <p:spPr>
          <a:xfrm>
            <a:off x="4494907" y="836098"/>
            <a:ext cx="1494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TIPOLOGÍA</a:t>
            </a:r>
          </a:p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(CASAS/ DEPTOS./ MIXTO)</a:t>
            </a:r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210A9B33-FDF4-0F35-3C08-B7CCAF2F2C60}"/>
              </a:ext>
            </a:extLst>
          </p:cNvPr>
          <p:cNvGrpSpPr/>
          <p:nvPr/>
        </p:nvGrpSpPr>
        <p:grpSpPr>
          <a:xfrm>
            <a:off x="4969766" y="475842"/>
            <a:ext cx="505422" cy="397324"/>
            <a:chOff x="6044876" y="5811542"/>
            <a:chExt cx="673896" cy="529765"/>
          </a:xfrm>
        </p:grpSpPr>
        <p:pic>
          <p:nvPicPr>
            <p:cNvPr id="45" name="Imagen 44">
              <a:extLst>
                <a:ext uri="{FF2B5EF4-FFF2-40B4-BE49-F238E27FC236}">
                  <a16:creationId xmlns:a16="http://schemas.microsoft.com/office/drawing/2014/main" id="{9577504E-0FBD-620D-83E3-6DB073FD7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674" b="100000" l="0" r="100000">
                          <a14:foregroundMark x1="66403" y1="24268" x2="66403" y2="24268"/>
                          <a14:foregroundMark x1="81818" y1="18410" x2="81818" y2="18410"/>
                        </a14:backgroundRemoval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44876" y="6036290"/>
              <a:ext cx="318646" cy="300937"/>
            </a:xfrm>
            <a:prstGeom prst="rect">
              <a:avLst/>
            </a:prstGeom>
          </p:spPr>
        </p:pic>
        <p:pic>
          <p:nvPicPr>
            <p:cNvPr id="46" name="Imagen 45">
              <a:extLst>
                <a:ext uri="{FF2B5EF4-FFF2-40B4-BE49-F238E27FC236}">
                  <a16:creationId xmlns:a16="http://schemas.microsoft.com/office/drawing/2014/main" id="{97462FDA-0D6E-EAEB-7602-EEB432C9C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210" b="98656" l="0" r="99615">
                          <a14:foregroundMark x1="51060" y1="24059" x2="51060" y2="24059"/>
                          <a14:foregroundMark x1="34489" y1="22312" x2="34489" y2="22312"/>
                          <a14:foregroundMark x1="18112" y1="23387" x2="18112" y2="23387"/>
                          <a14:foregroundMark x1="17919" y1="40860" x2="17919" y2="40860"/>
                          <a14:foregroundMark x1="16570" y1="63172" x2="16570" y2="63172"/>
                          <a14:foregroundMark x1="67245" y1="87769" x2="67245" y2="87769"/>
                          <a14:foregroundMark x1="84200" y1="77957" x2="84200" y2="77957"/>
                          <a14:foregroundMark x1="96917" y1="72043" x2="96917" y2="72043"/>
                          <a14:foregroundMark x1="83815" y1="66935" x2="83815" y2="66935"/>
                          <a14:foregroundMark x1="82852" y1="55242" x2="82852" y2="55242"/>
                          <a14:foregroundMark x1="67052" y1="55242" x2="67052" y2="55242"/>
                          <a14:foregroundMark x1="49326" y1="56183" x2="49326" y2="56183"/>
                          <a14:foregroundMark x1="50289" y1="66398" x2="50289" y2="66398"/>
                          <a14:foregroundMark x1="49133" y1="78629" x2="49133" y2="78629"/>
                          <a14:foregroundMark x1="62042" y1="7258" x2="62042" y2="7258"/>
                          <a14:foregroundMark x1="35067" y1="1882" x2="35067" y2="1882"/>
                          <a14:foregroundMark x1="68401" y1="78226" x2="68401" y2="78226"/>
                          <a14:foregroundMark x1="68786" y1="66801" x2="68786" y2="66801"/>
                          <a14:foregroundMark x1="61657" y1="41129" x2="61657" y2="41129"/>
                          <a14:foregroundMark x1="62235" y1="27554" x2="62235" y2="27554"/>
                          <a14:foregroundMark x1="61657" y1="20968" x2="61657" y2="20968"/>
                          <a14:foregroundMark x1="61657" y1="13038" x2="61657" y2="13038"/>
                          <a14:foregroundMark x1="72447" y1="41129" x2="72447" y2="41129"/>
                          <a14:foregroundMark x1="83237" y1="40591" x2="83237" y2="40591"/>
                          <a14:foregroundMark x1="90366" y1="40591" x2="90366" y2="40591"/>
                          <a14:foregroundMark x1="53757" y1="41129" x2="53757" y2="41129"/>
                          <a14:foregroundMark x1="48748" y1="41129" x2="48748" y2="41129"/>
                          <a14:foregroundMark x1="31407" y1="43548" x2="31407" y2="43548"/>
                          <a14:foregroundMark x1="34297" y1="43548" x2="34297" y2="43548"/>
                          <a14:foregroundMark x1="35067" y1="43145" x2="35067" y2="43145"/>
                          <a14:foregroundMark x1="32755" y1="40054" x2="32755" y2="40054"/>
                          <a14:foregroundMark x1="37187" y1="57124" x2="37187" y2="57124"/>
                          <a14:foregroundMark x1="31407" y1="63710" x2="31407" y2="63710"/>
                          <a14:foregroundMark x1="33526" y1="66667" x2="33526" y2="66667"/>
                          <a14:foregroundMark x1="36416" y1="79167" x2="36416" y2="79167"/>
                          <a14:foregroundMark x1="35067" y1="80780" x2="35067" y2="80780"/>
                          <a14:foregroundMark x1="33526" y1="83737" x2="33526" y2="83737"/>
                          <a14:foregroundMark x1="33526" y1="84274" x2="33526" y2="84274"/>
                          <a14:foregroundMark x1="34297" y1="86290" x2="34297" y2="86290"/>
                          <a14:foregroundMark x1="35645" y1="88306" x2="35645" y2="88306"/>
                          <a14:foregroundMark x1="33526" y1="92742" x2="33526" y2="92742"/>
                          <a14:foregroundMark x1="33526" y1="92742" x2="33526" y2="92742"/>
                          <a14:foregroundMark x1="13487" y1="60215" x2="13487" y2="60215"/>
                          <a14:foregroundMark x1="33526" y1="96774" x2="33526" y2="96774"/>
                          <a14:foregroundMark x1="35067" y1="94220" x2="35067" y2="94220"/>
                          <a14:foregroundMark x1="67437" y1="93280" x2="67437" y2="93280"/>
                          <a14:foregroundMark x1="68015" y1="94758" x2="68015" y2="94758"/>
                          <a14:foregroundMark x1="68786" y1="94758" x2="68786" y2="94758"/>
                          <a14:foregroundMark x1="69557" y1="92204" x2="69557" y2="92204"/>
                          <a14:foregroundMark x1="65896" y1="65726" x2="65896" y2="65726"/>
                          <a14:foregroundMark x1="32177" y1="26478" x2="32177" y2="26478"/>
                          <a14:foregroundMark x1="62235" y1="3495" x2="62235" y2="3495"/>
                          <a14:foregroundMark x1="9827" y1="3495" x2="9827" y2="3495"/>
                          <a14:foregroundMark x1="11946" y1="2016" x2="11946" y2="2016"/>
                          <a14:foregroundMark x1="14836" y1="2016" x2="14836" y2="2016"/>
                          <a14:foregroundMark x1="38536" y1="1478" x2="38536" y2="1478"/>
                          <a14:foregroundMark x1="16378" y1="43548" x2="16378" y2="43548"/>
                          <a14:foregroundMark x1="14066" y1="26478" x2="14066" y2="26478"/>
                          <a14:foregroundMark x1="50867" y1="27554" x2="50867" y2="27554"/>
                          <a14:foregroundMark x1="27168" y1="3495" x2="27168" y2="3495"/>
                          <a14:foregroundMark x1="6166" y1="3495" x2="6166" y2="3495"/>
                          <a14:foregroundMark x1="64547" y1="90188" x2="64547" y2="90188"/>
                          <a14:foregroundMark x1="67437" y1="88710" x2="67437" y2="88710"/>
                          <a14:foregroundMark x1="63006" y1="95296" x2="63006" y2="95296"/>
                          <a14:foregroundMark x1="93256" y1="41129" x2="93256" y2="41129"/>
                          <a14:foregroundMark x1="94605" y1="41129" x2="94605" y2="41129"/>
                          <a14:foregroundMark x1="96146" y1="42070" x2="96146" y2="42070"/>
                          <a14:foregroundMark x1="96146" y1="42070" x2="96146" y2="42070"/>
                          <a14:foregroundMark x1="96917" y1="43145" x2="96917" y2="43145"/>
                          <a14:foregroundMark x1="96917" y1="45161" x2="96917" y2="45161"/>
                          <a14:foregroundMark x1="96917" y1="46640" x2="96917" y2="46640"/>
                          <a14:foregroundMark x1="95376" y1="84677" x2="95376" y2="84677"/>
                          <a14:foregroundMark x1="1927" y1="89247" x2="1927" y2="89247"/>
                          <a14:foregroundMark x1="1927" y1="84274" x2="1927" y2="84274"/>
                          <a14:foregroundMark x1="2697" y1="74194" x2="2697" y2="74194"/>
                          <a14:foregroundMark x1="1927" y1="69220" x2="1927" y2="69220"/>
                          <a14:foregroundMark x1="1927" y1="63172" x2="1927" y2="63172"/>
                          <a14:foregroundMark x1="2697" y1="42070" x2="2697" y2="42070"/>
                          <a14:foregroundMark x1="1927" y1="33602" x2="1927" y2="33602"/>
                          <a14:foregroundMark x1="1927" y1="30108" x2="1927" y2="30108"/>
                          <a14:foregroundMark x1="1927" y1="27016" x2="1927" y2="27016"/>
                          <a14:backgroundMark x1="25626" y1="11962" x2="25626" y2="11962"/>
                        </a14:backgroundRemoval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378122" y="5811542"/>
              <a:ext cx="340650" cy="529765"/>
            </a:xfrm>
            <a:prstGeom prst="rect">
              <a:avLst/>
            </a:prstGeom>
          </p:spPr>
        </p:pic>
      </p:grpSp>
      <p:sp>
        <p:nvSpPr>
          <p:cNvPr id="47" name="CuadroTexto 46">
            <a:extLst>
              <a:ext uri="{FF2B5EF4-FFF2-40B4-BE49-F238E27FC236}">
                <a16:creationId xmlns:a16="http://schemas.microsoft.com/office/drawing/2014/main" id="{B298006B-9DAB-1209-035A-BE44EAC323F7}"/>
              </a:ext>
            </a:extLst>
          </p:cNvPr>
          <p:cNvSpPr txBox="1"/>
          <p:nvPr/>
        </p:nvSpPr>
        <p:spPr>
          <a:xfrm>
            <a:off x="5069534" y="1261528"/>
            <a:ext cx="3215007" cy="375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1050" b="1" kern="1200" dirty="0">
                <a:solidFill>
                  <a:srgbClr val="084F82"/>
                </a:solidFill>
                <a:latin typeface="Calibri" panose="020F0502020204030204"/>
                <a:ea typeface="+mn-ea"/>
              </a:rPr>
              <a:t>PLANTA Y ELEVACIÓN FORMATO JPG </a:t>
            </a:r>
          </a:p>
          <a:p>
            <a:pPr algn="ctr" defTabSz="685800">
              <a:buClrTx/>
            </a:pPr>
            <a:r>
              <a:rPr lang="es-CL" sz="788" b="1" kern="1200" dirty="0">
                <a:solidFill>
                  <a:srgbClr val="084F82"/>
                </a:solidFill>
                <a:latin typeface="Calibri" panose="020F0502020204030204"/>
                <a:ea typeface="+mn-ea"/>
              </a:rPr>
              <a:t>(EJEMPLO 1: CASA PRIMER PISO)</a:t>
            </a:r>
            <a:endParaRPr lang="es-CL" sz="788" kern="1200" dirty="0">
              <a:solidFill>
                <a:srgbClr val="084F82"/>
              </a:solidFill>
              <a:latin typeface="Calibri" panose="020F0502020204030204"/>
              <a:ea typeface="+mn-ea"/>
            </a:endParaRPr>
          </a:p>
        </p:txBody>
      </p:sp>
      <p:grpSp>
        <p:nvGrpSpPr>
          <p:cNvPr id="48" name="Grupo 47">
            <a:extLst>
              <a:ext uri="{FF2B5EF4-FFF2-40B4-BE49-F238E27FC236}">
                <a16:creationId xmlns:a16="http://schemas.microsoft.com/office/drawing/2014/main" id="{D96DE16E-4643-A68E-8F4E-DB83D532E1ED}"/>
              </a:ext>
            </a:extLst>
          </p:cNvPr>
          <p:cNvGrpSpPr/>
          <p:nvPr/>
        </p:nvGrpSpPr>
        <p:grpSpPr>
          <a:xfrm>
            <a:off x="7038918" y="2199372"/>
            <a:ext cx="1353065" cy="972642"/>
            <a:chOff x="1453469" y="4628424"/>
            <a:chExt cx="1804086" cy="1296856"/>
          </a:xfrm>
        </p:grpSpPr>
        <p:sp>
          <p:nvSpPr>
            <p:cNvPr id="49" name="Rectángulo 48">
              <a:extLst>
                <a:ext uri="{FF2B5EF4-FFF2-40B4-BE49-F238E27FC236}">
                  <a16:creationId xmlns:a16="http://schemas.microsoft.com/office/drawing/2014/main" id="{087FFC05-3430-00C6-A45A-7F1F2803E05D}"/>
                </a:ext>
              </a:extLst>
            </p:cNvPr>
            <p:cNvSpPr/>
            <p:nvPr/>
          </p:nvSpPr>
          <p:spPr>
            <a:xfrm>
              <a:off x="1453469" y="5065777"/>
              <a:ext cx="1804086" cy="859503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A98CF5E6-1559-5358-44BB-3F0B64B38800}"/>
                </a:ext>
              </a:extLst>
            </p:cNvPr>
            <p:cNvSpPr/>
            <p:nvPr/>
          </p:nvSpPr>
          <p:spPr>
            <a:xfrm>
              <a:off x="1604030" y="5299466"/>
              <a:ext cx="98854" cy="129982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A100E4DF-4B1B-12A1-354E-D46B6BF222CE}"/>
                </a:ext>
              </a:extLst>
            </p:cNvPr>
            <p:cNvSpPr/>
            <p:nvPr/>
          </p:nvSpPr>
          <p:spPr>
            <a:xfrm>
              <a:off x="2681565" y="5297405"/>
              <a:ext cx="477759" cy="480197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id="{ED6C24D5-76FD-D141-EBCC-2E0992B2124D}"/>
                </a:ext>
              </a:extLst>
            </p:cNvPr>
            <p:cNvSpPr/>
            <p:nvPr/>
          </p:nvSpPr>
          <p:spPr>
            <a:xfrm>
              <a:off x="2132757" y="5289487"/>
              <a:ext cx="256229" cy="626284"/>
            </a:xfrm>
            <a:prstGeom prst="rect">
              <a:avLst/>
            </a:prstGeom>
            <a:solidFill>
              <a:srgbClr val="4472C4">
                <a:lumMod val="75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Triángulo isósceles 52">
              <a:extLst>
                <a:ext uri="{FF2B5EF4-FFF2-40B4-BE49-F238E27FC236}">
                  <a16:creationId xmlns:a16="http://schemas.microsoft.com/office/drawing/2014/main" id="{95D63B8E-4935-C1BC-78A8-4287468FDF24}"/>
                </a:ext>
              </a:extLst>
            </p:cNvPr>
            <p:cNvSpPr/>
            <p:nvPr/>
          </p:nvSpPr>
          <p:spPr>
            <a:xfrm>
              <a:off x="1465017" y="4628424"/>
              <a:ext cx="1792538" cy="437353"/>
            </a:xfrm>
            <a:prstGeom prst="triangle">
              <a:avLst/>
            </a:prstGeom>
            <a:solidFill>
              <a:srgbClr val="4472C4">
                <a:lumMod val="75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ED8675CD-44AD-A70D-B620-8A2B13F5DE95}"/>
              </a:ext>
            </a:extLst>
          </p:cNvPr>
          <p:cNvGrpSpPr/>
          <p:nvPr/>
        </p:nvGrpSpPr>
        <p:grpSpPr>
          <a:xfrm>
            <a:off x="4906339" y="2154594"/>
            <a:ext cx="1481153" cy="1051762"/>
            <a:chOff x="1325947" y="2700151"/>
            <a:chExt cx="1974871" cy="1402349"/>
          </a:xfrm>
        </p:grpSpPr>
        <p:sp>
          <p:nvSpPr>
            <p:cNvPr id="55" name="Rectángulo 54">
              <a:extLst>
                <a:ext uri="{FF2B5EF4-FFF2-40B4-BE49-F238E27FC236}">
                  <a16:creationId xmlns:a16="http://schemas.microsoft.com/office/drawing/2014/main" id="{B84FE230-B053-8519-2B96-619598BFAD5A}"/>
                </a:ext>
              </a:extLst>
            </p:cNvPr>
            <p:cNvSpPr/>
            <p:nvPr/>
          </p:nvSpPr>
          <p:spPr>
            <a:xfrm>
              <a:off x="1453469" y="2700151"/>
              <a:ext cx="1804086" cy="1402349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:a16="http://schemas.microsoft.com/office/drawing/2014/main" id="{DE83321E-E169-2CE6-1082-BAAE285259C2}"/>
                </a:ext>
              </a:extLst>
            </p:cNvPr>
            <p:cNvSpPr/>
            <p:nvPr/>
          </p:nvSpPr>
          <p:spPr>
            <a:xfrm>
              <a:off x="1453469" y="2700151"/>
              <a:ext cx="704418" cy="701174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Rectángulo 56">
              <a:extLst>
                <a:ext uri="{FF2B5EF4-FFF2-40B4-BE49-F238E27FC236}">
                  <a16:creationId xmlns:a16="http://schemas.microsoft.com/office/drawing/2014/main" id="{F8F3B301-EF86-9C5D-C36C-722DD26FB105}"/>
                </a:ext>
              </a:extLst>
            </p:cNvPr>
            <p:cNvSpPr/>
            <p:nvPr/>
          </p:nvSpPr>
          <p:spPr>
            <a:xfrm>
              <a:off x="1453469" y="3401325"/>
              <a:ext cx="376881" cy="701175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ACF15B18-9A57-F574-6A17-2D7AD9C64164}"/>
                </a:ext>
              </a:extLst>
            </p:cNvPr>
            <p:cNvSpPr/>
            <p:nvPr/>
          </p:nvSpPr>
          <p:spPr>
            <a:xfrm>
              <a:off x="2157803" y="2700151"/>
              <a:ext cx="556890" cy="701174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Rectángulo 58">
              <a:extLst>
                <a:ext uri="{FF2B5EF4-FFF2-40B4-BE49-F238E27FC236}">
                  <a16:creationId xmlns:a16="http://schemas.microsoft.com/office/drawing/2014/main" id="{ABC8D277-BF35-EB02-7662-8E359D7F50E9}"/>
                </a:ext>
              </a:extLst>
            </p:cNvPr>
            <p:cNvSpPr/>
            <p:nvPr/>
          </p:nvSpPr>
          <p:spPr>
            <a:xfrm>
              <a:off x="2714609" y="2700151"/>
              <a:ext cx="542946" cy="701174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D04BDAB4-3BC6-AF6A-C082-60EA94C48312}"/>
                </a:ext>
              </a:extLst>
            </p:cNvPr>
            <p:cNvSpPr txBox="1"/>
            <p:nvPr/>
          </p:nvSpPr>
          <p:spPr>
            <a:xfrm>
              <a:off x="2174792" y="3551279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E-C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ADD1EA27-170E-EC87-7974-7C7C40C837A0}"/>
                </a:ext>
              </a:extLst>
            </p:cNvPr>
            <p:cNvSpPr txBox="1"/>
            <p:nvPr/>
          </p:nvSpPr>
          <p:spPr>
            <a:xfrm>
              <a:off x="1496732" y="2886518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D1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F4960098-A699-027A-CD01-CA33779AAE0A}"/>
                </a:ext>
              </a:extLst>
            </p:cNvPr>
            <p:cNvSpPr txBox="1"/>
            <p:nvPr/>
          </p:nvSpPr>
          <p:spPr>
            <a:xfrm>
              <a:off x="2113763" y="2870834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D2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63" name="CuadroTexto 62">
              <a:extLst>
                <a:ext uri="{FF2B5EF4-FFF2-40B4-BE49-F238E27FC236}">
                  <a16:creationId xmlns:a16="http://schemas.microsoft.com/office/drawing/2014/main" id="{BBD5DFC9-D0A1-47FA-38CE-340150718936}"/>
                </a:ext>
              </a:extLst>
            </p:cNvPr>
            <p:cNvSpPr txBox="1"/>
            <p:nvPr/>
          </p:nvSpPr>
          <p:spPr>
            <a:xfrm>
              <a:off x="2683787" y="2858086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K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E42935AD-AB45-FC51-CEE4-3704D384E29E}"/>
                </a:ext>
              </a:extLst>
            </p:cNvPr>
            <p:cNvSpPr txBox="1"/>
            <p:nvPr/>
          </p:nvSpPr>
          <p:spPr>
            <a:xfrm>
              <a:off x="1325947" y="3539685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CL"/>
              </a:defPPr>
              <a:lvl1pPr algn="ctr">
                <a:lnSpc>
                  <a:spcPct val="150000"/>
                </a:lnSpc>
                <a:defRPr sz="1400" b="1">
                  <a:solidFill>
                    <a:srgbClr val="084F82"/>
                  </a:solidFill>
                </a:defRPr>
              </a:lvl1pPr>
            </a:lstStyle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5546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C226E5D4-285A-AC5E-D753-09AAA9044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2A012EB9-7F7F-0F32-4EE1-140A4B0417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3A8137C7-7DD3-4550-ACD2-2931C703E1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2063C75C-6DBF-63C2-6BED-CB4D497DDF78}"/>
              </a:ext>
            </a:extLst>
          </p:cNvPr>
          <p:cNvSpPr/>
          <p:nvPr/>
        </p:nvSpPr>
        <p:spPr>
          <a:xfrm>
            <a:off x="177523" y="306204"/>
            <a:ext cx="8717095" cy="4501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688" defTabSz="685800">
              <a:spcBef>
                <a:spcPts val="225"/>
              </a:spcBef>
              <a:spcAft>
                <a:spcPts val="225"/>
              </a:spcAft>
              <a:buClrTx/>
            </a:pPr>
            <a:r>
              <a:rPr lang="es-CL" sz="1100" b="1" u="sng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INSTRUCCIONES</a:t>
            </a:r>
          </a:p>
          <a:p>
            <a:pPr marL="28688" defTabSz="685800">
              <a:spcBef>
                <a:spcPts val="225"/>
              </a:spcBef>
              <a:spcAft>
                <a:spcPts val="225"/>
              </a:spcAft>
              <a:buClrTx/>
            </a:pPr>
            <a:endParaRPr lang="es-CL" sz="1100" u="sng" kern="1200" dirty="0">
              <a:solidFill>
                <a:srgbClr val="203864"/>
              </a:solidFill>
              <a:latin typeface="Calibri" panose="020F0502020204030204"/>
              <a:ea typeface="+mn-ea"/>
              <a:cs typeface="+mn-cs"/>
            </a:endParaRPr>
          </a:p>
          <a:p>
            <a:pPr marL="243000" indent="-214313" defTabSz="685800">
              <a:lnSpc>
                <a:spcPts val="1425"/>
              </a:lnSpc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</a:pP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Completar toda la información, según corresponda, graficando de manera clara el proyecto a presentar. </a:t>
            </a:r>
            <a:r>
              <a:rPr lang="es-CL" sz="1100" u="sng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Es obligatorio cargar esta presentación  en el sistema informático Rukan en formato Power Point.</a:t>
            </a:r>
          </a:p>
          <a:p>
            <a:pPr marL="243000" indent="-214313" defTabSz="685800">
              <a:lnSpc>
                <a:spcPts val="1425"/>
              </a:lnSpc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</a:pP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Se podrá incorporar más láminas si se requiere mostrar mayor información.</a:t>
            </a:r>
          </a:p>
          <a:p>
            <a:pPr marL="243000" indent="-214313" defTabSz="685800">
              <a:lnSpc>
                <a:spcPts val="1425"/>
              </a:lnSpc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</a:pP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Las líneas (</a:t>
            </a:r>
            <a:r>
              <a:rPr lang="es-CL" sz="11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- - - - - -</a:t>
            </a: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)  son referenciales y pueden ser eliminadas, de acuerdo a lo que se necesite mostrar.</a:t>
            </a:r>
          </a:p>
          <a:p>
            <a:pPr marL="243000" indent="-214313" defTabSz="685800">
              <a:lnSpc>
                <a:spcPts val="1425"/>
              </a:lnSpc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</a:pP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Los proyectos que formen parte de desarrollos inmobiliarios o urbanizaciones mayores deberán incorporar un plano en lámina N° 6 “PLAN MAESTRO DE DESARROLLO INMOBILIARIO”, identificando proyectos de venta privada, proyectos anteriores correspondientes al DS 19, DS 116, DS 1, etc. </a:t>
            </a:r>
          </a:p>
          <a:p>
            <a:pPr marL="243000" indent="-214313" defTabSz="685800">
              <a:lnSpc>
                <a:spcPts val="1425"/>
              </a:lnSpc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</a:pP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Para láminas </a:t>
            </a:r>
            <a:r>
              <a:rPr lang="es-CL" sz="1100" kern="1200" dirty="0" err="1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N°</a:t>
            </a: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 8 y 9 ÁREA(S) VERDE(S) Y EQUIPAMIENTO(S), se debe presentar plano de paisajismo (pavimentos, arborización y otras características relevantes del proyecto).</a:t>
            </a:r>
          </a:p>
          <a:p>
            <a:pPr marL="243000" indent="-214313" defTabSz="685800">
              <a:lnSpc>
                <a:spcPts val="1425"/>
              </a:lnSpc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</a:pP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En lámina </a:t>
            </a:r>
            <a:r>
              <a:rPr lang="es-CL" sz="1100" kern="1200" dirty="0" err="1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N°</a:t>
            </a: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 8, se debe indicar ubicación de: juego(s) inclusivo(s), infraestructura para la gestión eficiente de residuos, zonas deportivas y de juegos infantiles, etc.</a:t>
            </a:r>
          </a:p>
          <a:p>
            <a:pPr marL="243000" indent="-214313" defTabSz="685800">
              <a:lnSpc>
                <a:spcPts val="1425"/>
              </a:lnSpc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  <a:tabLst>
                <a:tab pos="8743950" algn="l"/>
              </a:tabLst>
            </a:pP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En caso de no optar a los puntajes por local comercial, por tipología casas, eficiencia energética y/o pertinencia geográfica, se deberán eliminar las láminas respectivas.</a:t>
            </a:r>
          </a:p>
          <a:p>
            <a:pPr marL="243000" indent="-214313" defTabSz="685800">
              <a:lnSpc>
                <a:spcPts val="1425"/>
              </a:lnSpc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</a:pP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Las imágenes (</a:t>
            </a:r>
            <a:r>
              <a:rPr lang="es-CL" sz="1100" kern="1200" dirty="0" err="1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renders</a:t>
            </a: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, croquis, elevaciones, plantas, cortes, etc.) deben ser legibles y considerar buena resolución (al menos 200 dpi). </a:t>
            </a:r>
          </a:p>
          <a:p>
            <a:pPr marL="243000" indent="-214313" defTabSz="685800">
              <a:lnSpc>
                <a:spcPts val="1425"/>
              </a:lnSpc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</a:pP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Deberá incluir en lámina </a:t>
            </a:r>
            <a:r>
              <a:rPr lang="es-CL" sz="1100" kern="1200" dirty="0" err="1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N°</a:t>
            </a: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 18 en adelante, todas las TIPOLOGÍAS de vivienda que incluya el proyecto. </a:t>
            </a:r>
          </a:p>
          <a:p>
            <a:pPr marL="243000" indent="-214313" defTabSz="685800">
              <a:lnSpc>
                <a:spcPts val="1425"/>
              </a:lnSpc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</a:pP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En lámina </a:t>
            </a:r>
            <a:r>
              <a:rPr lang="es-CL" sz="1100" kern="1200" dirty="0" err="1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N°</a:t>
            </a: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 21 “TABLA RESUMEN DE TIPOLOGÍAS”, recordar diferenciación de 50 UF entre los precios de las tipologías de sectores medios. </a:t>
            </a:r>
          </a:p>
          <a:p>
            <a:pPr marL="243000" indent="-214313" defTabSz="685800">
              <a:lnSpc>
                <a:spcPts val="1425"/>
              </a:lnSpc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</a:pP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En el caso de proyectos de loteo, eliminar lámina </a:t>
            </a:r>
            <a:r>
              <a:rPr lang="es-CL" sz="1100" kern="1200" dirty="0" err="1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N°</a:t>
            </a: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 22 GASTO COMÚN.</a:t>
            </a:r>
          </a:p>
          <a:p>
            <a:pPr marL="243000" indent="-214313" defTabSz="685800">
              <a:lnSpc>
                <a:spcPts val="1425"/>
              </a:lnSpc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</a:pP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Graficar en láminas </a:t>
            </a:r>
            <a:r>
              <a:rPr lang="es-CL" sz="1100" kern="1200" dirty="0" err="1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N°</a:t>
            </a:r>
            <a:r>
              <a:rPr lang="es-CL" sz="1100" kern="1200" dirty="0">
                <a:solidFill>
                  <a:srgbClr val="203864"/>
                </a:solidFill>
                <a:latin typeface="Calibri" panose="020F0502020204030204"/>
                <a:ea typeface="+mn-ea"/>
                <a:cs typeface="+mn-cs"/>
              </a:rPr>
              <a:t> 23 los ESTACIONAMIENTOS, diferenciando los destinados a familias vulnerables, del tramo intermedio, de sectores medios y aquellos para personas con movilidad reducida; señalando su ubicación en el proyecto.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B113DA-2950-7424-CD61-D829D48446ED}"/>
              </a:ext>
            </a:extLst>
          </p:cNvPr>
          <p:cNvSpPr txBox="1"/>
          <p:nvPr/>
        </p:nvSpPr>
        <p:spPr>
          <a:xfrm>
            <a:off x="6525383" y="176951"/>
            <a:ext cx="2500853" cy="415498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05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ELIMINAR ESTA LÁMINA LUEGO DE CONSIDERAR TODAS LAS INSTRUCCIONES</a:t>
            </a:r>
          </a:p>
        </p:txBody>
      </p:sp>
    </p:spTree>
    <p:extLst>
      <p:ext uri="{BB962C8B-B14F-4D97-AF65-F5344CB8AC3E}">
        <p14:creationId xmlns:p14="http://schemas.microsoft.com/office/powerpoint/2010/main" val="2703374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CDC47477-B874-AE70-11DA-F82ED3629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47EE644-DEB0-B791-B44D-0E88FBD19B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DD70E0E5-12F9-73F4-94ED-4BD7FF05A0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EDCEBDD2-44B9-8B1E-94E2-D3B3D3456E4D}"/>
              </a:ext>
            </a:extLst>
          </p:cNvPr>
          <p:cNvSpPr/>
          <p:nvPr/>
        </p:nvSpPr>
        <p:spPr>
          <a:xfrm>
            <a:off x="23103" y="1228363"/>
            <a:ext cx="4414092" cy="351525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C3380C-8F0E-08EC-02D5-F52335B11C2B}"/>
              </a:ext>
            </a:extLst>
          </p:cNvPr>
          <p:cNvSpPr txBox="1"/>
          <p:nvPr/>
        </p:nvSpPr>
        <p:spPr>
          <a:xfrm>
            <a:off x="584603" y="1568374"/>
            <a:ext cx="3215007" cy="375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1050" b="1" kern="1200" dirty="0">
                <a:solidFill>
                  <a:srgbClr val="084F82"/>
                </a:solidFill>
                <a:latin typeface="Calibri" panose="020F0502020204030204"/>
                <a:ea typeface="+mn-ea"/>
              </a:rPr>
              <a:t>PLANTA Y ELEVACIÓN FORMATO JPG </a:t>
            </a:r>
          </a:p>
          <a:p>
            <a:pPr algn="ctr" defTabSz="685800">
              <a:buClrTx/>
            </a:pPr>
            <a:r>
              <a:rPr lang="es-CL" sz="788" b="1" kern="1200" dirty="0">
                <a:solidFill>
                  <a:srgbClr val="084F82"/>
                </a:solidFill>
                <a:latin typeface="Calibri" panose="020F0502020204030204"/>
                <a:ea typeface="+mn-ea"/>
              </a:rPr>
              <a:t>(EJEMPLO 1: CASA PRIMER PISO)</a:t>
            </a:r>
            <a:endParaRPr lang="es-CL" sz="788" kern="1200" dirty="0">
              <a:solidFill>
                <a:srgbClr val="084F82"/>
              </a:solidFill>
              <a:latin typeface="Calibri" panose="020F0502020204030204"/>
              <a:ea typeface="+mn-ea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EB493A8E-4550-DBB2-0C7A-C19267BB9714}"/>
              </a:ext>
            </a:extLst>
          </p:cNvPr>
          <p:cNvGrpSpPr/>
          <p:nvPr/>
        </p:nvGrpSpPr>
        <p:grpSpPr>
          <a:xfrm>
            <a:off x="1506075" y="3630280"/>
            <a:ext cx="1353065" cy="972642"/>
            <a:chOff x="1453469" y="4628424"/>
            <a:chExt cx="1804086" cy="1296856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8CCE2795-CB8A-B846-A67A-44D706636AF7}"/>
                </a:ext>
              </a:extLst>
            </p:cNvPr>
            <p:cNvSpPr/>
            <p:nvPr/>
          </p:nvSpPr>
          <p:spPr>
            <a:xfrm>
              <a:off x="1453469" y="5065777"/>
              <a:ext cx="1804086" cy="859503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2859E614-421B-A475-24C5-A7E8A06BC4D6}"/>
                </a:ext>
              </a:extLst>
            </p:cNvPr>
            <p:cNvSpPr/>
            <p:nvPr/>
          </p:nvSpPr>
          <p:spPr>
            <a:xfrm>
              <a:off x="1604030" y="5299466"/>
              <a:ext cx="98854" cy="129982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17235FD2-E0DD-7CBD-12DB-074F6E459F14}"/>
                </a:ext>
              </a:extLst>
            </p:cNvPr>
            <p:cNvSpPr/>
            <p:nvPr/>
          </p:nvSpPr>
          <p:spPr>
            <a:xfrm>
              <a:off x="2681565" y="5297405"/>
              <a:ext cx="477759" cy="480197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FB5BC318-4239-1D79-0772-4B4139B5C076}"/>
                </a:ext>
              </a:extLst>
            </p:cNvPr>
            <p:cNvSpPr/>
            <p:nvPr/>
          </p:nvSpPr>
          <p:spPr>
            <a:xfrm>
              <a:off x="2132757" y="5289487"/>
              <a:ext cx="256229" cy="626284"/>
            </a:xfrm>
            <a:prstGeom prst="rect">
              <a:avLst/>
            </a:prstGeom>
            <a:solidFill>
              <a:srgbClr val="4472C4">
                <a:lumMod val="75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riángulo isósceles 10">
              <a:extLst>
                <a:ext uri="{FF2B5EF4-FFF2-40B4-BE49-F238E27FC236}">
                  <a16:creationId xmlns:a16="http://schemas.microsoft.com/office/drawing/2014/main" id="{465BEF7D-2606-6F69-B13B-6FCC513053B2}"/>
                </a:ext>
              </a:extLst>
            </p:cNvPr>
            <p:cNvSpPr/>
            <p:nvPr/>
          </p:nvSpPr>
          <p:spPr>
            <a:xfrm>
              <a:off x="1465017" y="4628424"/>
              <a:ext cx="1792538" cy="437353"/>
            </a:xfrm>
            <a:prstGeom prst="triangle">
              <a:avLst/>
            </a:prstGeom>
            <a:solidFill>
              <a:srgbClr val="4472C4">
                <a:lumMod val="75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A412D693-8F71-B611-B2BA-FCF296E8C8C1}"/>
              </a:ext>
            </a:extLst>
          </p:cNvPr>
          <p:cNvGrpSpPr/>
          <p:nvPr/>
        </p:nvGrpSpPr>
        <p:grpSpPr>
          <a:xfrm>
            <a:off x="1410434" y="2184075"/>
            <a:ext cx="1481153" cy="1051762"/>
            <a:chOff x="1325947" y="2700151"/>
            <a:chExt cx="1974871" cy="1402349"/>
          </a:xfrm>
        </p:grpSpPr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3F4D104D-A2C9-F9BC-8396-592F5A06981A}"/>
                </a:ext>
              </a:extLst>
            </p:cNvPr>
            <p:cNvSpPr/>
            <p:nvPr/>
          </p:nvSpPr>
          <p:spPr>
            <a:xfrm>
              <a:off x="1453469" y="2700151"/>
              <a:ext cx="1804086" cy="1402349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A784BD4B-5DD7-DB1F-AC00-92F30968D3A2}"/>
                </a:ext>
              </a:extLst>
            </p:cNvPr>
            <p:cNvSpPr/>
            <p:nvPr/>
          </p:nvSpPr>
          <p:spPr>
            <a:xfrm>
              <a:off x="1453469" y="2700151"/>
              <a:ext cx="704418" cy="701174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EE3E463E-4BA8-13D1-6343-40533D9F3F49}"/>
                </a:ext>
              </a:extLst>
            </p:cNvPr>
            <p:cNvSpPr/>
            <p:nvPr/>
          </p:nvSpPr>
          <p:spPr>
            <a:xfrm>
              <a:off x="1453469" y="3401325"/>
              <a:ext cx="376881" cy="701175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32AEBF5E-F009-6369-D892-C0FABF7544E4}"/>
                </a:ext>
              </a:extLst>
            </p:cNvPr>
            <p:cNvSpPr/>
            <p:nvPr/>
          </p:nvSpPr>
          <p:spPr>
            <a:xfrm>
              <a:off x="2157803" y="2700151"/>
              <a:ext cx="556890" cy="701174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C169ABE5-7B90-C08C-11CB-A2EADBFE97D1}"/>
                </a:ext>
              </a:extLst>
            </p:cNvPr>
            <p:cNvSpPr/>
            <p:nvPr/>
          </p:nvSpPr>
          <p:spPr>
            <a:xfrm>
              <a:off x="2714609" y="2700151"/>
              <a:ext cx="542946" cy="701174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733EED17-A922-271A-36B1-D89DB365E5C4}"/>
                </a:ext>
              </a:extLst>
            </p:cNvPr>
            <p:cNvSpPr txBox="1"/>
            <p:nvPr/>
          </p:nvSpPr>
          <p:spPr>
            <a:xfrm>
              <a:off x="2174792" y="3551279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E-C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3BC2A7F8-67B0-EBBF-7926-CF9F980EF651}"/>
                </a:ext>
              </a:extLst>
            </p:cNvPr>
            <p:cNvSpPr txBox="1"/>
            <p:nvPr/>
          </p:nvSpPr>
          <p:spPr>
            <a:xfrm>
              <a:off x="1496732" y="2886518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D1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5167DD18-102F-4B2A-83CB-A3ADE0D3654B}"/>
                </a:ext>
              </a:extLst>
            </p:cNvPr>
            <p:cNvSpPr txBox="1"/>
            <p:nvPr/>
          </p:nvSpPr>
          <p:spPr>
            <a:xfrm>
              <a:off x="2113763" y="2870834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D2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CC6649AF-A7DD-1D54-EE81-2F2AF4E411E1}"/>
                </a:ext>
              </a:extLst>
            </p:cNvPr>
            <p:cNvSpPr txBox="1"/>
            <p:nvPr/>
          </p:nvSpPr>
          <p:spPr>
            <a:xfrm>
              <a:off x="2683787" y="2858086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K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B7D76043-68E4-0C5C-F5EE-038184F091E3}"/>
                </a:ext>
              </a:extLst>
            </p:cNvPr>
            <p:cNvSpPr txBox="1"/>
            <p:nvPr/>
          </p:nvSpPr>
          <p:spPr>
            <a:xfrm>
              <a:off x="1325947" y="3539685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CL"/>
              </a:defPPr>
              <a:lvl1pPr algn="ctr">
                <a:lnSpc>
                  <a:spcPct val="150000"/>
                </a:lnSpc>
                <a:defRPr sz="1400" b="1">
                  <a:solidFill>
                    <a:srgbClr val="084F82"/>
                  </a:solidFill>
                </a:defRPr>
              </a:lvl1pPr>
            </a:lstStyle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</a:t>
              </a:r>
            </a:p>
          </p:txBody>
        </p:sp>
      </p:grpSp>
      <p:pic>
        <p:nvPicPr>
          <p:cNvPr id="23" name="Imagen 22">
            <a:extLst>
              <a:ext uri="{FF2B5EF4-FFF2-40B4-BE49-F238E27FC236}">
                <a16:creationId xmlns:a16="http://schemas.microsoft.com/office/drawing/2014/main" id="{105505F7-A89A-678B-08CD-CFF5753BD8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74" b="100000" l="0" r="100000">
                        <a14:foregroundMark x1="66403" y1="24268" x2="66403" y2="24268"/>
                        <a14:foregroundMark x1="81818" y1="18410" x2="81818" y2="18410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9247" y="556739"/>
            <a:ext cx="337438" cy="318685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C9E0AD97-C741-269F-363F-313C5539E9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3955" y1="16606" x2="33955" y2="16606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91191" y="538226"/>
            <a:ext cx="288452" cy="298114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5DC4CCCB-B429-3539-E51A-61FBEEB35F5A}"/>
              </a:ext>
            </a:extLst>
          </p:cNvPr>
          <p:cNvSpPr txBox="1"/>
          <p:nvPr/>
        </p:nvSpPr>
        <p:spPr>
          <a:xfrm>
            <a:off x="2859913" y="820701"/>
            <a:ext cx="1126307" cy="444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N°D</a:t>
            </a:r>
            <a:r>
              <a:rPr lang="es-CL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+ </a:t>
            </a:r>
            <a:r>
              <a:rPr lang="es-CL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N°B</a:t>
            </a:r>
            <a:endParaRPr lang="es-CL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algn="ctr" defTabSz="685800">
              <a:buClrTx/>
            </a:pPr>
            <a:r>
              <a:rPr lang="es-CL" sz="788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RECINTOS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FED681D6-081F-5ECF-89F2-7E49EA9D582A}"/>
              </a:ext>
            </a:extLst>
          </p:cNvPr>
          <p:cNvSpPr/>
          <p:nvPr/>
        </p:nvSpPr>
        <p:spPr>
          <a:xfrm>
            <a:off x="49449" y="42985"/>
            <a:ext cx="3572647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45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TIPOLOGÍA X: VIVS. DE VENTA LIBRE </a:t>
            </a:r>
            <a:r>
              <a:rPr lang="es-CL" sz="1450" b="1" u="sng" kern="1200" dirty="0">
                <a:solidFill>
                  <a:srgbClr val="12264E"/>
                </a:solidFill>
                <a:latin typeface="Calibri" panose="020F0502020204030204"/>
              </a:rPr>
              <a:t>(</a:t>
            </a:r>
            <a:r>
              <a:rPr lang="es-CL" sz="1450" b="1" u="sng" kern="1200" dirty="0" err="1">
                <a:solidFill>
                  <a:srgbClr val="12264E"/>
                </a:solidFill>
                <a:latin typeface="Calibri" panose="020F0502020204030204"/>
              </a:rPr>
              <a:t>N°</a:t>
            </a:r>
            <a:r>
              <a:rPr lang="es-CL" sz="1450" b="1" u="sng" kern="1200" dirty="0">
                <a:solidFill>
                  <a:srgbClr val="12264E"/>
                </a:solidFill>
                <a:latin typeface="Calibri" panose="020F0502020204030204"/>
              </a:rPr>
              <a:t> X)</a:t>
            </a:r>
            <a:endParaRPr lang="es-CL" sz="145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>
              <a:buClrTx/>
            </a:pPr>
            <a:endParaRPr lang="es-CL" sz="1450" b="1" u="sng" kern="1200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7D6776E-3FED-CCE3-13DD-3D4938A716D5}"/>
              </a:ext>
            </a:extLst>
          </p:cNvPr>
          <p:cNvSpPr txBox="1"/>
          <p:nvPr/>
        </p:nvSpPr>
        <p:spPr>
          <a:xfrm>
            <a:off x="4178129" y="915919"/>
            <a:ext cx="12426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105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+X.XXX a X.XXX UF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3D3FA835-DF5A-AF8C-029A-3C411A9E59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2789" y="649171"/>
            <a:ext cx="117940" cy="216187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60CB4C1E-4C68-1A6A-D1AE-0F758A2F4BDC}"/>
              </a:ext>
            </a:extLst>
          </p:cNvPr>
          <p:cNvSpPr txBox="1"/>
          <p:nvPr/>
        </p:nvSpPr>
        <p:spPr>
          <a:xfrm>
            <a:off x="1621005" y="881294"/>
            <a:ext cx="1053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X % / X m2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F18356A-3236-8A9B-5491-4CC101A3ECE4}"/>
              </a:ext>
            </a:extLst>
          </p:cNvPr>
          <p:cNvSpPr/>
          <p:nvPr/>
        </p:nvSpPr>
        <p:spPr>
          <a:xfrm>
            <a:off x="4520994" y="1228363"/>
            <a:ext cx="4590803" cy="350807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62753B9-3FFF-2888-F42C-BBF695F155B8}"/>
              </a:ext>
            </a:extLst>
          </p:cNvPr>
          <p:cNvSpPr txBox="1"/>
          <p:nvPr/>
        </p:nvSpPr>
        <p:spPr>
          <a:xfrm>
            <a:off x="5129869" y="1568374"/>
            <a:ext cx="3215007" cy="375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1050" b="1" kern="1200" dirty="0">
                <a:solidFill>
                  <a:srgbClr val="084F82"/>
                </a:solidFill>
                <a:latin typeface="Calibri" panose="020F0502020204030204"/>
                <a:ea typeface="+mn-ea"/>
              </a:rPr>
              <a:t>PLANTA Y ELEVACIÓN FORMATO JPG </a:t>
            </a:r>
          </a:p>
          <a:p>
            <a:pPr algn="ctr" defTabSz="685800">
              <a:buClrTx/>
            </a:pPr>
            <a:r>
              <a:rPr lang="es-CL" sz="788" b="1" kern="1200" dirty="0">
                <a:solidFill>
                  <a:srgbClr val="084F82"/>
                </a:solidFill>
                <a:latin typeface="Calibri" panose="020F0502020204030204"/>
                <a:ea typeface="+mn-ea"/>
              </a:rPr>
              <a:t>(EJEMPLO 1: CASA PRIMER PISO)</a:t>
            </a:r>
            <a:endParaRPr lang="es-CL" sz="788" kern="1200" dirty="0">
              <a:solidFill>
                <a:srgbClr val="084F82"/>
              </a:solidFill>
              <a:latin typeface="Calibri" panose="020F0502020204030204"/>
              <a:ea typeface="+mn-ea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627141F2-51A6-A290-27C7-052F6D5B114D}"/>
              </a:ext>
            </a:extLst>
          </p:cNvPr>
          <p:cNvGrpSpPr/>
          <p:nvPr/>
        </p:nvGrpSpPr>
        <p:grpSpPr>
          <a:xfrm>
            <a:off x="6051340" y="3630280"/>
            <a:ext cx="1353065" cy="972642"/>
            <a:chOff x="1453469" y="4628424"/>
            <a:chExt cx="1804086" cy="1296856"/>
          </a:xfrm>
        </p:grpSpPr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DE990B84-2403-73AD-3324-ADA671E70223}"/>
                </a:ext>
              </a:extLst>
            </p:cNvPr>
            <p:cNvSpPr/>
            <p:nvPr/>
          </p:nvSpPr>
          <p:spPr>
            <a:xfrm>
              <a:off x="1453469" y="5065777"/>
              <a:ext cx="1804086" cy="859503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D014671B-99AD-AC84-E865-AF733FEDBCDA}"/>
                </a:ext>
              </a:extLst>
            </p:cNvPr>
            <p:cNvSpPr/>
            <p:nvPr/>
          </p:nvSpPr>
          <p:spPr>
            <a:xfrm>
              <a:off x="1604030" y="5299466"/>
              <a:ext cx="98854" cy="129982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49568368-AAA8-1822-C8C3-B4C0B7D2F602}"/>
                </a:ext>
              </a:extLst>
            </p:cNvPr>
            <p:cNvSpPr/>
            <p:nvPr/>
          </p:nvSpPr>
          <p:spPr>
            <a:xfrm>
              <a:off x="2681565" y="5297405"/>
              <a:ext cx="477759" cy="480197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1E3F51F0-4100-4CF9-C169-D0D3C6124CD1}"/>
                </a:ext>
              </a:extLst>
            </p:cNvPr>
            <p:cNvSpPr/>
            <p:nvPr/>
          </p:nvSpPr>
          <p:spPr>
            <a:xfrm>
              <a:off x="2132757" y="5289487"/>
              <a:ext cx="256229" cy="626284"/>
            </a:xfrm>
            <a:prstGeom prst="rect">
              <a:avLst/>
            </a:prstGeom>
            <a:solidFill>
              <a:srgbClr val="4472C4">
                <a:lumMod val="75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riángulo isósceles 39">
              <a:extLst>
                <a:ext uri="{FF2B5EF4-FFF2-40B4-BE49-F238E27FC236}">
                  <a16:creationId xmlns:a16="http://schemas.microsoft.com/office/drawing/2014/main" id="{D68ED603-A578-B0C1-8F74-D4CDE674EA20}"/>
                </a:ext>
              </a:extLst>
            </p:cNvPr>
            <p:cNvSpPr/>
            <p:nvPr/>
          </p:nvSpPr>
          <p:spPr>
            <a:xfrm>
              <a:off x="1465017" y="4628424"/>
              <a:ext cx="1792538" cy="437353"/>
            </a:xfrm>
            <a:prstGeom prst="triangle">
              <a:avLst/>
            </a:prstGeom>
            <a:solidFill>
              <a:srgbClr val="4472C4">
                <a:lumMod val="75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C7C8EDDE-BA9F-42DE-72D6-23BBCAEBF344}"/>
              </a:ext>
            </a:extLst>
          </p:cNvPr>
          <p:cNvGrpSpPr/>
          <p:nvPr/>
        </p:nvGrpSpPr>
        <p:grpSpPr>
          <a:xfrm>
            <a:off x="5955700" y="2184075"/>
            <a:ext cx="1481153" cy="1051762"/>
            <a:chOff x="1325947" y="2700151"/>
            <a:chExt cx="1974871" cy="1402349"/>
          </a:xfrm>
        </p:grpSpPr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EA233B5A-AEE0-16BA-3BBA-4DAB849F51E0}"/>
                </a:ext>
              </a:extLst>
            </p:cNvPr>
            <p:cNvSpPr/>
            <p:nvPr/>
          </p:nvSpPr>
          <p:spPr>
            <a:xfrm>
              <a:off x="1453469" y="2700151"/>
              <a:ext cx="1804086" cy="1402349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ángulo 42">
              <a:extLst>
                <a:ext uri="{FF2B5EF4-FFF2-40B4-BE49-F238E27FC236}">
                  <a16:creationId xmlns:a16="http://schemas.microsoft.com/office/drawing/2014/main" id="{790F202E-B8E8-DB39-FCE4-DC10A878E17C}"/>
                </a:ext>
              </a:extLst>
            </p:cNvPr>
            <p:cNvSpPr/>
            <p:nvPr/>
          </p:nvSpPr>
          <p:spPr>
            <a:xfrm>
              <a:off x="1453469" y="2700151"/>
              <a:ext cx="704418" cy="701174"/>
            </a:xfrm>
            <a:prstGeom prst="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DD77F88B-07BE-D5E7-2DC5-3D69D487699F}"/>
                </a:ext>
              </a:extLst>
            </p:cNvPr>
            <p:cNvSpPr/>
            <p:nvPr/>
          </p:nvSpPr>
          <p:spPr>
            <a:xfrm>
              <a:off x="1453469" y="3401325"/>
              <a:ext cx="376881" cy="701175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B79B58A1-3C14-EFA3-51F0-D0ECA2122292}"/>
                </a:ext>
              </a:extLst>
            </p:cNvPr>
            <p:cNvSpPr/>
            <p:nvPr/>
          </p:nvSpPr>
          <p:spPr>
            <a:xfrm>
              <a:off x="2157803" y="2700151"/>
              <a:ext cx="556890" cy="701174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A0BC4E8E-2FD9-55AB-6325-DC7407579FA5}"/>
                </a:ext>
              </a:extLst>
            </p:cNvPr>
            <p:cNvSpPr/>
            <p:nvPr/>
          </p:nvSpPr>
          <p:spPr>
            <a:xfrm>
              <a:off x="2714609" y="2700151"/>
              <a:ext cx="542946" cy="701174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10400105-0436-9C8A-5BC7-B797F4BA6A82}"/>
                </a:ext>
              </a:extLst>
            </p:cNvPr>
            <p:cNvSpPr txBox="1"/>
            <p:nvPr/>
          </p:nvSpPr>
          <p:spPr>
            <a:xfrm>
              <a:off x="2174792" y="3551279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E-C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1B4B1EAF-DC93-1CCD-6E6F-532E7A3926EB}"/>
                </a:ext>
              </a:extLst>
            </p:cNvPr>
            <p:cNvSpPr txBox="1"/>
            <p:nvPr/>
          </p:nvSpPr>
          <p:spPr>
            <a:xfrm>
              <a:off x="1496732" y="2886518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D1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49" name="CuadroTexto 48">
              <a:extLst>
                <a:ext uri="{FF2B5EF4-FFF2-40B4-BE49-F238E27FC236}">
                  <a16:creationId xmlns:a16="http://schemas.microsoft.com/office/drawing/2014/main" id="{CB1E93E1-D971-D425-0593-5926AF1F4AD5}"/>
                </a:ext>
              </a:extLst>
            </p:cNvPr>
            <p:cNvSpPr txBox="1"/>
            <p:nvPr/>
          </p:nvSpPr>
          <p:spPr>
            <a:xfrm>
              <a:off x="2113763" y="2870834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D2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D7EA3791-CA20-9BA5-E1FB-A56E023AC8CB}"/>
                </a:ext>
              </a:extLst>
            </p:cNvPr>
            <p:cNvSpPr txBox="1"/>
            <p:nvPr/>
          </p:nvSpPr>
          <p:spPr>
            <a:xfrm>
              <a:off x="2683787" y="2858086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K</a:t>
              </a:r>
              <a:endPara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084F82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1EFAC5FA-1BAC-8C89-A3C9-31AA767B2A4C}"/>
                </a:ext>
              </a:extLst>
            </p:cNvPr>
            <p:cNvSpPr txBox="1"/>
            <p:nvPr/>
          </p:nvSpPr>
          <p:spPr>
            <a:xfrm>
              <a:off x="1325947" y="3539685"/>
              <a:ext cx="617031" cy="412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CL"/>
              </a:defPPr>
              <a:lvl1pPr algn="ctr">
                <a:lnSpc>
                  <a:spcPct val="150000"/>
                </a:lnSpc>
                <a:defRPr sz="1400" b="1">
                  <a:solidFill>
                    <a:srgbClr val="084F82"/>
                  </a:solidFill>
                </a:defRPr>
              </a:lvl1pPr>
            </a:lstStyle>
            <a:p>
              <a:pPr marL="0" marR="0" lvl="0" indent="0" algn="ctr" defTabSz="6858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84F82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</a:t>
              </a:r>
            </a:p>
          </p:txBody>
        </p:sp>
      </p:grpSp>
      <p:sp>
        <p:nvSpPr>
          <p:cNvPr id="66" name="CuadroTexto 65">
            <a:extLst>
              <a:ext uri="{FF2B5EF4-FFF2-40B4-BE49-F238E27FC236}">
                <a16:creationId xmlns:a16="http://schemas.microsoft.com/office/drawing/2014/main" id="{EEDC1E0B-7E81-0542-097E-7FBCA96FE0C4}"/>
              </a:ext>
            </a:extLst>
          </p:cNvPr>
          <p:cNvSpPr txBox="1"/>
          <p:nvPr/>
        </p:nvSpPr>
        <p:spPr>
          <a:xfrm>
            <a:off x="1907952" y="290792"/>
            <a:ext cx="19745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8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(SIN APLICACIÓN DE SUBSIDIOS)</a:t>
            </a:r>
            <a:endParaRPr lang="es-CL" dirty="0"/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6D20D2B6-C1D2-5E89-5BEE-944A503C2044}"/>
              </a:ext>
            </a:extLst>
          </p:cNvPr>
          <p:cNvSpPr txBox="1"/>
          <p:nvPr/>
        </p:nvSpPr>
        <p:spPr>
          <a:xfrm>
            <a:off x="-5250" y="827051"/>
            <a:ext cx="1462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TIPOLOGÍA</a:t>
            </a:r>
          </a:p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(CASAS/ DEPTOS./ MIXTO)</a:t>
            </a:r>
          </a:p>
        </p:txBody>
      </p:sp>
      <p:grpSp>
        <p:nvGrpSpPr>
          <p:cNvPr id="68" name="Grupo 67">
            <a:extLst>
              <a:ext uri="{FF2B5EF4-FFF2-40B4-BE49-F238E27FC236}">
                <a16:creationId xmlns:a16="http://schemas.microsoft.com/office/drawing/2014/main" id="{1BE7E724-0AED-C0C3-E93C-23502DA1CF5E}"/>
              </a:ext>
            </a:extLst>
          </p:cNvPr>
          <p:cNvGrpSpPr/>
          <p:nvPr/>
        </p:nvGrpSpPr>
        <p:grpSpPr>
          <a:xfrm>
            <a:off x="275645" y="475853"/>
            <a:ext cx="505422" cy="397324"/>
            <a:chOff x="6044876" y="5811542"/>
            <a:chExt cx="673896" cy="529765"/>
          </a:xfrm>
        </p:grpSpPr>
        <p:pic>
          <p:nvPicPr>
            <p:cNvPr id="69" name="Imagen 68">
              <a:extLst>
                <a:ext uri="{FF2B5EF4-FFF2-40B4-BE49-F238E27FC236}">
                  <a16:creationId xmlns:a16="http://schemas.microsoft.com/office/drawing/2014/main" id="{971D3C0A-22D1-6D4E-E326-301F1E706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674" b="100000" l="0" r="100000">
                          <a14:foregroundMark x1="66403" y1="24268" x2="66403" y2="24268"/>
                          <a14:foregroundMark x1="81818" y1="18410" x2="81818" y2="18410"/>
                        </a14:backgroundRemoval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44876" y="6036290"/>
              <a:ext cx="318646" cy="300937"/>
            </a:xfrm>
            <a:prstGeom prst="rect">
              <a:avLst/>
            </a:prstGeom>
          </p:spPr>
        </p:pic>
        <p:pic>
          <p:nvPicPr>
            <p:cNvPr id="70" name="Imagen 69">
              <a:extLst>
                <a:ext uri="{FF2B5EF4-FFF2-40B4-BE49-F238E27FC236}">
                  <a16:creationId xmlns:a16="http://schemas.microsoft.com/office/drawing/2014/main" id="{F3A114A9-9FAE-C5E8-D8DB-3082C292B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210" b="98656" l="0" r="99615">
                          <a14:foregroundMark x1="51060" y1="24059" x2="51060" y2="24059"/>
                          <a14:foregroundMark x1="34489" y1="22312" x2="34489" y2="22312"/>
                          <a14:foregroundMark x1="18112" y1="23387" x2="18112" y2="23387"/>
                          <a14:foregroundMark x1="17919" y1="40860" x2="17919" y2="40860"/>
                          <a14:foregroundMark x1="16570" y1="63172" x2="16570" y2="63172"/>
                          <a14:foregroundMark x1="67245" y1="87769" x2="67245" y2="87769"/>
                          <a14:foregroundMark x1="84200" y1="77957" x2="84200" y2="77957"/>
                          <a14:foregroundMark x1="96917" y1="72043" x2="96917" y2="72043"/>
                          <a14:foregroundMark x1="83815" y1="66935" x2="83815" y2="66935"/>
                          <a14:foregroundMark x1="82852" y1="55242" x2="82852" y2="55242"/>
                          <a14:foregroundMark x1="67052" y1="55242" x2="67052" y2="55242"/>
                          <a14:foregroundMark x1="49326" y1="56183" x2="49326" y2="56183"/>
                          <a14:foregroundMark x1="50289" y1="66398" x2="50289" y2="66398"/>
                          <a14:foregroundMark x1="49133" y1="78629" x2="49133" y2="78629"/>
                          <a14:foregroundMark x1="62042" y1="7258" x2="62042" y2="7258"/>
                          <a14:foregroundMark x1="35067" y1="1882" x2="35067" y2="1882"/>
                          <a14:foregroundMark x1="68401" y1="78226" x2="68401" y2="78226"/>
                          <a14:foregroundMark x1="68786" y1="66801" x2="68786" y2="66801"/>
                          <a14:foregroundMark x1="61657" y1="41129" x2="61657" y2="41129"/>
                          <a14:foregroundMark x1="62235" y1="27554" x2="62235" y2="27554"/>
                          <a14:foregroundMark x1="61657" y1="20968" x2="61657" y2="20968"/>
                          <a14:foregroundMark x1="61657" y1="13038" x2="61657" y2="13038"/>
                          <a14:foregroundMark x1="72447" y1="41129" x2="72447" y2="41129"/>
                          <a14:foregroundMark x1="83237" y1="40591" x2="83237" y2="40591"/>
                          <a14:foregroundMark x1="90366" y1="40591" x2="90366" y2="40591"/>
                          <a14:foregroundMark x1="53757" y1="41129" x2="53757" y2="41129"/>
                          <a14:foregroundMark x1="48748" y1="41129" x2="48748" y2="41129"/>
                          <a14:foregroundMark x1="31407" y1="43548" x2="31407" y2="43548"/>
                          <a14:foregroundMark x1="34297" y1="43548" x2="34297" y2="43548"/>
                          <a14:foregroundMark x1="35067" y1="43145" x2="35067" y2="43145"/>
                          <a14:foregroundMark x1="32755" y1="40054" x2="32755" y2="40054"/>
                          <a14:foregroundMark x1="37187" y1="57124" x2="37187" y2="57124"/>
                          <a14:foregroundMark x1="31407" y1="63710" x2="31407" y2="63710"/>
                          <a14:foregroundMark x1="33526" y1="66667" x2="33526" y2="66667"/>
                          <a14:foregroundMark x1="36416" y1="79167" x2="36416" y2="79167"/>
                          <a14:foregroundMark x1="35067" y1="80780" x2="35067" y2="80780"/>
                          <a14:foregroundMark x1="33526" y1="83737" x2="33526" y2="83737"/>
                          <a14:foregroundMark x1="33526" y1="84274" x2="33526" y2="84274"/>
                          <a14:foregroundMark x1="34297" y1="86290" x2="34297" y2="86290"/>
                          <a14:foregroundMark x1="35645" y1="88306" x2="35645" y2="88306"/>
                          <a14:foregroundMark x1="33526" y1="92742" x2="33526" y2="92742"/>
                          <a14:foregroundMark x1="33526" y1="92742" x2="33526" y2="92742"/>
                          <a14:foregroundMark x1="13487" y1="60215" x2="13487" y2="60215"/>
                          <a14:foregroundMark x1="33526" y1="96774" x2="33526" y2="96774"/>
                          <a14:foregroundMark x1="35067" y1="94220" x2="35067" y2="94220"/>
                          <a14:foregroundMark x1="67437" y1="93280" x2="67437" y2="93280"/>
                          <a14:foregroundMark x1="68015" y1="94758" x2="68015" y2="94758"/>
                          <a14:foregroundMark x1="68786" y1="94758" x2="68786" y2="94758"/>
                          <a14:foregroundMark x1="69557" y1="92204" x2="69557" y2="92204"/>
                          <a14:foregroundMark x1="65896" y1="65726" x2="65896" y2="65726"/>
                          <a14:foregroundMark x1="32177" y1="26478" x2="32177" y2="26478"/>
                          <a14:foregroundMark x1="62235" y1="3495" x2="62235" y2="3495"/>
                          <a14:foregroundMark x1="9827" y1="3495" x2="9827" y2="3495"/>
                          <a14:foregroundMark x1="11946" y1="2016" x2="11946" y2="2016"/>
                          <a14:foregroundMark x1="14836" y1="2016" x2="14836" y2="2016"/>
                          <a14:foregroundMark x1="38536" y1="1478" x2="38536" y2="1478"/>
                          <a14:foregroundMark x1="16378" y1="43548" x2="16378" y2="43548"/>
                          <a14:foregroundMark x1="14066" y1="26478" x2="14066" y2="26478"/>
                          <a14:foregroundMark x1="50867" y1="27554" x2="50867" y2="27554"/>
                          <a14:foregroundMark x1="27168" y1="3495" x2="27168" y2="3495"/>
                          <a14:foregroundMark x1="6166" y1="3495" x2="6166" y2="3495"/>
                          <a14:foregroundMark x1="64547" y1="90188" x2="64547" y2="90188"/>
                          <a14:foregroundMark x1="67437" y1="88710" x2="67437" y2="88710"/>
                          <a14:foregroundMark x1="63006" y1="95296" x2="63006" y2="95296"/>
                          <a14:foregroundMark x1="93256" y1="41129" x2="93256" y2="41129"/>
                          <a14:foregroundMark x1="94605" y1="41129" x2="94605" y2="41129"/>
                          <a14:foregroundMark x1="96146" y1="42070" x2="96146" y2="42070"/>
                          <a14:foregroundMark x1="96146" y1="42070" x2="96146" y2="42070"/>
                          <a14:foregroundMark x1="96917" y1="43145" x2="96917" y2="43145"/>
                          <a14:foregroundMark x1="96917" y1="45161" x2="96917" y2="45161"/>
                          <a14:foregroundMark x1="96917" y1="46640" x2="96917" y2="46640"/>
                          <a14:foregroundMark x1="95376" y1="84677" x2="95376" y2="84677"/>
                          <a14:foregroundMark x1="1927" y1="89247" x2="1927" y2="89247"/>
                          <a14:foregroundMark x1="1927" y1="84274" x2="1927" y2="84274"/>
                          <a14:foregroundMark x1="2697" y1="74194" x2="2697" y2="74194"/>
                          <a14:foregroundMark x1="1927" y1="69220" x2="1927" y2="69220"/>
                          <a14:foregroundMark x1="1927" y1="63172" x2="1927" y2="63172"/>
                          <a14:foregroundMark x1="2697" y1="42070" x2="2697" y2="42070"/>
                          <a14:foregroundMark x1="1927" y1="33602" x2="1927" y2="33602"/>
                          <a14:foregroundMark x1="1927" y1="30108" x2="1927" y2="30108"/>
                          <a14:foregroundMark x1="1927" y1="27016" x2="1927" y2="27016"/>
                          <a14:backgroundMark x1="25626" y1="11962" x2="25626" y2="11962"/>
                        </a14:backgroundRemoval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378122" y="5811542"/>
              <a:ext cx="340650" cy="5297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012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4FEA7D1C-3BEA-A4FD-6C5F-17BD364BD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28C0740E-195B-F170-033F-CD0B921C8E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7B6C5F61-AF8C-CF8D-F8C9-50B6FE3BBF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386" y="4736440"/>
            <a:ext cx="7924905" cy="23812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3A08E26-D850-390C-7845-D607A7ED6D84}"/>
              </a:ext>
            </a:extLst>
          </p:cNvPr>
          <p:cNvSpPr txBox="1"/>
          <p:nvPr/>
        </p:nvSpPr>
        <p:spPr>
          <a:xfrm>
            <a:off x="89242" y="56312"/>
            <a:ext cx="29449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TIPOLOGÍAS</a:t>
            </a:r>
            <a:r>
              <a:rPr lang="es-CL" sz="120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TABLA RESUMEN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822278A-9E4B-9044-C41A-1027CBEE4973}"/>
              </a:ext>
            </a:extLst>
          </p:cNvPr>
          <p:cNvSpPr/>
          <p:nvPr/>
        </p:nvSpPr>
        <p:spPr>
          <a:xfrm>
            <a:off x="3213" y="4449390"/>
            <a:ext cx="4215199" cy="40395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defTabSz="685800">
              <a:buClrTx/>
            </a:pPr>
            <a:r>
              <a:rPr lang="es-CL" sz="675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CRITERIOS PARA OBTENCIÓN DE PUNTAJE:</a:t>
            </a:r>
          </a:p>
          <a:p>
            <a:pPr defTabSz="685800">
              <a:buClrTx/>
            </a:pPr>
            <a:r>
              <a:rPr lang="es-CL" sz="67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DIFERENCIACIÓN A: </a:t>
            </a:r>
            <a:r>
              <a:rPr lang="es-CL" sz="675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Diferencia superior a </a:t>
            </a:r>
            <a:r>
              <a:rPr lang="es-CL" sz="67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4m² </a:t>
            </a:r>
            <a:r>
              <a:rPr lang="es-CL" sz="675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o</a:t>
            </a:r>
            <a:r>
              <a:rPr lang="es-CL" sz="67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2m² </a:t>
            </a:r>
            <a:r>
              <a:rPr lang="es-CL" sz="675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si considera distinto N° de dormitorios (</a:t>
            </a:r>
            <a:r>
              <a:rPr lang="es-CL" sz="675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excluyendo balcones, terrazas o similares</a:t>
            </a:r>
            <a:r>
              <a:rPr lang="es-CL" sz="675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) en superficie edificada.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1F6AB0D-2F8B-1B38-A428-57E9543AE9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19076"/>
              </p:ext>
            </p:extLst>
          </p:nvPr>
        </p:nvGraphicFramePr>
        <p:xfrm>
          <a:off x="96004" y="412517"/>
          <a:ext cx="8951667" cy="4057037"/>
        </p:xfrm>
        <a:graphic>
          <a:graphicData uri="http://schemas.openxmlformats.org/drawingml/2006/table">
            <a:tbl>
              <a:tblPr firstRow="1" bandRow="1"/>
              <a:tblGrid>
                <a:gridCol w="1358723">
                  <a:extLst>
                    <a:ext uri="{9D8B030D-6E8A-4147-A177-3AD203B41FA5}">
                      <a16:colId xmlns:a16="http://schemas.microsoft.com/office/drawing/2014/main" val="1252667480"/>
                    </a:ext>
                  </a:extLst>
                </a:gridCol>
                <a:gridCol w="1122218">
                  <a:extLst>
                    <a:ext uri="{9D8B030D-6E8A-4147-A177-3AD203B41FA5}">
                      <a16:colId xmlns:a16="http://schemas.microsoft.com/office/drawing/2014/main" val="1281577206"/>
                    </a:ext>
                  </a:extLst>
                </a:gridCol>
                <a:gridCol w="662392">
                  <a:extLst>
                    <a:ext uri="{9D8B030D-6E8A-4147-A177-3AD203B41FA5}">
                      <a16:colId xmlns:a16="http://schemas.microsoft.com/office/drawing/2014/main" val="3691471476"/>
                    </a:ext>
                  </a:extLst>
                </a:gridCol>
                <a:gridCol w="615000">
                  <a:extLst>
                    <a:ext uri="{9D8B030D-6E8A-4147-A177-3AD203B41FA5}">
                      <a16:colId xmlns:a16="http://schemas.microsoft.com/office/drawing/2014/main" val="512095745"/>
                    </a:ext>
                  </a:extLst>
                </a:gridCol>
                <a:gridCol w="751667">
                  <a:extLst>
                    <a:ext uri="{9D8B030D-6E8A-4147-A177-3AD203B41FA5}">
                      <a16:colId xmlns:a16="http://schemas.microsoft.com/office/drawing/2014/main" val="3773294073"/>
                    </a:ext>
                  </a:extLst>
                </a:gridCol>
                <a:gridCol w="1115923">
                  <a:extLst>
                    <a:ext uri="{9D8B030D-6E8A-4147-A177-3AD203B41FA5}">
                      <a16:colId xmlns:a16="http://schemas.microsoft.com/office/drawing/2014/main" val="3257296520"/>
                    </a:ext>
                  </a:extLst>
                </a:gridCol>
                <a:gridCol w="943447">
                  <a:extLst>
                    <a:ext uri="{9D8B030D-6E8A-4147-A177-3AD203B41FA5}">
                      <a16:colId xmlns:a16="http://schemas.microsoft.com/office/drawing/2014/main" val="1495938340"/>
                    </a:ext>
                  </a:extLst>
                </a:gridCol>
                <a:gridCol w="698317">
                  <a:extLst>
                    <a:ext uri="{9D8B030D-6E8A-4147-A177-3AD203B41FA5}">
                      <a16:colId xmlns:a16="http://schemas.microsoft.com/office/drawing/2014/main" val="2402415629"/>
                    </a:ext>
                  </a:extLst>
                </a:gridCol>
                <a:gridCol w="745500">
                  <a:extLst>
                    <a:ext uri="{9D8B030D-6E8A-4147-A177-3AD203B41FA5}">
                      <a16:colId xmlns:a16="http://schemas.microsoft.com/office/drawing/2014/main" val="639201788"/>
                    </a:ext>
                  </a:extLst>
                </a:gridCol>
                <a:gridCol w="938480">
                  <a:extLst>
                    <a:ext uri="{9D8B030D-6E8A-4147-A177-3AD203B41FA5}">
                      <a16:colId xmlns:a16="http://schemas.microsoft.com/office/drawing/2014/main" val="2681603002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s-CL" sz="700" dirty="0">
                          <a:solidFill>
                            <a:schemeClr val="bg1"/>
                          </a:solidFill>
                          <a:latin typeface="+mn-lt"/>
                        </a:rPr>
                        <a:t>TIPOLOGÍA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264E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s-CL" sz="700" dirty="0">
                          <a:solidFill>
                            <a:schemeClr val="bg1"/>
                          </a:solidFill>
                          <a:latin typeface="+mn-lt"/>
                        </a:rPr>
                        <a:t>PRECIOS UF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264E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s-CL" sz="700" dirty="0">
                          <a:solidFill>
                            <a:schemeClr val="bg1"/>
                          </a:solidFill>
                          <a:latin typeface="+mn-lt"/>
                        </a:rPr>
                        <a:t>N° DE VIV.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264E"/>
                    </a:solidFill>
                  </a:tcPr>
                </a:tc>
                <a:tc grid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s-CL" sz="700" dirty="0">
                          <a:solidFill>
                            <a:schemeClr val="bg1"/>
                          </a:solidFill>
                          <a:latin typeface="+mn-lt"/>
                        </a:rPr>
                        <a:t>% </a:t>
                      </a:r>
                      <a:r>
                        <a:rPr lang="es-CL" sz="700" baseline="0" dirty="0">
                          <a:solidFill>
                            <a:schemeClr val="bg1"/>
                          </a:solidFill>
                          <a:latin typeface="+mn-lt"/>
                        </a:rPr>
                        <a:t> DE </a:t>
                      </a:r>
                      <a:r>
                        <a:rPr lang="es-CL" sz="700" dirty="0">
                          <a:solidFill>
                            <a:schemeClr val="bg1"/>
                          </a:solidFill>
                          <a:latin typeface="+mn-lt"/>
                        </a:rPr>
                        <a:t>VIVIENDAS POR TRAMO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264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s-CL" sz="700" dirty="0">
                          <a:solidFill>
                            <a:schemeClr val="bg1"/>
                          </a:solidFill>
                          <a:latin typeface="+mn-lt"/>
                        </a:rPr>
                        <a:t>TIPOLOGÍA (CASA/DEPTO/</a:t>
                      </a:r>
                      <a:r>
                        <a:rPr lang="es-CL" sz="700" baseline="0" dirty="0">
                          <a:solidFill>
                            <a:schemeClr val="bg1"/>
                          </a:solidFill>
                          <a:latin typeface="+mn-lt"/>
                        </a:rPr>
                        <a:t>MIXTO)</a:t>
                      </a:r>
                      <a:endParaRPr lang="es-CL" sz="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264E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s-CL" sz="700" dirty="0">
                          <a:solidFill>
                            <a:schemeClr val="bg1"/>
                          </a:solidFill>
                          <a:latin typeface="+mn-lt"/>
                        </a:rPr>
                        <a:t>DIFERENCIACIÓN CRITERIOS</a:t>
                      </a:r>
                    </a:p>
                    <a:p>
                      <a:pPr algn="ctr"/>
                      <a:r>
                        <a:rPr lang="es-CL" sz="700" dirty="0">
                          <a:solidFill>
                            <a:schemeClr val="bg1"/>
                          </a:solidFill>
                          <a:latin typeface="+mn-lt"/>
                        </a:rPr>
                        <a:t>(A-B-C)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264E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s-CL" sz="700" dirty="0">
                          <a:solidFill>
                            <a:schemeClr val="bg1"/>
                          </a:solidFill>
                          <a:latin typeface="+mn-lt"/>
                        </a:rPr>
                        <a:t>SUPERFICIE</a:t>
                      </a:r>
                    </a:p>
                    <a:p>
                      <a:pPr algn="ctr"/>
                      <a:r>
                        <a:rPr lang="es-CL" sz="700" dirty="0">
                          <a:solidFill>
                            <a:schemeClr val="bg1"/>
                          </a:solidFill>
                          <a:latin typeface="+mn-lt"/>
                        </a:rPr>
                        <a:t>(M2)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264E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700" dirty="0">
                          <a:solidFill>
                            <a:schemeClr val="bg1"/>
                          </a:solidFill>
                          <a:latin typeface="+mn-lt"/>
                        </a:rPr>
                        <a:t>N° DE RECINTOS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700" dirty="0">
                          <a:solidFill>
                            <a:schemeClr val="bg1"/>
                          </a:solidFill>
                          <a:latin typeface="+mn-lt"/>
                        </a:rPr>
                        <a:t>(D+B)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264E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700" baseline="0" dirty="0">
                          <a:solidFill>
                            <a:schemeClr val="bg1"/>
                          </a:solidFill>
                          <a:latin typeface="+mn-lt"/>
                        </a:rPr>
                        <a:t>CRITERIO B:</a:t>
                      </a:r>
                      <a:endParaRPr lang="es-CL" sz="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700" baseline="0" dirty="0">
                          <a:solidFill>
                            <a:schemeClr val="bg1"/>
                          </a:solidFill>
                          <a:latin typeface="+mn-lt"/>
                        </a:rPr>
                        <a:t>RANGO SUPERFICIE (M2) TERRENO</a:t>
                      </a:r>
                      <a:endParaRPr lang="es-CL" sz="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26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067429"/>
                  </a:ext>
                </a:extLst>
              </a:tr>
              <a:tr h="27432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b="1" u="none" dirty="0">
                          <a:solidFill>
                            <a:srgbClr val="12264E"/>
                          </a:solidFill>
                          <a:latin typeface="+mn-lt"/>
                        </a:rPr>
                        <a:t>TIPOLOGÍA 1: VIVS. PARA FAMILIAS VULNERABLES</a:t>
                      </a:r>
                      <a:endParaRPr lang="es-CL" sz="700" b="1" u="none" dirty="0"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s-CL" sz="700" b="0" dirty="0">
                          <a:solidFill>
                            <a:srgbClr val="12264E"/>
                          </a:solidFill>
                        </a:rPr>
                        <a:t>Hasta 1.500 UF                Hasta 1.600 UF                    Hasta 2.000 UF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25% </a:t>
                      </a:r>
                    </a:p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(MÍNIMO)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659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659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659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De X a Y m²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7789264"/>
                  </a:ext>
                </a:extLst>
              </a:tr>
              <a:tr h="27432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b="1" u="none" dirty="0">
                          <a:solidFill>
                            <a:srgbClr val="12264E"/>
                          </a:solidFill>
                          <a:latin typeface="+mn-lt"/>
                        </a:rPr>
                        <a:t>TIPOLOGÍA MOVILIDAD REDUCIDA (VULNERABLES)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L" sz="1000" b="0" u="none" dirty="0">
                        <a:solidFill>
                          <a:srgbClr val="12264E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659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659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2264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 X a Y m²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2264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1397931"/>
                  </a:ext>
                </a:extLst>
              </a:tr>
              <a:tr h="37719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b="1" u="none" dirty="0">
                          <a:solidFill>
                            <a:srgbClr val="12264E"/>
                          </a:solidFill>
                          <a:latin typeface="+mn-lt"/>
                        </a:rPr>
                        <a:t>TIPOLOGÍA 2: VIVS. PARA FAMILIAS TRAMO INTERMEDIO</a:t>
                      </a:r>
                      <a:endParaRPr lang="es-CL" sz="700" b="1" u="none" dirty="0"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s-CL" sz="700" b="0" dirty="0">
                          <a:solidFill>
                            <a:srgbClr val="12264E"/>
                          </a:solidFill>
                        </a:rPr>
                        <a:t>+ 1.600 a 1.800 UF </a:t>
                      </a:r>
                      <a:r>
                        <a:rPr lang="es-CL" sz="700" b="0" dirty="0" err="1">
                          <a:solidFill>
                            <a:srgbClr val="12264E"/>
                          </a:solidFill>
                        </a:rPr>
                        <a:t>ó</a:t>
                      </a:r>
                      <a:endParaRPr lang="es-CL" sz="700" b="0" dirty="0">
                        <a:solidFill>
                          <a:srgbClr val="12264E"/>
                        </a:solidFill>
                      </a:endParaRPr>
                    </a:p>
                    <a:p>
                      <a:r>
                        <a:rPr lang="es-CL" sz="700" b="0" dirty="0">
                          <a:solidFill>
                            <a:srgbClr val="12264E"/>
                          </a:solidFill>
                        </a:rPr>
                        <a:t>+1.700 a 1.900 UF </a:t>
                      </a:r>
                      <a:r>
                        <a:rPr lang="es-CL" sz="700" b="0" dirty="0" err="1">
                          <a:solidFill>
                            <a:srgbClr val="12264E"/>
                          </a:solidFill>
                        </a:rPr>
                        <a:t>ó</a:t>
                      </a:r>
                      <a:endParaRPr lang="es-CL" sz="700" b="0" dirty="0">
                        <a:solidFill>
                          <a:srgbClr val="12264E"/>
                        </a:solidFill>
                      </a:endParaRPr>
                    </a:p>
                    <a:p>
                      <a:r>
                        <a:rPr lang="es-CL" sz="700" b="0" dirty="0">
                          <a:solidFill>
                            <a:srgbClr val="12264E"/>
                          </a:solidFill>
                        </a:rPr>
                        <a:t>+2.100 a 2.400 UF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s-CL" sz="700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15% </a:t>
                      </a:r>
                    </a:p>
                    <a:p>
                      <a:pPr marL="0" algn="l" defTabSz="914400" rtl="0" eaLnBrk="1" latinLnBrk="0" hangingPunct="1"/>
                      <a:r>
                        <a:rPr lang="es-CL" sz="700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(MÍNIMO)</a:t>
                      </a:r>
                      <a:endParaRPr lang="es-CL" sz="700" dirty="0">
                        <a:solidFill>
                          <a:srgbClr val="12264E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s-CL" sz="700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MÁS DE 20%  </a:t>
                      </a:r>
                    </a:p>
                    <a:p>
                      <a:pPr marL="0" algn="ctr" defTabSz="914400" rtl="0" eaLnBrk="1" latinLnBrk="0" hangingPunct="1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(OTORGA PUNTAJE) </a:t>
                      </a:r>
                      <a:r>
                        <a:rPr lang="es-CL" sz="700" b="1" dirty="0">
                          <a:solidFill>
                            <a:srgbClr val="12264E"/>
                          </a:solidFill>
                          <a:latin typeface="+mn-lt"/>
                        </a:rPr>
                        <a:t>(*)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659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659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659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2264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 X a Y m²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2264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1276450"/>
                  </a:ext>
                </a:extLst>
              </a:tr>
              <a:tr h="45714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b="1" u="none" dirty="0">
                          <a:solidFill>
                            <a:srgbClr val="12264E"/>
                          </a:solidFill>
                          <a:latin typeface="+mn-lt"/>
                        </a:rPr>
                        <a:t>TIPOLOGÍA 3: VIVS. PARA SECTORES MEDIOS</a:t>
                      </a:r>
                      <a:endParaRPr lang="es-CL" sz="700" b="1" u="none" dirty="0"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s-CL" sz="700" b="0" dirty="0">
                          <a:solidFill>
                            <a:srgbClr val="12264E"/>
                          </a:solidFill>
                        </a:rPr>
                        <a:t>+1.800 a 2.800 UF </a:t>
                      </a:r>
                      <a:r>
                        <a:rPr lang="es-CL" sz="700" b="0" dirty="0" err="1">
                          <a:solidFill>
                            <a:srgbClr val="12264E"/>
                          </a:solidFill>
                        </a:rPr>
                        <a:t>ó</a:t>
                      </a:r>
                      <a:endParaRPr lang="es-CL" sz="700" b="0" dirty="0">
                        <a:solidFill>
                          <a:srgbClr val="12264E"/>
                        </a:solidFill>
                      </a:endParaRPr>
                    </a:p>
                    <a:p>
                      <a:r>
                        <a:rPr lang="es-CL" sz="700" b="0" dirty="0">
                          <a:solidFill>
                            <a:srgbClr val="12264E"/>
                          </a:solidFill>
                        </a:rPr>
                        <a:t>+1.900 a 3.000 UF </a:t>
                      </a:r>
                      <a:r>
                        <a:rPr lang="es-CL" sz="700" b="0" dirty="0" err="1">
                          <a:solidFill>
                            <a:srgbClr val="12264E"/>
                          </a:solidFill>
                        </a:rPr>
                        <a:t>ó</a:t>
                      </a:r>
                      <a:endParaRPr lang="es-CL" sz="700" b="0" dirty="0">
                        <a:solidFill>
                          <a:srgbClr val="12264E"/>
                        </a:solidFill>
                      </a:endParaRPr>
                    </a:p>
                    <a:p>
                      <a:r>
                        <a:rPr lang="es-CL" sz="700" b="0" dirty="0">
                          <a:solidFill>
                            <a:srgbClr val="12264E"/>
                          </a:solidFill>
                        </a:rPr>
                        <a:t>+2.400 a 4.000 UF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20%</a:t>
                      </a:r>
                    </a:p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(MÍNIMO)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2264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 X a Y m²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86398"/>
                  </a:ext>
                </a:extLst>
              </a:tr>
              <a:tr h="37719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700" b="1" u="none" dirty="0">
                          <a:solidFill>
                            <a:srgbClr val="12264E"/>
                          </a:solidFill>
                          <a:latin typeface="+mn-lt"/>
                        </a:rPr>
                        <a:t>TIPOLOGÍA MOVILIDAD REDUCIDA (TRAMO INTERMEDIO Y/O SECTORES MEDIOS)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Desde 1.600 a 2.400 UF +1.800 hasta 4.000 UF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SEGÚN TRAMO DONDE APLIQUE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2264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 X a Y m²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2430826"/>
                  </a:ext>
                </a:extLst>
              </a:tr>
              <a:tr h="37719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700" b="1" u="none" dirty="0">
                          <a:solidFill>
                            <a:srgbClr val="12264E"/>
                          </a:solidFill>
                          <a:latin typeface="+mn-lt"/>
                        </a:rPr>
                        <a:t>TIPOLOGÍA 4</a:t>
                      </a:r>
                    </a:p>
                    <a:p>
                      <a:pPr algn="l"/>
                      <a:r>
                        <a:rPr lang="es-CL" sz="700" b="1" u="none" dirty="0">
                          <a:solidFill>
                            <a:srgbClr val="12264E"/>
                          </a:solidFill>
                          <a:latin typeface="+mn-lt"/>
                        </a:rPr>
                        <a:t>(OTORGA PUNTAJE)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OTROS</a:t>
                      </a:r>
                      <a:r>
                        <a:rPr lang="es-CL" sz="700" baseline="0" dirty="0">
                          <a:solidFill>
                            <a:srgbClr val="12264E"/>
                          </a:solidFill>
                          <a:latin typeface="+mn-lt"/>
                        </a:rPr>
                        <a:t> </a:t>
                      </a:r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VALORES</a:t>
                      </a:r>
                    </a:p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DENTRO</a:t>
                      </a:r>
                      <a:r>
                        <a:rPr lang="es-CL" sz="700" baseline="0" dirty="0">
                          <a:solidFill>
                            <a:srgbClr val="12264E"/>
                          </a:solidFill>
                          <a:latin typeface="+mn-lt"/>
                        </a:rPr>
                        <a:t> DEL RANGO</a:t>
                      </a:r>
                      <a:endParaRPr lang="es-CL" sz="700" dirty="0">
                        <a:solidFill>
                          <a:srgbClr val="12264E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10%</a:t>
                      </a:r>
                    </a:p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(MÍNIMO, PARA OBTENER PUNTAJE)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659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2264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 X a Y m²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2264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93867"/>
                  </a:ext>
                </a:extLst>
              </a:tr>
              <a:tr h="27432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700" b="1" u="none" dirty="0">
                          <a:solidFill>
                            <a:srgbClr val="12264E"/>
                          </a:solidFill>
                          <a:latin typeface="+mn-lt"/>
                        </a:rPr>
                        <a:t>TIPOLOGÍA 5</a:t>
                      </a:r>
                    </a:p>
                    <a:p>
                      <a:pPr algn="l"/>
                      <a:r>
                        <a:rPr lang="es-CL" sz="700" b="1" u="none" dirty="0">
                          <a:solidFill>
                            <a:srgbClr val="12264E"/>
                          </a:solidFill>
                          <a:latin typeface="+mn-lt"/>
                        </a:rPr>
                        <a:t>(O ADICIONALES)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OTROS</a:t>
                      </a:r>
                      <a:r>
                        <a:rPr lang="es-CL" sz="700" baseline="0" dirty="0">
                          <a:solidFill>
                            <a:srgbClr val="12264E"/>
                          </a:solidFill>
                          <a:latin typeface="+mn-lt"/>
                        </a:rPr>
                        <a:t> </a:t>
                      </a:r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VALORES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DENTRO DEL RANGO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659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X%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659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  <a:endParaRPr kumimoji="0" lang="es-CL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659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2264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 X a Y m²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4345355"/>
                  </a:ext>
                </a:extLst>
              </a:tr>
              <a:tr h="59638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b="1" u="none" dirty="0">
                          <a:solidFill>
                            <a:srgbClr val="12264E"/>
                          </a:solidFill>
                          <a:latin typeface="+mn-lt"/>
                        </a:rPr>
                        <a:t>VENTA LIBRE EN ZONAS DS 19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es-CL" sz="700" b="1" u="none" dirty="0">
                          <a:solidFill>
                            <a:srgbClr val="12264E"/>
                          </a:solidFill>
                          <a:latin typeface="+mn-lt"/>
                        </a:rPr>
                        <a:t>PROYECTOS SIN INICIO DE OBRAS O CON PERMISO DE EDIFICAC.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s-CL" sz="700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+X.XXX a X.XXX UF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X%</a:t>
                      </a:r>
                    </a:p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(HASTA 10% </a:t>
                      </a:r>
                      <a:r>
                        <a:rPr lang="es-CL" sz="700" dirty="0" err="1">
                          <a:solidFill>
                            <a:srgbClr val="12264E"/>
                          </a:solidFill>
                          <a:latin typeface="+mn-lt"/>
                        </a:rPr>
                        <a:t>ó</a:t>
                      </a:r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 20% </a:t>
                      </a:r>
                      <a:r>
                        <a:rPr lang="es-CL" sz="700" dirty="0" err="1">
                          <a:solidFill>
                            <a:srgbClr val="12264E"/>
                          </a:solidFill>
                          <a:latin typeface="+mn-lt"/>
                        </a:rPr>
                        <a:t>ó</a:t>
                      </a:r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 30% </a:t>
                      </a:r>
                      <a:r>
                        <a:rPr lang="es-CL" sz="700" dirty="0" err="1">
                          <a:solidFill>
                            <a:srgbClr val="12264E"/>
                          </a:solidFill>
                          <a:latin typeface="+mn-lt"/>
                        </a:rPr>
                        <a:t>ó</a:t>
                      </a:r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 40%)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2264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 X a Y m²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4662521"/>
                  </a:ext>
                </a:extLst>
              </a:tr>
              <a:tr h="38425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b="1" u="none" dirty="0">
                          <a:solidFill>
                            <a:srgbClr val="12264E"/>
                          </a:solidFill>
                          <a:latin typeface="+mn-lt"/>
                        </a:rPr>
                        <a:t>VENTA LIBRE FUERA DE ZONAS DS 19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s-CL" sz="700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+X.XXX a X.XXX UF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X%</a:t>
                      </a:r>
                    </a:p>
                    <a:p>
                      <a:pPr algn="l"/>
                      <a:r>
                        <a:rPr lang="es-CL" sz="700" dirty="0">
                          <a:solidFill>
                            <a:srgbClr val="12264E"/>
                          </a:solidFill>
                          <a:latin typeface="+mn-lt"/>
                        </a:rPr>
                        <a:t>(HASTA 20%)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659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2264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 X a Y m²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8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9284384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8EFFA44B-C0B8-41FA-6C41-132025C6B173}"/>
              </a:ext>
            </a:extLst>
          </p:cNvPr>
          <p:cNvSpPr txBox="1"/>
          <p:nvPr/>
        </p:nvSpPr>
        <p:spPr>
          <a:xfrm>
            <a:off x="5525116" y="1351679"/>
            <a:ext cx="1468805" cy="369332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90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DEBERÁ CUMPLIR CON 3 TIPOLOGÍAS MÍNIMO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7D2925E1-5CBC-CF78-7856-BB490FC0EE55}"/>
              </a:ext>
            </a:extLst>
          </p:cNvPr>
          <p:cNvCxnSpPr>
            <a:cxnSpLocks/>
          </p:cNvCxnSpPr>
          <p:nvPr/>
        </p:nvCxnSpPr>
        <p:spPr>
          <a:xfrm flipH="1" flipV="1">
            <a:off x="4436999" y="1054031"/>
            <a:ext cx="1088116" cy="448943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1776F34C-AA15-F6E1-DF9D-27A143B630DB}"/>
              </a:ext>
            </a:extLst>
          </p:cNvPr>
          <p:cNvCxnSpPr>
            <a:cxnSpLocks/>
          </p:cNvCxnSpPr>
          <p:nvPr/>
        </p:nvCxnSpPr>
        <p:spPr>
          <a:xfrm flipH="1">
            <a:off x="4436997" y="1502973"/>
            <a:ext cx="1088117" cy="194955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2345307C-1DB3-C788-2326-FB7417DD5E8A}"/>
              </a:ext>
            </a:extLst>
          </p:cNvPr>
          <p:cNvCxnSpPr>
            <a:cxnSpLocks/>
          </p:cNvCxnSpPr>
          <p:nvPr/>
        </p:nvCxnSpPr>
        <p:spPr>
          <a:xfrm flipH="1">
            <a:off x="4436997" y="1502972"/>
            <a:ext cx="1088117" cy="739442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A202DC1-6B50-C435-0222-EC6E4371AEFD}"/>
              </a:ext>
            </a:extLst>
          </p:cNvPr>
          <p:cNvSpPr txBox="1"/>
          <p:nvPr/>
        </p:nvSpPr>
        <p:spPr>
          <a:xfrm>
            <a:off x="5500393" y="2504250"/>
            <a:ext cx="1468805" cy="456087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788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EN CASO DE NO CONSIDERAR TIPOLOGÍAS ADICIONALES ELIMINAR 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31CC3CE6-47D8-C2EB-831C-444F5172B5BF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4436999" y="2562828"/>
            <a:ext cx="1063394" cy="169466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2C5DE835-422C-5A1C-4165-56D94B79594F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4436997" y="2732294"/>
            <a:ext cx="1063396" cy="262906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66170AD-D44C-909F-15AB-139DD209B905}"/>
              </a:ext>
            </a:extLst>
          </p:cNvPr>
          <p:cNvSpPr txBox="1"/>
          <p:nvPr/>
        </p:nvSpPr>
        <p:spPr>
          <a:xfrm>
            <a:off x="6007803" y="3921766"/>
            <a:ext cx="1468805" cy="456087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788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EN CASO DE NO UBICARSE DENTRO DE UNA ZONA DS 19 ELIMINAR 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DF7F96E-DA04-BD4C-AF1B-87C1EEE2D8D3}"/>
              </a:ext>
            </a:extLst>
          </p:cNvPr>
          <p:cNvCxnSpPr>
            <a:cxnSpLocks/>
          </p:cNvCxnSpPr>
          <p:nvPr/>
        </p:nvCxnSpPr>
        <p:spPr>
          <a:xfrm flipH="1" flipV="1">
            <a:off x="4436999" y="3854265"/>
            <a:ext cx="1570804" cy="283906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D8CC03B-5C0A-D7B3-3FA5-0836D588622C}"/>
              </a:ext>
            </a:extLst>
          </p:cNvPr>
          <p:cNvSpPr/>
          <p:nvPr/>
        </p:nvSpPr>
        <p:spPr>
          <a:xfrm>
            <a:off x="5185649" y="4453365"/>
            <a:ext cx="3968991" cy="40395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defTabSz="685800">
              <a:buClrTx/>
            </a:pPr>
            <a:r>
              <a:rPr lang="es-CL" sz="67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DIFERENCIACIÓN B: </a:t>
            </a:r>
            <a:r>
              <a:rPr lang="es-CL" sz="675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Diferencia en 10 m² de superficie por terreno.                                                                     </a:t>
            </a:r>
            <a:r>
              <a:rPr lang="es-CL" sz="67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DIFERENCIACIÓN C: </a:t>
            </a:r>
            <a:r>
              <a:rPr lang="es-CL" sz="675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Diferencia en cantidad de baños.</a:t>
            </a:r>
            <a:r>
              <a:rPr lang="es-CL" sz="67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                                                                                                                 </a:t>
            </a:r>
          </a:p>
          <a:p>
            <a:pPr defTabSz="685800">
              <a:buClrTx/>
            </a:pPr>
            <a:r>
              <a:rPr lang="es-CL" sz="67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(*)</a:t>
            </a:r>
            <a:r>
              <a:rPr lang="es-CL" sz="675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Puntaje adicional para proyectos ubicados en: </a:t>
            </a:r>
            <a:r>
              <a:rPr lang="es-CL" sz="64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GRAN VALPARAÍSO, GRAN SANTIAGO Y GRAN CONCEPCIÓN.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38056ED-0717-CE4E-F67A-618C9B0D4DE5}"/>
              </a:ext>
            </a:extLst>
          </p:cNvPr>
          <p:cNvSpPr txBox="1"/>
          <p:nvPr/>
        </p:nvSpPr>
        <p:spPr>
          <a:xfrm>
            <a:off x="2538534" y="1717906"/>
            <a:ext cx="1406562" cy="1426096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788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INDICAR EL RANGO QUE CORRESPONDE A CADA TIPOLOGÍA Y ELIMINAR LOS OTROS VALORES.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788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(Para proyectos que opten a subsidio PDA, el monto a solicitar no debe ser incluido en el precio de la vivienda. Este será incluido en </a:t>
            </a:r>
            <a:r>
              <a:rPr kumimoji="0" lang="es-CL" sz="788" b="0" i="0" u="none" strike="noStrike" kern="1200" cap="none" spc="0" normalizeH="0" baseline="0" noProof="0" dirty="0" err="1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rukan</a:t>
            </a:r>
            <a:r>
              <a:rPr kumimoji="0" lang="es-CL" sz="788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  si se valida su cumplimiento y el proyecto es seleccionado)</a:t>
            </a:r>
            <a:endParaRPr kumimoji="0" lang="es-CL" sz="788" b="1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BFF7DF83-0310-7BD3-8F67-C8704D13F955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2013603" y="2078588"/>
            <a:ext cx="524931" cy="352366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151520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7048B679-AC55-3C64-C92A-31D995791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2E23D9F0-F062-CE6A-75FB-3DF933D736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D1D9E467-3B03-00AA-4128-BF40573F05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E20E825-0EFB-033E-03C7-F945A59D35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401760"/>
              </p:ext>
            </p:extLst>
          </p:nvPr>
        </p:nvGraphicFramePr>
        <p:xfrm>
          <a:off x="325582" y="858795"/>
          <a:ext cx="8409709" cy="2466306"/>
        </p:xfrm>
        <a:graphic>
          <a:graphicData uri="http://schemas.openxmlformats.org/drawingml/2006/table">
            <a:tbl>
              <a:tblPr firstRow="1" bandRow="1"/>
              <a:tblGrid>
                <a:gridCol w="3308738">
                  <a:extLst>
                    <a:ext uri="{9D8B030D-6E8A-4147-A177-3AD203B41FA5}">
                      <a16:colId xmlns:a16="http://schemas.microsoft.com/office/drawing/2014/main" val="1943783687"/>
                    </a:ext>
                  </a:extLst>
                </a:gridCol>
                <a:gridCol w="2205825">
                  <a:extLst>
                    <a:ext uri="{9D8B030D-6E8A-4147-A177-3AD203B41FA5}">
                      <a16:colId xmlns:a16="http://schemas.microsoft.com/office/drawing/2014/main" val="2181412690"/>
                    </a:ext>
                  </a:extLst>
                </a:gridCol>
                <a:gridCol w="2895146">
                  <a:extLst>
                    <a:ext uri="{9D8B030D-6E8A-4147-A177-3AD203B41FA5}">
                      <a16:colId xmlns:a16="http://schemas.microsoft.com/office/drawing/2014/main" val="1311653025"/>
                    </a:ext>
                  </a:extLst>
                </a:gridCol>
              </a:tblGrid>
              <a:tr h="25146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s-CL" sz="12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VIVIENDAS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s-CL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GASTO COMÚN 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GASTO COMÚN (PLAN DE MITIGACIÓN)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476033"/>
                  </a:ext>
                </a:extLst>
              </a:tr>
              <a:tr h="31398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s-CL" sz="11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VIVIENDAS PARA FAMILIAS VULNERABLES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$ XXXX / X m² </a:t>
                      </a:r>
                      <a:r>
                        <a:rPr kumimoji="0" lang="es-CL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(superficie promedio)</a:t>
                      </a:r>
                      <a:endParaRPr kumimoji="0" lang="es-C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$ XXXX / X m²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718352"/>
                  </a:ext>
                </a:extLst>
              </a:tr>
              <a:tr h="4548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100" b="1" kern="1200" noProof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VIVIENDAS PARA FAMILIAS DEL TRAMO INTERMEDIO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$ XXXX / X m²</a:t>
                      </a:r>
                      <a:r>
                        <a:rPr kumimoji="0" lang="es-CL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(superficie promedio)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$ XXXX / X m²</a:t>
                      </a:r>
                      <a:endParaRPr kumimoji="0" lang="es-C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911756"/>
                  </a:ext>
                </a:extLst>
              </a:tr>
              <a:tr h="38862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100" b="1" kern="1200" noProof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VIVIENDAS PARA FAMILIAS DE SECTORES MEDIOS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$ XXXX / X m²</a:t>
                      </a:r>
                      <a:r>
                        <a:rPr kumimoji="0" lang="es-CL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(superficie promedio)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$ XXXX / X m²</a:t>
                      </a:r>
                      <a:endParaRPr kumimoji="0" lang="es-C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914892"/>
                  </a:ext>
                </a:extLst>
              </a:tr>
              <a:tr h="42200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100" b="1" kern="1200" noProof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VIVIENDAS VENTA LIBRE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$ XXXX / X m²</a:t>
                      </a:r>
                      <a:r>
                        <a:rPr kumimoji="0" lang="es-CL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(superficie promedio)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$ XXXX / X m²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531771"/>
                  </a:ext>
                </a:extLst>
              </a:tr>
              <a:tr h="42200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200" b="1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TOTAL ESTIMADO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400" dirty="0">
                          <a:solidFill>
                            <a:schemeClr val="bg1"/>
                          </a:solidFill>
                        </a:rPr>
                        <a:t>$ XXXX </a:t>
                      </a:r>
                      <a:r>
                        <a:rPr lang="es-CL" sz="1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/ X m²</a:t>
                      </a:r>
                      <a:r>
                        <a:rPr kumimoji="0" lang="es-CL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(superficie promedio)</a:t>
                      </a:r>
                      <a:endParaRPr lang="es-CL" sz="9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$ XXXX / X m²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264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6445050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32DC16A4-8CD3-F965-62A2-1D0AFEEF42C1}"/>
              </a:ext>
            </a:extLst>
          </p:cNvPr>
          <p:cNvSpPr txBox="1"/>
          <p:nvPr/>
        </p:nvSpPr>
        <p:spPr>
          <a:xfrm>
            <a:off x="4220983" y="3226214"/>
            <a:ext cx="1468805" cy="507831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90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SI TIENE MÁS RANGOS  DE PRECIOS O TIPOLOGÍAS, INCLUIR MÁS FILAS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D2C458F2-0C34-4DDD-6CCA-E4DB534CD141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3182923" y="1917286"/>
            <a:ext cx="1038060" cy="156284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323F6BD-2AAD-4913-DED4-FDA54B5AC43B}"/>
              </a:ext>
            </a:extLst>
          </p:cNvPr>
          <p:cNvSpPr txBox="1"/>
          <p:nvPr/>
        </p:nvSpPr>
        <p:spPr>
          <a:xfrm>
            <a:off x="251952" y="165434"/>
            <a:ext cx="4655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GASTO COMÚN</a:t>
            </a:r>
          </a:p>
          <a:p>
            <a:pPr algn="just" defTabSz="685800">
              <a:buClrTx/>
            </a:pPr>
            <a:r>
              <a:rPr lang="es-CL" sz="120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TABLA RESUMEN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723249F-9047-59C7-3767-074E6D40931C}"/>
              </a:ext>
            </a:extLst>
          </p:cNvPr>
          <p:cNvSpPr txBox="1"/>
          <p:nvPr/>
        </p:nvSpPr>
        <p:spPr>
          <a:xfrm>
            <a:off x="7810477" y="3546971"/>
            <a:ext cx="9405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15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($ XXX)</a:t>
            </a:r>
            <a:endParaRPr lang="es-CL" sz="1500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GGCC PROMEDIO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D97F5AC-B4C2-778B-E9D9-BE41FACD442C}"/>
              </a:ext>
            </a:extLst>
          </p:cNvPr>
          <p:cNvSpPr/>
          <p:nvPr/>
        </p:nvSpPr>
        <p:spPr>
          <a:xfrm>
            <a:off x="241395" y="3823942"/>
            <a:ext cx="324366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Descripción breve del plan de mitigación.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616B5F1-33B1-6C23-FE81-9A4AAA44C533}"/>
              </a:ext>
            </a:extLst>
          </p:cNvPr>
          <p:cNvSpPr/>
          <p:nvPr/>
        </p:nvSpPr>
        <p:spPr>
          <a:xfrm>
            <a:off x="248322" y="3372110"/>
            <a:ext cx="324366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PROPUESTA PLAN DE GASTO COMÚN:</a:t>
            </a:r>
            <a:endParaRPr lang="es-CL" sz="1500" b="1" u="sng" kern="1200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40BCCCD-7873-033A-66D7-E2A3B90902D3}"/>
              </a:ext>
            </a:extLst>
          </p:cNvPr>
          <p:cNvSpPr txBox="1"/>
          <p:nvPr/>
        </p:nvSpPr>
        <p:spPr>
          <a:xfrm>
            <a:off x="6089236" y="3786425"/>
            <a:ext cx="114267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ASCENSOR</a:t>
            </a:r>
          </a:p>
          <a:p>
            <a:pPr algn="ctr" defTabSz="685800">
              <a:buClrTx/>
            </a:pPr>
            <a:r>
              <a:rPr lang="es-CL" sz="135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SÍ/NO</a:t>
            </a:r>
            <a:endParaRPr lang="es-CL" sz="1350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3A03488-5F87-F89A-B001-2B41AD96B5CC}"/>
              </a:ext>
            </a:extLst>
          </p:cNvPr>
          <p:cNvSpPr txBox="1"/>
          <p:nvPr/>
        </p:nvSpPr>
        <p:spPr>
          <a:xfrm>
            <a:off x="5414446" y="3782918"/>
            <a:ext cx="114267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PISCINA</a:t>
            </a:r>
          </a:p>
          <a:p>
            <a:pPr algn="ctr" defTabSz="685800">
              <a:buClrTx/>
            </a:pPr>
            <a:r>
              <a:rPr lang="es-CL" sz="135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SÍ/NO</a:t>
            </a:r>
            <a:endParaRPr lang="es-CL" sz="1500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CD1938C-DC10-AA2D-ED62-6774911F3C76}"/>
              </a:ext>
            </a:extLst>
          </p:cNvPr>
          <p:cNvSpPr txBox="1"/>
          <p:nvPr/>
        </p:nvSpPr>
        <p:spPr>
          <a:xfrm>
            <a:off x="1714118" y="183292"/>
            <a:ext cx="1468805" cy="461665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LÁMINA SOLO PARA COPROPIEDADES</a:t>
            </a:r>
          </a:p>
        </p:txBody>
      </p:sp>
      <p:sp>
        <p:nvSpPr>
          <p:cNvPr id="14" name="Flecha abajo 12">
            <a:extLst>
              <a:ext uri="{FF2B5EF4-FFF2-40B4-BE49-F238E27FC236}">
                <a16:creationId xmlns:a16="http://schemas.microsoft.com/office/drawing/2014/main" id="{50081A31-2598-F12E-1612-F359FBC893CA}"/>
              </a:ext>
            </a:extLst>
          </p:cNvPr>
          <p:cNvSpPr/>
          <p:nvPr/>
        </p:nvSpPr>
        <p:spPr>
          <a:xfrm rot="10800000">
            <a:off x="6518617" y="3569378"/>
            <a:ext cx="150326" cy="160337"/>
          </a:xfrm>
          <a:prstGeom prst="downArrow">
            <a:avLst/>
          </a:prstGeom>
          <a:solidFill>
            <a:srgbClr val="12264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C8C1E94-F64B-0159-F958-49A2D0E77B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0361" y="3542953"/>
            <a:ext cx="157916" cy="239966"/>
          </a:xfrm>
          <a:prstGeom prst="rect">
            <a:avLst/>
          </a:prstGeom>
        </p:spPr>
      </p:pic>
      <p:sp>
        <p:nvSpPr>
          <p:cNvPr id="16" name="Flecha abajo 14">
            <a:extLst>
              <a:ext uri="{FF2B5EF4-FFF2-40B4-BE49-F238E27FC236}">
                <a16:creationId xmlns:a16="http://schemas.microsoft.com/office/drawing/2014/main" id="{5A3F831B-D200-A6EE-E325-D9152B181F22}"/>
              </a:ext>
            </a:extLst>
          </p:cNvPr>
          <p:cNvSpPr/>
          <p:nvPr/>
        </p:nvSpPr>
        <p:spPr>
          <a:xfrm>
            <a:off x="6648495" y="3590493"/>
            <a:ext cx="150326" cy="160337"/>
          </a:xfrm>
          <a:prstGeom prst="downArrow">
            <a:avLst/>
          </a:prstGeom>
          <a:solidFill>
            <a:srgbClr val="12264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93CE4DF-93B6-9BE7-2888-1BF48F6C4E80}"/>
              </a:ext>
            </a:extLst>
          </p:cNvPr>
          <p:cNvSpPr/>
          <p:nvPr/>
        </p:nvSpPr>
        <p:spPr>
          <a:xfrm>
            <a:off x="7015949" y="3461565"/>
            <a:ext cx="85766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s-CL" sz="21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(xxx)</a:t>
            </a:r>
            <a:endParaRPr lang="es-CL" sz="1500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N° DE</a:t>
            </a:r>
          </a:p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ASCENSORES</a:t>
            </a:r>
            <a:endParaRPr lang="es-CL" sz="1800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A764F0A3-3D32-3C7F-E5C8-05AA62725226}"/>
              </a:ext>
            </a:extLst>
          </p:cNvPr>
          <p:cNvSpPr/>
          <p:nvPr/>
        </p:nvSpPr>
        <p:spPr>
          <a:xfrm>
            <a:off x="6355315" y="4154921"/>
            <a:ext cx="192284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s-CL" sz="21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</a:t>
            </a:r>
            <a:r>
              <a:rPr lang="es-CL" sz="2100" b="1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yyy</a:t>
            </a:r>
            <a:r>
              <a:rPr lang="es-CL" sz="21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)</a:t>
            </a:r>
            <a:endParaRPr lang="es-CL" sz="1500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SEÑALE OTRA INFRAESTRUCTURA QUE AFECTE LOS GGCC</a:t>
            </a:r>
            <a:endParaRPr lang="es-CL" sz="1800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9" name="Cerrar llave 18">
            <a:extLst>
              <a:ext uri="{FF2B5EF4-FFF2-40B4-BE49-F238E27FC236}">
                <a16:creationId xmlns:a16="http://schemas.microsoft.com/office/drawing/2014/main" id="{5F22E07D-84AD-3D1B-BE13-F9B99A300626}"/>
              </a:ext>
            </a:extLst>
          </p:cNvPr>
          <p:cNvSpPr/>
          <p:nvPr/>
        </p:nvSpPr>
        <p:spPr>
          <a:xfrm>
            <a:off x="2954708" y="1229286"/>
            <a:ext cx="199777" cy="1409965"/>
          </a:xfrm>
          <a:prstGeom prst="rightBrac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none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2286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681439B9-15EE-17BD-2370-6CC13E985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A474ED8F-D565-DDAD-F0BC-5FAE12783A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B0DE9EC6-5214-827C-B6F1-1292207D9B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6BB8BBE-2091-B740-B085-528AD9813676}"/>
              </a:ext>
            </a:extLst>
          </p:cNvPr>
          <p:cNvSpPr/>
          <p:nvPr/>
        </p:nvSpPr>
        <p:spPr>
          <a:xfrm>
            <a:off x="314900" y="1021164"/>
            <a:ext cx="790943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s-CL" sz="85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RELACIÓN</a:t>
            </a:r>
          </a:p>
          <a:p>
            <a:pPr algn="ctr" defTabSz="685800">
              <a:buClrTx/>
            </a:pPr>
            <a:r>
              <a:rPr lang="es-CL" sz="85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ESTAC./ VIVS.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870D416-6493-D523-94FC-CA26C86E8243}"/>
              </a:ext>
            </a:extLst>
          </p:cNvPr>
          <p:cNvSpPr/>
          <p:nvPr/>
        </p:nvSpPr>
        <p:spPr>
          <a:xfrm>
            <a:off x="-1" y="2708683"/>
            <a:ext cx="140994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s-CL" sz="85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N° Y UBICACIÓN ESTACIONAMIENTOS DE VISITAS Y PARA LOCALES COMERCIALES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4F39244-973E-EC13-BC3F-4E8CD180A0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0964" y="481158"/>
            <a:ext cx="298815" cy="18669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5A8F7E1-EB04-1F39-506B-F99A16E3F6E9}"/>
              </a:ext>
            </a:extLst>
          </p:cNvPr>
          <p:cNvSpPr/>
          <p:nvPr/>
        </p:nvSpPr>
        <p:spPr>
          <a:xfrm>
            <a:off x="1409947" y="445666"/>
            <a:ext cx="7734053" cy="256068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PLANTA ESTACIONAMIENTOS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DBE988E-887E-ADE9-5F99-C640CA090032}"/>
              </a:ext>
            </a:extLst>
          </p:cNvPr>
          <p:cNvSpPr/>
          <p:nvPr/>
        </p:nvSpPr>
        <p:spPr>
          <a:xfrm>
            <a:off x="349536" y="2363472"/>
            <a:ext cx="72167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buClrTx/>
            </a:pPr>
            <a:r>
              <a:rPr lang="es-CL" sz="21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(xxx)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6365619-2D28-40AA-40F5-23338D0D206B}"/>
              </a:ext>
            </a:extLst>
          </p:cNvPr>
          <p:cNvSpPr/>
          <p:nvPr/>
        </p:nvSpPr>
        <p:spPr>
          <a:xfrm>
            <a:off x="417663" y="683810"/>
            <a:ext cx="58541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buClrTx/>
            </a:pPr>
            <a:r>
              <a:rPr lang="es-CL" sz="21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1/X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AD58150-CA61-5B28-189B-4E87D4AF8C37}"/>
              </a:ext>
            </a:extLst>
          </p:cNvPr>
          <p:cNvSpPr txBox="1"/>
          <p:nvPr/>
        </p:nvSpPr>
        <p:spPr>
          <a:xfrm>
            <a:off x="116950" y="1921225"/>
            <a:ext cx="1240532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85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N° Y UBICACIÓN ESTACIONAMIENTOS MOVILIDAD REDUCIDA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8884C22-D87C-C188-D650-56FD656720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305" b="99712" l="0" r="99659">
                        <a14:foregroundMark x1="64164" y1="84726" x2="64164" y2="84726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4971" y="1516220"/>
            <a:ext cx="309550" cy="366601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6A2D168D-ACE6-318F-D792-F9EB6D78FD83}"/>
              </a:ext>
            </a:extLst>
          </p:cNvPr>
          <p:cNvSpPr/>
          <p:nvPr/>
        </p:nvSpPr>
        <p:spPr>
          <a:xfrm>
            <a:off x="479972" y="1544443"/>
            <a:ext cx="94353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(xxx)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3DC851D-0ACA-600D-D076-1101EA2B3C3A}"/>
              </a:ext>
            </a:extLst>
          </p:cNvPr>
          <p:cNvSpPr/>
          <p:nvPr/>
        </p:nvSpPr>
        <p:spPr>
          <a:xfrm>
            <a:off x="116950" y="79591"/>
            <a:ext cx="412948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ESTACIONAMIENTOS:</a:t>
            </a:r>
            <a:r>
              <a:rPr lang="es-CL" sz="15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TABLA RESUMEN</a:t>
            </a:r>
            <a:endParaRPr lang="es-CL" sz="1500" b="1" kern="1200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3DD79DE2-10AE-35E2-A3F4-9E54C46C4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682629"/>
              </p:ext>
            </p:extLst>
          </p:nvPr>
        </p:nvGraphicFramePr>
        <p:xfrm>
          <a:off x="4091336" y="3140463"/>
          <a:ext cx="4890980" cy="1553943"/>
        </p:xfrm>
        <a:graphic>
          <a:graphicData uri="http://schemas.openxmlformats.org/drawingml/2006/table">
            <a:tbl>
              <a:tblPr firstRow="1" firstCol="1" bandRow="1"/>
              <a:tblGrid>
                <a:gridCol w="1194565">
                  <a:extLst>
                    <a:ext uri="{9D8B030D-6E8A-4147-A177-3AD203B41FA5}">
                      <a16:colId xmlns:a16="http://schemas.microsoft.com/office/drawing/2014/main" val="732274109"/>
                    </a:ext>
                  </a:extLst>
                </a:gridCol>
                <a:gridCol w="872444">
                  <a:extLst>
                    <a:ext uri="{9D8B030D-6E8A-4147-A177-3AD203B41FA5}">
                      <a16:colId xmlns:a16="http://schemas.microsoft.com/office/drawing/2014/main" val="884721422"/>
                    </a:ext>
                  </a:extLst>
                </a:gridCol>
                <a:gridCol w="1133086">
                  <a:extLst>
                    <a:ext uri="{9D8B030D-6E8A-4147-A177-3AD203B41FA5}">
                      <a16:colId xmlns:a16="http://schemas.microsoft.com/office/drawing/2014/main" val="647687428"/>
                    </a:ext>
                  </a:extLst>
                </a:gridCol>
                <a:gridCol w="857995">
                  <a:extLst>
                    <a:ext uri="{9D8B030D-6E8A-4147-A177-3AD203B41FA5}">
                      <a16:colId xmlns:a16="http://schemas.microsoft.com/office/drawing/2014/main" val="1280511138"/>
                    </a:ext>
                  </a:extLst>
                </a:gridCol>
                <a:gridCol w="832890">
                  <a:extLst>
                    <a:ext uri="{9D8B030D-6E8A-4147-A177-3AD203B41FA5}">
                      <a16:colId xmlns:a16="http://schemas.microsoft.com/office/drawing/2014/main" val="1870226771"/>
                    </a:ext>
                  </a:extLst>
                </a:gridCol>
              </a:tblGrid>
              <a:tr h="140303"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FAMILIA OBJETIVO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N° ESTAC.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N° ESTAC. POR TIPO 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RANGO PRECIO (UF)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44116442"/>
                  </a:ext>
                </a:extLst>
              </a:tr>
              <a:tr h="102233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MÍN.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MÁX.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9746451"/>
                  </a:ext>
                </a:extLst>
              </a:tr>
              <a:tr h="15672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Vulnerables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800" b="1" kern="1200" dirty="0">
                        <a:solidFill>
                          <a:srgbClr val="12264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Subterráneo: 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Superficie: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No Aplica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No Aplica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5237837"/>
                  </a:ext>
                </a:extLst>
              </a:tr>
              <a:tr h="16628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Tramo intermedio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800" b="1" kern="1200" dirty="0">
                        <a:solidFill>
                          <a:srgbClr val="12264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Subterráneo: 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Superficie: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800" b="1" kern="1200" dirty="0">
                        <a:solidFill>
                          <a:srgbClr val="12264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s-CL" sz="800" b="1" kern="1200" dirty="0">
                        <a:solidFill>
                          <a:srgbClr val="12264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9139274"/>
                  </a:ext>
                </a:extLst>
              </a:tr>
              <a:tr h="17812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Sectores Medios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Subterráneo: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Superficie: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s-CL" sz="800" b="1" kern="1200" dirty="0">
                        <a:solidFill>
                          <a:srgbClr val="12264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8601872"/>
                  </a:ext>
                </a:extLst>
              </a:tr>
              <a:tr h="19689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Venta Libre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800" b="1" kern="1200" dirty="0">
                        <a:solidFill>
                          <a:srgbClr val="12264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Subterráneo: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Superficie: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s-CL" sz="800" dirty="0"/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s-CL" sz="800" dirty="0"/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612643"/>
                  </a:ext>
                </a:extLst>
              </a:tr>
              <a:tr h="28708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 N° Total Estacionamientos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kern="1200" dirty="0">
                          <a:solidFill>
                            <a:srgbClr val="12264E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800" b="1" i="0" u="none" strike="noStrike" kern="1200" cap="none" dirty="0" err="1">
                          <a:solidFill>
                            <a:srgbClr val="12264E"/>
                          </a:solidFill>
                          <a:latin typeface="Calibri" panose="020F0502020204030204"/>
                          <a:ea typeface="+mn-ea"/>
                          <a:cs typeface="+mn-cs"/>
                          <a:sym typeface="Arial"/>
                        </a:rPr>
                        <a:t>N°</a:t>
                      </a:r>
                      <a:r>
                        <a:rPr lang="es-CL" sz="800" b="1" i="0" u="none" strike="noStrike" kern="1200" cap="none" dirty="0">
                          <a:solidFill>
                            <a:srgbClr val="12264E"/>
                          </a:solidFill>
                          <a:latin typeface="Calibri" panose="020F0502020204030204"/>
                          <a:ea typeface="+mn-ea"/>
                          <a:cs typeface="+mn-cs"/>
                          <a:sym typeface="Arial"/>
                        </a:rPr>
                        <a:t> Estacionamientos Exigidos por normativa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s-CL" dirty="0"/>
                    </a:p>
                  </a:txBody>
                  <a:tcPr marL="51435" marR="51435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43519212"/>
                  </a:ext>
                </a:extLst>
              </a:tr>
            </a:tbl>
          </a:graphicData>
        </a:graphic>
      </p:graphicFrame>
      <p:sp>
        <p:nvSpPr>
          <p:cNvPr id="18" name="Rectángulo 17">
            <a:extLst>
              <a:ext uri="{FF2B5EF4-FFF2-40B4-BE49-F238E27FC236}">
                <a16:creationId xmlns:a16="http://schemas.microsoft.com/office/drawing/2014/main" id="{0CDE3EA1-591F-70EA-C106-B938D7957F2D}"/>
              </a:ext>
            </a:extLst>
          </p:cNvPr>
          <p:cNvSpPr/>
          <p:nvPr/>
        </p:nvSpPr>
        <p:spPr>
          <a:xfrm>
            <a:off x="27707" y="3365316"/>
            <a:ext cx="3263953" cy="228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ts val="1125"/>
              </a:lnSpc>
              <a:buClrTx/>
            </a:pPr>
            <a:r>
              <a:rPr lang="es-CL" sz="90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Seleccionar con un círculo rojo la opción de puntaje al que postula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CB3D2465-B26C-C8F4-BE6C-C02449628B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733" y="3577971"/>
            <a:ext cx="3969285" cy="1070942"/>
          </a:xfrm>
          <a:prstGeom prst="rect">
            <a:avLst/>
          </a:prstGeom>
        </p:spPr>
      </p:pic>
      <p:sp>
        <p:nvSpPr>
          <p:cNvPr id="22" name="Elipse 21">
            <a:extLst>
              <a:ext uri="{FF2B5EF4-FFF2-40B4-BE49-F238E27FC236}">
                <a16:creationId xmlns:a16="http://schemas.microsoft.com/office/drawing/2014/main" id="{A21FCECD-0E57-5532-9276-699921F3D58B}"/>
              </a:ext>
            </a:extLst>
          </p:cNvPr>
          <p:cNvSpPr/>
          <p:nvPr/>
        </p:nvSpPr>
        <p:spPr>
          <a:xfrm>
            <a:off x="3248507" y="3354166"/>
            <a:ext cx="198980" cy="19281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468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3D0BAEA0-3DBE-FA8E-0622-FDAC4ABE3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AC13C777-252A-8BF6-BBEF-B7D6D8FA17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1314009B-0C20-AA9C-930A-D7BE3FCF36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E8C37D6-29DA-25EF-F4A7-9FE2A3003748}"/>
              </a:ext>
            </a:extLst>
          </p:cNvPr>
          <p:cNvSpPr/>
          <p:nvPr/>
        </p:nvSpPr>
        <p:spPr>
          <a:xfrm>
            <a:off x="0" y="464127"/>
            <a:ext cx="9144000" cy="421870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IMÁGENES REPRESENTATIVAS DEL PROYECTO: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conjunto, espacios comunes, volumetrías, áreas verdes y equipamiento, y de las viviendas (exterior e interiormente)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8208B42-BAB9-7245-D00D-AAC9A6F5FBD5}"/>
              </a:ext>
            </a:extLst>
          </p:cNvPr>
          <p:cNvSpPr txBox="1"/>
          <p:nvPr/>
        </p:nvSpPr>
        <p:spPr>
          <a:xfrm>
            <a:off x="6462021" y="3044255"/>
            <a:ext cx="2160024" cy="415498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05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DE SER NECESARIO, ESTA LÁMINA SE PUEDE REPETIR </a:t>
            </a:r>
          </a:p>
        </p:txBody>
      </p:sp>
    </p:spTree>
    <p:extLst>
      <p:ext uri="{BB962C8B-B14F-4D97-AF65-F5344CB8AC3E}">
        <p14:creationId xmlns:p14="http://schemas.microsoft.com/office/powerpoint/2010/main" val="2856342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475EEB0F-5E35-9981-132D-02786A0AE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EADBAC13-3D7A-616F-3D2B-0A6CDFFB6A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5FEB949C-C61E-21DC-FBD9-3FDAAC8392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A36954D-C638-AF72-B1F2-1A05EFB3CA0A}"/>
              </a:ext>
            </a:extLst>
          </p:cNvPr>
          <p:cNvSpPr txBox="1"/>
          <p:nvPr/>
        </p:nvSpPr>
        <p:spPr>
          <a:xfrm>
            <a:off x="251952" y="629560"/>
            <a:ext cx="60750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POST VENTA Y CALIDAD DE LA CONSTRUCCIÓN:</a:t>
            </a:r>
          </a:p>
          <a:p>
            <a:pPr algn="just" defTabSz="685800">
              <a:buClrTx/>
            </a:pPr>
            <a:r>
              <a:rPr lang="es-CL" sz="120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TABLA RESUMEN DE ESTRATEGIAS Y MEDIOS DIRECTOS DE ATENCIÓN A LAS FAMILIAS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B0554E4-0A5E-1015-6FA2-5F42F4F2603C}"/>
              </a:ext>
            </a:extLst>
          </p:cNvPr>
          <p:cNvSpPr/>
          <p:nvPr/>
        </p:nvSpPr>
        <p:spPr>
          <a:xfrm>
            <a:off x="263739" y="1448450"/>
            <a:ext cx="7965089" cy="2377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Descripción breve según lo señalado en el punto 8.3 de la Resolución Exenta </a:t>
            </a:r>
            <a:r>
              <a:rPr lang="es-CL" sz="1350" kern="120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</a:t>
            </a: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700, de 2026:</a:t>
            </a:r>
          </a:p>
          <a:p>
            <a:pPr defTabSz="685800">
              <a:buClrTx/>
            </a:pPr>
            <a:endParaRPr lang="es-CL" sz="1350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Información general de la estrategia de post venta del proyecto.</a:t>
            </a:r>
          </a:p>
          <a:p>
            <a:pPr defTabSz="685800">
              <a:buClrTx/>
            </a:pPr>
            <a:endParaRPr lang="es-CL" sz="1350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Pasos a seguir por las familias para recibir:</a:t>
            </a:r>
          </a:p>
          <a:p>
            <a:pPr marL="214313" indent="-214313" defTabSz="685800">
              <a:buClrTx/>
              <a:buFont typeface="Wingdings" panose="05000000000000000000" pitchFamily="2" charset="2"/>
              <a:buChar char="ü"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Orientación respecto al proceso de post venta y vigencia.</a:t>
            </a:r>
          </a:p>
          <a:p>
            <a:pPr marL="214313" indent="-214313" defTabSz="685800">
              <a:buClrTx/>
              <a:buFont typeface="Wingdings" panose="05000000000000000000" pitchFamily="2" charset="2"/>
              <a:buChar char="ü"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Medios directos de atención: Sala de venta o post venta, correo electrónico, teléfono, página web, contacto encargado de la post venta, etc.</a:t>
            </a:r>
          </a:p>
          <a:p>
            <a:pPr marL="214313" indent="-214313" defTabSz="685800">
              <a:buClrTx/>
              <a:buFont typeface="Wingdings" panose="05000000000000000000" pitchFamily="2" charset="2"/>
              <a:buChar char="ü"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Vías de solución de su inconveniente, dependiendo de la temática.</a:t>
            </a:r>
          </a:p>
          <a:p>
            <a:pPr marL="214313" indent="-214313" defTabSz="685800">
              <a:buClrTx/>
              <a:buFont typeface="Wingdings" panose="05000000000000000000" pitchFamily="2" charset="2"/>
              <a:buChar char="ü"/>
            </a:pPr>
            <a:r>
              <a:rPr lang="es-CL" sz="1350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Otros que se considere relevantes de informar a las familias.</a:t>
            </a:r>
          </a:p>
          <a:p>
            <a:pPr defTabSz="685800">
              <a:buClrTx/>
            </a:pPr>
            <a:endParaRPr lang="es-CL" sz="1350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64027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99;p25" title="Primer Fondo PPT-2 .png">
            <a:extLst>
              <a:ext uri="{FF2B5EF4-FFF2-40B4-BE49-F238E27FC236}">
                <a16:creationId xmlns:a16="http://schemas.microsoft.com/office/drawing/2014/main" id="{9166027F-7A87-DCEE-B9A0-B499D8AB84A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t="8163"/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392D70C3-32E8-087F-8FBC-54CC9077ED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62046" y="1760331"/>
            <a:ext cx="2991000" cy="1260887"/>
          </a:xfrm>
          <a:prstGeom prst="rect">
            <a:avLst/>
          </a:prstGeom>
        </p:spPr>
      </p:pic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61BD9C53-51F2-2C15-6E56-21AFDD1C1D34}"/>
              </a:ext>
            </a:extLst>
          </p:cNvPr>
          <p:cNvSpPr txBox="1">
            <a:spLocks/>
          </p:cNvSpPr>
          <p:nvPr/>
        </p:nvSpPr>
        <p:spPr>
          <a:xfrm>
            <a:off x="1028482" y="3636693"/>
            <a:ext cx="6853625" cy="858308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bCL" pitchFamily="2" charset="77"/>
                <a:ea typeface="+mn-ea"/>
                <a:cs typeface="+mn-cs"/>
              </a:rPr>
              <a:t>¡Gracias!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D13B76BC-DD1A-3255-A148-68AE385C9C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B15437C6-B601-F8C0-3633-E6A291B4C0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A278231-9AE7-190C-5EDB-D60DB4368F86}"/>
              </a:ext>
            </a:extLst>
          </p:cNvPr>
          <p:cNvSpPr txBox="1"/>
          <p:nvPr/>
        </p:nvSpPr>
        <p:spPr>
          <a:xfrm>
            <a:off x="158512" y="696189"/>
            <a:ext cx="447923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Región: </a:t>
            </a:r>
          </a:p>
          <a:p>
            <a:pPr defTabSz="685800">
              <a:buClrTx/>
            </a:pPr>
            <a:endParaRPr lang="es-CL" sz="1500" kern="1200" dirty="0">
              <a:solidFill>
                <a:srgbClr val="5B9BD5">
                  <a:lumMod val="50000"/>
                </a:srgbClr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Comuna: </a:t>
            </a:r>
          </a:p>
          <a:p>
            <a:pPr defTabSz="685800">
              <a:buClrTx/>
            </a:pPr>
            <a:endParaRPr lang="es-CL" sz="1500" kern="1200" dirty="0">
              <a:solidFill>
                <a:srgbClr val="5B9BD5">
                  <a:lumMod val="50000"/>
                </a:srgbClr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Nombre del Proyecto: </a:t>
            </a:r>
          </a:p>
          <a:p>
            <a:pPr defTabSz="685800">
              <a:buClrTx/>
            </a:pPr>
            <a:endParaRPr lang="es-CL" sz="1500" kern="1200" dirty="0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pPr defTabSz="685800">
              <a:buClrTx/>
            </a:pP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Código RUKAN del Proyecto: </a:t>
            </a:r>
          </a:p>
          <a:p>
            <a:pPr defTabSz="685800">
              <a:buClrTx/>
            </a:pPr>
            <a:endParaRPr lang="es-CL" sz="1500" kern="1200" dirty="0">
              <a:solidFill>
                <a:srgbClr val="5B9BD5">
                  <a:lumMod val="50000"/>
                </a:srgbClr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Nombre de la Entidad Desarrolladora (ED): </a:t>
            </a:r>
          </a:p>
          <a:p>
            <a:pPr defTabSz="685800">
              <a:buClrTx/>
            </a:pPr>
            <a:endParaRPr lang="es-CL" sz="1500" kern="1200" dirty="0">
              <a:solidFill>
                <a:srgbClr val="5B9BD5">
                  <a:lumMod val="50000"/>
                </a:srgbClr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Rut de la Entidad Desarrolladora (ED): </a:t>
            </a:r>
          </a:p>
          <a:p>
            <a:pPr defTabSz="685800">
              <a:buClrTx/>
            </a:pPr>
            <a:endParaRPr lang="es-CL" sz="1500" kern="1200" dirty="0">
              <a:solidFill>
                <a:srgbClr val="5B9BD5">
                  <a:lumMod val="50000"/>
                </a:srgbClr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Nombre Empresa Constructora: </a:t>
            </a:r>
          </a:p>
          <a:p>
            <a:pPr defTabSz="685800">
              <a:buClrTx/>
            </a:pPr>
            <a:endParaRPr lang="es-CL" sz="1500" kern="1200" dirty="0">
              <a:solidFill>
                <a:srgbClr val="5B9BD5">
                  <a:lumMod val="50000"/>
                </a:srgbClr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Rut Empresa Constructora: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DB7892D-E908-DA36-8FE7-D48DD5D16800}"/>
              </a:ext>
            </a:extLst>
          </p:cNvPr>
          <p:cNvSpPr txBox="1"/>
          <p:nvPr/>
        </p:nvSpPr>
        <p:spPr>
          <a:xfrm>
            <a:off x="4637748" y="1631402"/>
            <a:ext cx="44792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Vigencia y categoría RENAC Empresa Constructora:</a:t>
            </a:r>
          </a:p>
          <a:p>
            <a:pPr defTabSz="685800">
              <a:buClrTx/>
            </a:pPr>
            <a:endParaRPr lang="es-CL" sz="1500" kern="1200" dirty="0">
              <a:solidFill>
                <a:srgbClr val="5B9BD5">
                  <a:lumMod val="50000"/>
                </a:srgbClr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Permiso de Edificación (</a:t>
            </a:r>
            <a:r>
              <a:rPr lang="es-CL" sz="1500" kern="1200" dirty="0" err="1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N°</a:t>
            </a: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, fecha y </a:t>
            </a:r>
            <a:r>
              <a:rPr lang="es-CL" sz="1500" kern="1200" dirty="0" err="1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N°</a:t>
            </a: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 viviendas del  documento): </a:t>
            </a:r>
          </a:p>
          <a:p>
            <a:pPr defTabSz="685800">
              <a:buClrTx/>
            </a:pPr>
            <a:endParaRPr lang="es-CL" sz="1500" kern="1200" dirty="0">
              <a:solidFill>
                <a:srgbClr val="5B9BD5">
                  <a:lumMod val="50000"/>
                </a:srgbClr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Propiedad del terreno (Privado o Municipal): </a:t>
            </a:r>
          </a:p>
          <a:p>
            <a:pPr defTabSz="685800">
              <a:buClrTx/>
            </a:pPr>
            <a:endParaRPr lang="es-CL" sz="1500" kern="1200" dirty="0">
              <a:solidFill>
                <a:srgbClr val="5B9BD5">
                  <a:lumMod val="50000"/>
                </a:srgbClr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Proyecto sin inicio de obras (SÍ/NO) (% de avance de obras): </a:t>
            </a:r>
          </a:p>
          <a:p>
            <a:pPr defTabSz="685800">
              <a:buClrTx/>
            </a:pPr>
            <a:endParaRPr lang="es-CL" sz="1500" kern="1200" dirty="0">
              <a:solidFill>
                <a:srgbClr val="5B9BD5">
                  <a:lumMod val="50000"/>
                </a:srgbClr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</a:pPr>
            <a:r>
              <a:rPr lang="es-CL" sz="1500" kern="1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  <a:ea typeface="+mn-ea"/>
              </a:rPr>
              <a:t>Proyecto en copropiedad (SÍ/NO)</a:t>
            </a:r>
          </a:p>
          <a:p>
            <a:pPr defTabSz="685800">
              <a:buClrTx/>
            </a:pPr>
            <a:endParaRPr lang="es-CL" sz="1500" kern="1200" dirty="0">
              <a:solidFill>
                <a:srgbClr val="5B9BD5">
                  <a:lumMod val="50000"/>
                </a:srgbClr>
              </a:solidFill>
              <a:latin typeface="Calibri" panose="020F0502020204030204"/>
              <a:ea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3A035572-F3C0-E3FE-7D60-7092497C75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E372B08A-8C3D-66E0-49AE-A6517184B2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B44BF63-F42A-51C8-CA3B-DC8227DF7810}"/>
              </a:ext>
            </a:extLst>
          </p:cNvPr>
          <p:cNvSpPr txBox="1"/>
          <p:nvPr/>
        </p:nvSpPr>
        <p:spPr>
          <a:xfrm>
            <a:off x="116951" y="165434"/>
            <a:ext cx="46555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buClrTx/>
              <a:defRPr/>
            </a:pPr>
            <a:r>
              <a:rPr lang="es-CL" sz="1500" b="1" u="sng" dirty="0">
                <a:solidFill>
                  <a:srgbClr val="12264E"/>
                </a:solidFill>
                <a:latin typeface="Calibri" panose="020F0502020204030204"/>
                <a:ea typeface="+mn-ea"/>
              </a:rPr>
              <a:t>INDICAR NOMBRE DEL PROYECTO</a:t>
            </a:r>
          </a:p>
          <a:p>
            <a:pPr algn="just" defTabSz="685800">
              <a:buClrTx/>
              <a:defRPr/>
            </a:pPr>
            <a:r>
              <a:rPr lang="es-CL" sz="15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Nombre Entidad Desarrolladora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0AC323E-FADF-A373-ABC8-CB7FF1927487}"/>
              </a:ext>
            </a:extLst>
          </p:cNvPr>
          <p:cNvSpPr txBox="1"/>
          <p:nvPr/>
        </p:nvSpPr>
        <p:spPr>
          <a:xfrm>
            <a:off x="116951" y="742515"/>
            <a:ext cx="3864048" cy="297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DESCRIPCIÓN DEL PROYECTO:</a:t>
            </a:r>
          </a:p>
          <a:p>
            <a:pPr defTabSz="685800">
              <a:buClrTx/>
              <a:defRPr/>
            </a:pP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Lorem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ipsum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dolor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sit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amet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,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consectetuer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adipiscing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elit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, sed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diam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nonummy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nibh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euismod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tincidunt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ut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laoreet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dolore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magna.</a:t>
            </a:r>
          </a:p>
          <a:p>
            <a:pPr defTabSz="685800">
              <a:buClrTx/>
              <a:defRPr/>
            </a:pP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Lorem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ipsum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dolor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sit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amet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,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consectetuer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adipiscing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elit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, sed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diam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nonummy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nibh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euismod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tincidunt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ut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laoreet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dolore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magna.</a:t>
            </a:r>
          </a:p>
          <a:p>
            <a:pPr defTabSz="685800">
              <a:buClrTx/>
              <a:defRPr/>
            </a:pP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Lorem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</a:rPr>
              <a:t>ipsum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 dolor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</a:rPr>
              <a:t>sit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</a:rPr>
              <a:t>amet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,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</a:rPr>
              <a:t>consectetuer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</a:rPr>
              <a:t>adipiscing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</a:rPr>
              <a:t>elit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, sed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</a:rPr>
              <a:t>diam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</a:rPr>
              <a:t>nonummy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</a:rPr>
              <a:t>nibh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</a:rPr>
              <a:t>euismod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</a:rPr>
              <a:t>tincidunt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 ut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</a:rPr>
              <a:t>laoreet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 </a:t>
            </a:r>
            <a:r>
              <a:rPr lang="es-CL" sz="1350" dirty="0" err="1">
                <a:solidFill>
                  <a:srgbClr val="12264E"/>
                </a:solidFill>
                <a:latin typeface="Calibri" panose="020F0502020204030204"/>
              </a:rPr>
              <a:t>dolore</a:t>
            </a:r>
            <a:r>
              <a:rPr lang="es-CL" sz="1350" dirty="0">
                <a:solidFill>
                  <a:srgbClr val="12264E"/>
                </a:solidFill>
                <a:latin typeface="Calibri" panose="020F0502020204030204"/>
              </a:rPr>
              <a:t> magna.</a:t>
            </a:r>
          </a:p>
          <a:p>
            <a:pPr defTabSz="685800">
              <a:buClrTx/>
              <a:defRPr/>
            </a:pPr>
            <a:endParaRPr lang="es-CL" sz="135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  <a:defRPr/>
            </a:pPr>
            <a:endParaRPr lang="es-CL" sz="135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  <a:defRPr/>
            </a:pPr>
            <a:endParaRPr lang="es-CL" sz="135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  <a:p>
            <a:pPr defTabSz="685800">
              <a:buClrTx/>
              <a:defRPr/>
            </a:pPr>
            <a:endParaRPr lang="es-CL" sz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8362446-C81F-872F-46E7-0B28138E320B}"/>
              </a:ext>
            </a:extLst>
          </p:cNvPr>
          <p:cNvSpPr/>
          <p:nvPr/>
        </p:nvSpPr>
        <p:spPr>
          <a:xfrm>
            <a:off x="4029157" y="489097"/>
            <a:ext cx="4944722" cy="335321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s-CL" sz="1350" dirty="0">
                <a:solidFill>
                  <a:srgbClr val="12264E"/>
                </a:solidFill>
                <a:latin typeface="Calibri" panose="020F0502020204030204"/>
                <a:ea typeface="+mn-ea"/>
              </a:rPr>
              <a:t>INCORPORAR IMAGEN OBJETIVO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5F180E2-B789-27DD-6478-1FA7C6A4CCF0}"/>
              </a:ext>
            </a:extLst>
          </p:cNvPr>
          <p:cNvSpPr txBox="1"/>
          <p:nvPr/>
        </p:nvSpPr>
        <p:spPr>
          <a:xfrm>
            <a:off x="160808" y="3783497"/>
            <a:ext cx="968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N° DE VIVS. DEL PROYECTO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91207A1-9614-14BB-D2FB-981CB7991F67}"/>
              </a:ext>
            </a:extLst>
          </p:cNvPr>
          <p:cNvSpPr txBox="1"/>
          <p:nvPr/>
        </p:nvSpPr>
        <p:spPr>
          <a:xfrm>
            <a:off x="261697" y="3472345"/>
            <a:ext cx="75388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(xxx)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F5524BF-F0F2-0B44-F907-E6950BF67928}"/>
              </a:ext>
            </a:extLst>
          </p:cNvPr>
          <p:cNvSpPr/>
          <p:nvPr/>
        </p:nvSpPr>
        <p:spPr>
          <a:xfrm>
            <a:off x="116951" y="3112734"/>
            <a:ext cx="30411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  <a:defRPr/>
            </a:pPr>
            <a:r>
              <a:rPr lang="es-CL" sz="1500" b="1" u="sng" dirty="0">
                <a:solidFill>
                  <a:srgbClr val="12264E"/>
                </a:solidFill>
                <a:latin typeface="Calibri" panose="020F0502020204030204"/>
                <a:ea typeface="+mn-ea"/>
              </a:rPr>
              <a:t>CARACTERÍSTICAS DEL PROYECTO:</a:t>
            </a:r>
            <a:endParaRPr lang="es-CL" sz="1500" b="1" u="sng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D79D86E-0A09-CFB9-B518-139A14BAE25E}"/>
              </a:ext>
            </a:extLst>
          </p:cNvPr>
          <p:cNvSpPr txBox="1"/>
          <p:nvPr/>
        </p:nvSpPr>
        <p:spPr>
          <a:xfrm>
            <a:off x="7389826" y="4439334"/>
            <a:ext cx="1825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TIPOLOGÍA</a:t>
            </a:r>
          </a:p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(CASAS/ DEPTOS./ MIXTO)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A474777-C4B8-4E13-B324-4CFC19BB01EF}"/>
              </a:ext>
            </a:extLst>
          </p:cNvPr>
          <p:cNvSpPr txBox="1"/>
          <p:nvPr/>
        </p:nvSpPr>
        <p:spPr>
          <a:xfrm>
            <a:off x="2090431" y="3783497"/>
            <a:ext cx="962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% DE  INTEGRACIÓN</a:t>
            </a:r>
            <a:endParaRPr lang="es-CL" sz="600" b="1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25B3CB8-A56E-FB5D-3AF5-401A5DB93005}"/>
              </a:ext>
            </a:extLst>
          </p:cNvPr>
          <p:cNvSpPr/>
          <p:nvPr/>
        </p:nvSpPr>
        <p:spPr>
          <a:xfrm>
            <a:off x="1293437" y="3472345"/>
            <a:ext cx="72167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buClrTx/>
              <a:defRPr/>
            </a:pP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(xxx)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EB2BEF-A970-FC70-8D52-49C139C577AD}"/>
              </a:ext>
            </a:extLst>
          </p:cNvPr>
          <p:cNvSpPr txBox="1"/>
          <p:nvPr/>
        </p:nvSpPr>
        <p:spPr>
          <a:xfrm>
            <a:off x="6383672" y="4443170"/>
            <a:ext cx="1240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N° VIVS. MOVILIDAD REDUCIDA  </a:t>
            </a:r>
            <a:endParaRPr lang="es-CL" sz="600" b="1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903344D-1A56-8F78-91A2-C4C5709F4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05" b="99712" l="0" r="99659">
                        <a14:foregroundMark x1="64164" y1="84726" x2="64164" y2="84726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5313" y="4126917"/>
            <a:ext cx="309550" cy="366601"/>
          </a:xfrm>
          <a:prstGeom prst="rect">
            <a:avLst/>
          </a:prstGeom>
        </p:spPr>
      </p:pic>
      <p:grpSp>
        <p:nvGrpSpPr>
          <p:cNvPr id="15" name="Grupo 14">
            <a:extLst>
              <a:ext uri="{FF2B5EF4-FFF2-40B4-BE49-F238E27FC236}">
                <a16:creationId xmlns:a16="http://schemas.microsoft.com/office/drawing/2014/main" id="{55524C41-FE8E-9261-022D-C4F6731156BF}"/>
              </a:ext>
            </a:extLst>
          </p:cNvPr>
          <p:cNvGrpSpPr/>
          <p:nvPr/>
        </p:nvGrpSpPr>
        <p:grpSpPr>
          <a:xfrm>
            <a:off x="8041302" y="4057576"/>
            <a:ext cx="505423" cy="397324"/>
            <a:chOff x="8041302" y="4057576"/>
            <a:chExt cx="505423" cy="397324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45D5A0F2-35AD-BB78-DE03-C79EFEA68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674" b="100000" l="0" r="100000">
                          <a14:foregroundMark x1="66403" y1="24268" x2="66403" y2="24268"/>
                          <a14:foregroundMark x1="81818" y1="18410" x2="81818" y2="18410"/>
                        </a14:backgroundRemoval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41302" y="4226137"/>
              <a:ext cx="238985" cy="225703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3C1D79F6-689A-EA58-A03C-697B1246E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210" b="98656" l="0" r="99615">
                          <a14:foregroundMark x1="51060" y1="24059" x2="51060" y2="24059"/>
                          <a14:foregroundMark x1="34489" y1="22312" x2="34489" y2="22312"/>
                          <a14:foregroundMark x1="18112" y1="23387" x2="18112" y2="23387"/>
                          <a14:foregroundMark x1="17919" y1="40860" x2="17919" y2="40860"/>
                          <a14:foregroundMark x1="16570" y1="63172" x2="16570" y2="63172"/>
                          <a14:foregroundMark x1="67245" y1="87769" x2="67245" y2="87769"/>
                          <a14:foregroundMark x1="84200" y1="77957" x2="84200" y2="77957"/>
                          <a14:foregroundMark x1="96917" y1="72043" x2="96917" y2="72043"/>
                          <a14:foregroundMark x1="83815" y1="66935" x2="83815" y2="66935"/>
                          <a14:foregroundMark x1="82852" y1="55242" x2="82852" y2="55242"/>
                          <a14:foregroundMark x1="67052" y1="55242" x2="67052" y2="55242"/>
                          <a14:foregroundMark x1="49326" y1="56183" x2="49326" y2="56183"/>
                          <a14:foregroundMark x1="50289" y1="66398" x2="50289" y2="66398"/>
                          <a14:foregroundMark x1="49133" y1="78629" x2="49133" y2="78629"/>
                          <a14:foregroundMark x1="62042" y1="7258" x2="62042" y2="7258"/>
                          <a14:foregroundMark x1="35067" y1="1882" x2="35067" y2="1882"/>
                          <a14:foregroundMark x1="68401" y1="78226" x2="68401" y2="78226"/>
                          <a14:foregroundMark x1="68786" y1="66801" x2="68786" y2="66801"/>
                          <a14:foregroundMark x1="61657" y1="41129" x2="61657" y2="41129"/>
                          <a14:foregroundMark x1="62235" y1="27554" x2="62235" y2="27554"/>
                          <a14:foregroundMark x1="61657" y1="20968" x2="61657" y2="20968"/>
                          <a14:foregroundMark x1="61657" y1="13038" x2="61657" y2="13038"/>
                          <a14:foregroundMark x1="72447" y1="41129" x2="72447" y2="41129"/>
                          <a14:foregroundMark x1="83237" y1="40591" x2="83237" y2="40591"/>
                          <a14:foregroundMark x1="90366" y1="40591" x2="90366" y2="40591"/>
                          <a14:foregroundMark x1="53757" y1="41129" x2="53757" y2="41129"/>
                          <a14:foregroundMark x1="48748" y1="41129" x2="48748" y2="41129"/>
                          <a14:foregroundMark x1="31407" y1="43548" x2="31407" y2="43548"/>
                          <a14:foregroundMark x1="34297" y1="43548" x2="34297" y2="43548"/>
                          <a14:foregroundMark x1="35067" y1="43145" x2="35067" y2="43145"/>
                          <a14:foregroundMark x1="32755" y1="40054" x2="32755" y2="40054"/>
                          <a14:foregroundMark x1="37187" y1="57124" x2="37187" y2="57124"/>
                          <a14:foregroundMark x1="31407" y1="63710" x2="31407" y2="63710"/>
                          <a14:foregroundMark x1="33526" y1="66667" x2="33526" y2="66667"/>
                          <a14:foregroundMark x1="36416" y1="79167" x2="36416" y2="79167"/>
                          <a14:foregroundMark x1="35067" y1="80780" x2="35067" y2="80780"/>
                          <a14:foregroundMark x1="33526" y1="83737" x2="33526" y2="83737"/>
                          <a14:foregroundMark x1="33526" y1="84274" x2="33526" y2="84274"/>
                          <a14:foregroundMark x1="34297" y1="86290" x2="34297" y2="86290"/>
                          <a14:foregroundMark x1="35645" y1="88306" x2="35645" y2="88306"/>
                          <a14:foregroundMark x1="33526" y1="92742" x2="33526" y2="92742"/>
                          <a14:foregroundMark x1="33526" y1="92742" x2="33526" y2="92742"/>
                          <a14:foregroundMark x1="13487" y1="60215" x2="13487" y2="60215"/>
                          <a14:foregroundMark x1="33526" y1="96774" x2="33526" y2="96774"/>
                          <a14:foregroundMark x1="35067" y1="94220" x2="35067" y2="94220"/>
                          <a14:foregroundMark x1="67437" y1="93280" x2="67437" y2="93280"/>
                          <a14:foregroundMark x1="68015" y1="94758" x2="68015" y2="94758"/>
                          <a14:foregroundMark x1="68786" y1="94758" x2="68786" y2="94758"/>
                          <a14:foregroundMark x1="69557" y1="92204" x2="69557" y2="92204"/>
                          <a14:foregroundMark x1="65896" y1="65726" x2="65896" y2="65726"/>
                          <a14:foregroundMark x1="32177" y1="26478" x2="32177" y2="26478"/>
                          <a14:foregroundMark x1="62235" y1="3495" x2="62235" y2="3495"/>
                          <a14:foregroundMark x1="9827" y1="3495" x2="9827" y2="3495"/>
                          <a14:foregroundMark x1="11946" y1="2016" x2="11946" y2="2016"/>
                          <a14:foregroundMark x1="14836" y1="2016" x2="14836" y2="2016"/>
                          <a14:foregroundMark x1="38536" y1="1478" x2="38536" y2="1478"/>
                          <a14:foregroundMark x1="16378" y1="43548" x2="16378" y2="43548"/>
                          <a14:foregroundMark x1="14066" y1="26478" x2="14066" y2="26478"/>
                          <a14:foregroundMark x1="50867" y1="27554" x2="50867" y2="27554"/>
                          <a14:foregroundMark x1="27168" y1="3495" x2="27168" y2="3495"/>
                          <a14:foregroundMark x1="6166" y1="3495" x2="6166" y2="3495"/>
                          <a14:foregroundMark x1="64547" y1="90188" x2="64547" y2="90188"/>
                          <a14:foregroundMark x1="67437" y1="88710" x2="67437" y2="88710"/>
                          <a14:foregroundMark x1="63006" y1="95296" x2="63006" y2="95296"/>
                          <a14:foregroundMark x1="93256" y1="41129" x2="93256" y2="41129"/>
                          <a14:foregroundMark x1="94605" y1="41129" x2="94605" y2="41129"/>
                          <a14:foregroundMark x1="96146" y1="42070" x2="96146" y2="42070"/>
                          <a14:foregroundMark x1="96146" y1="42070" x2="96146" y2="42070"/>
                          <a14:foregroundMark x1="96917" y1="43145" x2="96917" y2="43145"/>
                          <a14:foregroundMark x1="96917" y1="45161" x2="96917" y2="45161"/>
                          <a14:foregroundMark x1="96917" y1="46640" x2="96917" y2="46640"/>
                          <a14:foregroundMark x1="95376" y1="84677" x2="95376" y2="84677"/>
                          <a14:foregroundMark x1="1927" y1="89247" x2="1927" y2="89247"/>
                          <a14:foregroundMark x1="1927" y1="84274" x2="1927" y2="84274"/>
                          <a14:foregroundMark x1="2697" y1="74194" x2="2697" y2="74194"/>
                          <a14:foregroundMark x1="1927" y1="69220" x2="1927" y2="69220"/>
                          <a14:foregroundMark x1="1927" y1="63172" x2="1927" y2="63172"/>
                          <a14:foregroundMark x1="2697" y1="42070" x2="2697" y2="42070"/>
                          <a14:foregroundMark x1="1927" y1="33602" x2="1927" y2="33602"/>
                          <a14:foregroundMark x1="1927" y1="30108" x2="1927" y2="30108"/>
                          <a14:foregroundMark x1="1927" y1="27016" x2="1927" y2="27016"/>
                          <a14:backgroundMark x1="25626" y1="11962" x2="25626" y2="11962"/>
                        </a14:backgroundRemoval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291237" y="4057576"/>
              <a:ext cx="255488" cy="397324"/>
            </a:xfrm>
            <a:prstGeom prst="rect">
              <a:avLst/>
            </a:prstGeom>
          </p:spPr>
        </p:pic>
      </p:grpSp>
      <p:sp>
        <p:nvSpPr>
          <p:cNvPr id="19" name="Rectángulo 18">
            <a:extLst>
              <a:ext uri="{FF2B5EF4-FFF2-40B4-BE49-F238E27FC236}">
                <a16:creationId xmlns:a16="http://schemas.microsoft.com/office/drawing/2014/main" id="{E9D52F0A-B252-DDB6-AF5B-1C9A602AC78B}"/>
              </a:ext>
            </a:extLst>
          </p:cNvPr>
          <p:cNvSpPr/>
          <p:nvPr/>
        </p:nvSpPr>
        <p:spPr>
          <a:xfrm>
            <a:off x="2278411" y="3472345"/>
            <a:ext cx="61427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buClrTx/>
              <a:defRPr/>
            </a:pP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</a:t>
            </a:r>
            <a:r>
              <a:rPr lang="es-CL" sz="15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%</a:t>
            </a: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)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C47D314-83A7-CF32-2D8D-C52FAE4C6105}"/>
              </a:ext>
            </a:extLst>
          </p:cNvPr>
          <p:cNvSpPr/>
          <p:nvPr/>
        </p:nvSpPr>
        <p:spPr>
          <a:xfrm>
            <a:off x="989289" y="3783497"/>
            <a:ext cx="1262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N° VIVS. FAMILIAS VULNERABLES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E5A76D8-BB84-3689-7018-AEDC3ECAF988}"/>
              </a:ext>
            </a:extLst>
          </p:cNvPr>
          <p:cNvSpPr txBox="1"/>
          <p:nvPr/>
        </p:nvSpPr>
        <p:spPr>
          <a:xfrm>
            <a:off x="3020321" y="3786075"/>
            <a:ext cx="824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N° DE EDIFICIOS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8DF26EF-17DA-9671-18E5-E9BE136AB91C}"/>
              </a:ext>
            </a:extLst>
          </p:cNvPr>
          <p:cNvSpPr txBox="1"/>
          <p:nvPr/>
        </p:nvSpPr>
        <p:spPr>
          <a:xfrm>
            <a:off x="3021338" y="3469822"/>
            <a:ext cx="80278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(xxx)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D02AEB0-8A11-1860-7FC7-E5F53DED8905}"/>
              </a:ext>
            </a:extLst>
          </p:cNvPr>
          <p:cNvSpPr/>
          <p:nvPr/>
        </p:nvSpPr>
        <p:spPr>
          <a:xfrm>
            <a:off x="6798664" y="4126917"/>
            <a:ext cx="94353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(xxx)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6CAA199-E408-A1D8-903C-2F5D4B84F600}"/>
              </a:ext>
            </a:extLst>
          </p:cNvPr>
          <p:cNvSpPr txBox="1"/>
          <p:nvPr/>
        </p:nvSpPr>
        <p:spPr>
          <a:xfrm>
            <a:off x="443686" y="4428530"/>
            <a:ext cx="137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N° DE ESTACIONAMIENTOS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3448053-D29E-4853-ADDF-ACEC058A6974}"/>
              </a:ext>
            </a:extLst>
          </p:cNvPr>
          <p:cNvSpPr txBox="1"/>
          <p:nvPr/>
        </p:nvSpPr>
        <p:spPr>
          <a:xfrm>
            <a:off x="718723" y="4112277"/>
            <a:ext cx="75388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(xxx)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2B673CF-F3DC-A219-26B9-F9F27A68CA5F}"/>
              </a:ext>
            </a:extLst>
          </p:cNvPr>
          <p:cNvSpPr txBox="1"/>
          <p:nvPr/>
        </p:nvSpPr>
        <p:spPr>
          <a:xfrm>
            <a:off x="2731339" y="4442705"/>
            <a:ext cx="1028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N°</a:t>
            </a: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 DE VIVS. VENTA LIBRE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4583B11-0A08-E7E2-F4BA-9B8CA0492ECA}"/>
              </a:ext>
            </a:extLst>
          </p:cNvPr>
          <p:cNvSpPr txBox="1"/>
          <p:nvPr/>
        </p:nvSpPr>
        <p:spPr>
          <a:xfrm>
            <a:off x="2874322" y="4126452"/>
            <a:ext cx="75388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(xxx)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929A9B5-EFD4-EC05-A686-9E7DE47B7D07}"/>
              </a:ext>
            </a:extLst>
          </p:cNvPr>
          <p:cNvSpPr txBox="1"/>
          <p:nvPr/>
        </p:nvSpPr>
        <p:spPr>
          <a:xfrm>
            <a:off x="5031401" y="4271471"/>
            <a:ext cx="144334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PROYECTO EN ZONA DEFINIDA POR DS 19 (SÍ/NO)</a:t>
            </a:r>
            <a:endParaRPr lang="es-CL" sz="600" b="1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E10BF748-C03F-7C85-3C6F-37CB6CC52D61}"/>
              </a:ext>
            </a:extLst>
          </p:cNvPr>
          <p:cNvSpPr/>
          <p:nvPr/>
        </p:nvSpPr>
        <p:spPr>
          <a:xfrm>
            <a:off x="5318687" y="3960319"/>
            <a:ext cx="78523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</a:t>
            </a:r>
            <a:r>
              <a:rPr lang="es-CL" sz="2100" b="1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xxx</a:t>
            </a: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)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19FB4E4B-7D19-7E8B-17B3-F330349B2D17}"/>
              </a:ext>
            </a:extLst>
          </p:cNvPr>
          <p:cNvSpPr txBox="1"/>
          <p:nvPr/>
        </p:nvSpPr>
        <p:spPr>
          <a:xfrm>
            <a:off x="3916804" y="4271472"/>
            <a:ext cx="13265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PROYECTO EN ZONA PDA PARA VIVIENDAS</a:t>
            </a:r>
          </a:p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(SÍ/NO)</a:t>
            </a:r>
            <a:endParaRPr lang="es-CL" sz="600" b="1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DE80C07-D2E6-B9C8-B4A6-CE2671B1469E}"/>
              </a:ext>
            </a:extLst>
          </p:cNvPr>
          <p:cNvSpPr/>
          <p:nvPr/>
        </p:nvSpPr>
        <p:spPr>
          <a:xfrm>
            <a:off x="4155472" y="3960319"/>
            <a:ext cx="72167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buClrTx/>
              <a:defRPr/>
            </a:pP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(</a:t>
            </a:r>
            <a:r>
              <a:rPr lang="es-CL" sz="2100" b="1" dirty="0" err="1">
                <a:solidFill>
                  <a:srgbClr val="12264E"/>
                </a:solidFill>
                <a:latin typeface="Calibri" panose="020F0502020204030204"/>
                <a:ea typeface="+mn-ea"/>
              </a:rPr>
              <a:t>xxx</a:t>
            </a: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</a:rPr>
              <a:t>)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1508DA3C-5EEF-D56F-BFB3-AB6F5293E978}"/>
              </a:ext>
            </a:extLst>
          </p:cNvPr>
          <p:cNvSpPr txBox="1"/>
          <p:nvPr/>
        </p:nvSpPr>
        <p:spPr>
          <a:xfrm>
            <a:off x="1709728" y="4442705"/>
            <a:ext cx="1078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900" b="1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N° DE PISOS DE CASAS/EDIFICIOS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598CE583-F029-FF82-B1CD-7A0AA6DC1EEA}"/>
              </a:ext>
            </a:extLst>
          </p:cNvPr>
          <p:cNvSpPr txBox="1"/>
          <p:nvPr/>
        </p:nvSpPr>
        <p:spPr>
          <a:xfrm>
            <a:off x="1771011" y="4126452"/>
            <a:ext cx="93336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CL" sz="2100" b="1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(xxx)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3A001BF3-62DA-AFD1-1036-7AF5136D0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5521EE12-0A27-30E8-32F1-1EAC50386A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051A61C0-1E5C-5721-D2A5-1A931A8012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883FE08-310E-3924-949E-233889608C0F}"/>
              </a:ext>
            </a:extLst>
          </p:cNvPr>
          <p:cNvSpPr/>
          <p:nvPr/>
        </p:nvSpPr>
        <p:spPr>
          <a:xfrm>
            <a:off x="1534467" y="464126"/>
            <a:ext cx="7609534" cy="424517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IMAGEN DE LOCALIZACIÓN .KMZ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(Graficar polígono del terreno + equipamientos cercanos y sus distancias)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6F2C11-5E4A-8DB5-7F77-ED6EAC27E6E7}"/>
              </a:ext>
            </a:extLst>
          </p:cNvPr>
          <p:cNvSpPr txBox="1"/>
          <p:nvPr/>
        </p:nvSpPr>
        <p:spPr>
          <a:xfrm>
            <a:off x="71591" y="441806"/>
            <a:ext cx="128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ESTABL. EDUCACIONAL </a:t>
            </a:r>
          </a:p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(2 NIVELES) 1.000 m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BCD510B-79B8-D599-3DAE-221C158CB962}"/>
              </a:ext>
            </a:extLst>
          </p:cNvPr>
          <p:cNvSpPr txBox="1"/>
          <p:nvPr/>
        </p:nvSpPr>
        <p:spPr>
          <a:xfrm>
            <a:off x="69248" y="1077989"/>
            <a:ext cx="1226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ESTABL. PREESCOLAR 1.000 m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4E67ADF-1A62-444D-55EA-7C70ED186C9F}"/>
              </a:ext>
            </a:extLst>
          </p:cNvPr>
          <p:cNvSpPr txBox="1"/>
          <p:nvPr/>
        </p:nvSpPr>
        <p:spPr>
          <a:xfrm>
            <a:off x="70400" y="1712858"/>
            <a:ext cx="1025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ESTABL. DE SALUD 2.500 m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C62EDC0-9682-C827-5122-45D4A851F4DB}"/>
              </a:ext>
            </a:extLst>
          </p:cNvPr>
          <p:cNvSpPr txBox="1"/>
          <p:nvPr/>
        </p:nvSpPr>
        <p:spPr>
          <a:xfrm>
            <a:off x="55941" y="2347728"/>
            <a:ext cx="129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SERV. TRANSPORTE PÚBLICO 400 m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8CC5333-0BFB-1B54-4FC6-5C0134C743C1}"/>
              </a:ext>
            </a:extLst>
          </p:cNvPr>
          <p:cNvSpPr txBox="1"/>
          <p:nvPr/>
        </p:nvSpPr>
        <p:spPr>
          <a:xfrm>
            <a:off x="69247" y="2983911"/>
            <a:ext cx="1375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COMERCIAL DEPORTIVO O CULTURAL 2.000 m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5B0304F4-050E-F9BF-DB88-3A78CCECFC27}"/>
              </a:ext>
            </a:extLst>
          </p:cNvPr>
          <p:cNvCxnSpPr/>
          <p:nvPr/>
        </p:nvCxnSpPr>
        <p:spPr>
          <a:xfrm>
            <a:off x="237133" y="914311"/>
            <a:ext cx="625148" cy="0"/>
          </a:xfrm>
          <a:prstGeom prst="line">
            <a:avLst/>
          </a:prstGeom>
          <a:noFill/>
          <a:ln w="38100" cap="flat" cmpd="sng" algn="ctr">
            <a:solidFill>
              <a:srgbClr val="7030A0"/>
            </a:solidFill>
            <a:prstDash val="dashDot"/>
            <a:miter lim="800000"/>
            <a:headEnd type="oval" w="med" len="med"/>
            <a:tailEnd type="oval" w="med" len="med"/>
          </a:ln>
          <a:effectLst/>
        </p:spPr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F2F31DB-F094-655C-A421-F90DBE4F65F6}"/>
              </a:ext>
            </a:extLst>
          </p:cNvPr>
          <p:cNvSpPr txBox="1"/>
          <p:nvPr/>
        </p:nvSpPr>
        <p:spPr>
          <a:xfrm>
            <a:off x="83938" y="3614544"/>
            <a:ext cx="1069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ÁREA VERDE </a:t>
            </a:r>
          </a:p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PÚBLICA 1.000 m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0F9202-BB0A-B482-507E-C791546D723F}"/>
              </a:ext>
            </a:extLst>
          </p:cNvPr>
          <p:cNvSpPr txBox="1"/>
          <p:nvPr/>
        </p:nvSpPr>
        <p:spPr>
          <a:xfrm>
            <a:off x="1" y="4245177"/>
            <a:ext cx="1444964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VÍA DE SERVICIO 200 m</a:t>
            </a:r>
          </a:p>
          <a:p>
            <a:pPr algn="ctr" defTabSz="685800">
              <a:buClrTx/>
            </a:pPr>
            <a:r>
              <a:rPr lang="es-CL" sz="82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(OBLIGATORIO PTO. 4 Art.10 )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CDAE5EC-E329-0D7E-9C07-99E88C5975C4}"/>
              </a:ext>
            </a:extLst>
          </p:cNvPr>
          <p:cNvCxnSpPr/>
          <p:nvPr/>
        </p:nvCxnSpPr>
        <p:spPr>
          <a:xfrm>
            <a:off x="237133" y="1559239"/>
            <a:ext cx="625148" cy="0"/>
          </a:xfrm>
          <a:prstGeom prst="line">
            <a:avLst/>
          </a:prstGeom>
          <a:noFill/>
          <a:ln w="38100" cap="flat" cmpd="sng" algn="ctr">
            <a:solidFill>
              <a:srgbClr val="FF00FF"/>
            </a:solidFill>
            <a:prstDash val="dashDot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3A2665BA-881C-3048-CFBD-E7FAE7E21744}"/>
              </a:ext>
            </a:extLst>
          </p:cNvPr>
          <p:cNvCxnSpPr/>
          <p:nvPr/>
        </p:nvCxnSpPr>
        <p:spPr>
          <a:xfrm>
            <a:off x="202427" y="2185364"/>
            <a:ext cx="625148" cy="0"/>
          </a:xfrm>
          <a:prstGeom prst="line">
            <a:avLst/>
          </a:prstGeom>
          <a:noFill/>
          <a:ln w="38100" cap="flat" cmpd="sng" algn="ctr">
            <a:solidFill>
              <a:srgbClr val="084F82"/>
            </a:solidFill>
            <a:prstDash val="dashDot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64F0B8D7-11D5-5D68-9713-DA93767B4BE6}"/>
              </a:ext>
            </a:extLst>
          </p:cNvPr>
          <p:cNvCxnSpPr/>
          <p:nvPr/>
        </p:nvCxnSpPr>
        <p:spPr>
          <a:xfrm>
            <a:off x="246388" y="2820233"/>
            <a:ext cx="625148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dashDot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A54C74ED-BBFD-8F4A-EC1B-83E837BBEDC2}"/>
              </a:ext>
            </a:extLst>
          </p:cNvPr>
          <p:cNvCxnSpPr/>
          <p:nvPr/>
        </p:nvCxnSpPr>
        <p:spPr>
          <a:xfrm>
            <a:off x="234311" y="3456416"/>
            <a:ext cx="625148" cy="0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dashDot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640F379D-AC8A-4454-FEA9-F3173C12175E}"/>
              </a:ext>
            </a:extLst>
          </p:cNvPr>
          <p:cNvCxnSpPr/>
          <p:nvPr/>
        </p:nvCxnSpPr>
        <p:spPr>
          <a:xfrm>
            <a:off x="231621" y="4087049"/>
            <a:ext cx="625148" cy="0"/>
          </a:xfrm>
          <a:prstGeom prst="line">
            <a:avLst/>
          </a:prstGeom>
          <a:noFill/>
          <a:ln w="38100" cap="flat" cmpd="sng" algn="ctr">
            <a:solidFill>
              <a:srgbClr val="00B050"/>
            </a:solidFill>
            <a:prstDash val="dashDot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73599E6A-E8B6-80FD-C24E-299151E1012B}"/>
              </a:ext>
            </a:extLst>
          </p:cNvPr>
          <p:cNvCxnSpPr/>
          <p:nvPr/>
        </p:nvCxnSpPr>
        <p:spPr>
          <a:xfrm>
            <a:off x="246388" y="4731774"/>
            <a:ext cx="625148" cy="0"/>
          </a:xfrm>
          <a:prstGeom prst="line">
            <a:avLst/>
          </a:prstGeom>
          <a:noFill/>
          <a:ln w="38100" cap="flat" cmpd="sng" algn="ctr">
            <a:solidFill>
              <a:srgbClr val="ED7D31">
                <a:lumMod val="75000"/>
              </a:srgbClr>
            </a:solidFill>
            <a:prstDash val="dashDot"/>
            <a:miter lim="800000"/>
            <a:headEnd type="oval" w="med" len="med"/>
            <a:tailEnd type="oval" w="med" len="med"/>
          </a:ln>
          <a:effectLst/>
        </p:spPr>
      </p:cxnSp>
      <p:pic>
        <p:nvPicPr>
          <p:cNvPr id="19" name="Gráfico 4">
            <a:extLst>
              <a:ext uri="{FF2B5EF4-FFF2-40B4-BE49-F238E27FC236}">
                <a16:creationId xmlns:a16="http://schemas.microsoft.com/office/drawing/2014/main" id="{366D1D75-5DF1-4807-848F-DC58FDBB277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rgbClr val="4472C4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GlowEdges/>
                    </a14:imgEffect>
                    <a14:imgEffect>
                      <a14:sharpenSoften amount="5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9504" y="1424238"/>
            <a:ext cx="788066" cy="788066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A5BB7CFA-2040-5019-E216-1FC1FF5507AC}"/>
              </a:ext>
            </a:extLst>
          </p:cNvPr>
          <p:cNvSpPr/>
          <p:nvPr/>
        </p:nvSpPr>
        <p:spPr>
          <a:xfrm>
            <a:off x="69248" y="141723"/>
            <a:ext cx="30411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LOCALIZACIÓN:</a:t>
            </a:r>
            <a:endParaRPr lang="es-CL" sz="1500" b="1" u="sng" kern="1200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63431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91422D08-E235-F245-AA4C-3FFC3A3EB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E1666EC4-52EB-0E26-A1A9-057D4C96B0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43ED19B4-4FA3-A2ED-4599-74AEF91DA2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FC2AD35-B9FC-8E9C-86D9-B14907E2738A}"/>
              </a:ext>
            </a:extLst>
          </p:cNvPr>
          <p:cNvSpPr/>
          <p:nvPr/>
        </p:nvSpPr>
        <p:spPr>
          <a:xfrm>
            <a:off x="1" y="469454"/>
            <a:ext cx="9144000" cy="345231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 MAESTRO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436A10-7F55-AD05-FAAC-3CD08D6DB48C}"/>
              </a:ext>
            </a:extLst>
          </p:cNvPr>
          <p:cNvSpPr/>
          <p:nvPr/>
        </p:nvSpPr>
        <p:spPr>
          <a:xfrm>
            <a:off x="1" y="4018113"/>
            <a:ext cx="857259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PLAN MAESTRO DE DESARROLLO INMOBILIARIO:</a:t>
            </a:r>
            <a:r>
              <a:rPr lang="es-CL" sz="15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</a:t>
            </a:r>
            <a:r>
              <a:rPr lang="es-CL" sz="12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Contexto total (área de influencia), distintas etapas a desarrollar.</a:t>
            </a:r>
            <a:endParaRPr lang="es-CL" sz="1500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972BFF1-F965-140C-A91A-97C14F83DCC4}"/>
              </a:ext>
            </a:extLst>
          </p:cNvPr>
          <p:cNvSpPr/>
          <p:nvPr/>
        </p:nvSpPr>
        <p:spPr>
          <a:xfrm>
            <a:off x="1358849" y="4422632"/>
            <a:ext cx="462776" cy="26942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6DAE54C-64BB-92B3-D6C9-D06CAAE80B93}"/>
              </a:ext>
            </a:extLst>
          </p:cNvPr>
          <p:cNvSpPr txBox="1"/>
          <p:nvPr/>
        </p:nvSpPr>
        <p:spPr>
          <a:xfrm>
            <a:off x="1821625" y="4384218"/>
            <a:ext cx="1379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PROYECTO DS 19 A PRESENTAR AÑO 2026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AA8D5E2-6AF2-5B54-D637-526B785F9085}"/>
              </a:ext>
            </a:extLst>
          </p:cNvPr>
          <p:cNvSpPr/>
          <p:nvPr/>
        </p:nvSpPr>
        <p:spPr>
          <a:xfrm>
            <a:off x="3586374" y="4422632"/>
            <a:ext cx="462776" cy="269421"/>
          </a:xfrm>
          <a:prstGeom prst="rect">
            <a:avLst/>
          </a:prstGeom>
          <a:pattFill prst="dkUpDiag">
            <a:fgClr>
              <a:srgbClr val="00B050"/>
            </a:fgClr>
            <a:bgClr>
              <a:srgbClr val="FFFFFF"/>
            </a:bgClr>
          </a:pattFill>
          <a:ln w="28575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F9C4425-BE64-ABAE-B48E-3A2E791C6090}"/>
              </a:ext>
            </a:extLst>
          </p:cNvPr>
          <p:cNvSpPr txBox="1"/>
          <p:nvPr/>
        </p:nvSpPr>
        <p:spPr>
          <a:xfrm>
            <a:off x="4059820" y="4384218"/>
            <a:ext cx="1379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ETAPAS DS 19</a:t>
            </a:r>
          </a:p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ANTERIORES O FUTURAS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886615B-798D-0CA5-F485-D710BE580F18}"/>
              </a:ext>
            </a:extLst>
          </p:cNvPr>
          <p:cNvSpPr/>
          <p:nvPr/>
        </p:nvSpPr>
        <p:spPr>
          <a:xfrm>
            <a:off x="5719513" y="4422632"/>
            <a:ext cx="462776" cy="269421"/>
          </a:xfrm>
          <a:prstGeom prst="rect">
            <a:avLst/>
          </a:prstGeom>
          <a:pattFill prst="dkUpDiag">
            <a:fgClr>
              <a:srgbClr val="90959B"/>
            </a:fgClr>
            <a:bgClr>
              <a:srgbClr val="FFFFFF"/>
            </a:bgClr>
          </a:pattFill>
          <a:ln w="28575" cap="flat" cmpd="sng" algn="ctr">
            <a:solidFill>
              <a:srgbClr val="90959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17A2169-2016-8489-FBD0-115BD9A75B31}"/>
              </a:ext>
            </a:extLst>
          </p:cNvPr>
          <p:cNvSpPr txBox="1"/>
          <p:nvPr/>
        </p:nvSpPr>
        <p:spPr>
          <a:xfrm>
            <a:off x="201607" y="4520969"/>
            <a:ext cx="820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ZONA PRC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3B2CF36-497C-997F-34DE-795786212376}"/>
              </a:ext>
            </a:extLst>
          </p:cNvPr>
          <p:cNvSpPr txBox="1"/>
          <p:nvPr/>
        </p:nvSpPr>
        <p:spPr>
          <a:xfrm>
            <a:off x="222985" y="4321453"/>
            <a:ext cx="607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12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(XXX)</a:t>
            </a:r>
            <a:endParaRPr lang="es-CL" sz="1050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A50C7FE-4649-F010-1344-AD1CA787BE3A}"/>
              </a:ext>
            </a:extLst>
          </p:cNvPr>
          <p:cNvSpPr txBox="1"/>
          <p:nvPr/>
        </p:nvSpPr>
        <p:spPr>
          <a:xfrm>
            <a:off x="6203628" y="4370385"/>
            <a:ext cx="2611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  <a:cs typeface="+mn-cs"/>
              </a:rPr>
              <a:t>PRIVADOS U OTROS PROGRAMAS ANTERIORES (DS 116, DS 1, ETC.) O FUTURAS ETAPAS</a:t>
            </a:r>
            <a:endParaRPr lang="es-CL" sz="825" b="1" kern="1200" dirty="0">
              <a:solidFill>
                <a:srgbClr val="12264E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133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4635668C-EB71-8ECD-46FB-050A94D02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63DF8384-094B-551E-5577-D3DFEC5B84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208E94D5-FF19-7C0B-3386-EF1108D6BE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EEB48E1-A362-6F44-9EEB-A5D4131128D6}"/>
              </a:ext>
            </a:extLst>
          </p:cNvPr>
          <p:cNvSpPr/>
          <p:nvPr/>
        </p:nvSpPr>
        <p:spPr>
          <a:xfrm>
            <a:off x="1" y="468831"/>
            <a:ext cx="9143999" cy="336042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PLANO DE ENTREMEZCLA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A837894-3D2B-5991-CB89-7DDE58BEF476}"/>
              </a:ext>
            </a:extLst>
          </p:cNvPr>
          <p:cNvSpPr/>
          <p:nvPr/>
        </p:nvSpPr>
        <p:spPr>
          <a:xfrm>
            <a:off x="85061" y="122967"/>
            <a:ext cx="155235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ENTREMEZCLA:</a:t>
            </a:r>
            <a:endParaRPr lang="es-CL" sz="1500" b="1" u="sng" kern="1200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DC9F379-E126-4F34-221A-D626D6147515}"/>
              </a:ext>
            </a:extLst>
          </p:cNvPr>
          <p:cNvSpPr txBox="1"/>
          <p:nvPr/>
        </p:nvSpPr>
        <p:spPr>
          <a:xfrm>
            <a:off x="633002" y="3948691"/>
            <a:ext cx="128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VIVS. PARA FAMILIAS VULNERABLES (X UF)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FCDDC2C-3F2A-3946-E0F6-007994BEC265}"/>
              </a:ext>
            </a:extLst>
          </p:cNvPr>
          <p:cNvSpPr txBox="1"/>
          <p:nvPr/>
        </p:nvSpPr>
        <p:spPr>
          <a:xfrm>
            <a:off x="633001" y="4377598"/>
            <a:ext cx="2176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VIVS. PARA FAMILIAS DEL TRAMO INTERMEDIO (DESDE X UF HASTA X UF)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51E7661-D490-7CC0-D602-18AE43358F19}"/>
              </a:ext>
            </a:extLst>
          </p:cNvPr>
          <p:cNvSpPr txBox="1"/>
          <p:nvPr/>
        </p:nvSpPr>
        <p:spPr>
          <a:xfrm>
            <a:off x="2809531" y="3895469"/>
            <a:ext cx="16128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VIVS. PARA FAMILIAS DE SECTORES MEDIOS</a:t>
            </a:r>
          </a:p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(DESDE X UF HASTA X UF)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0F11AF8-784D-8C29-226B-A492CEFBF767}"/>
              </a:ext>
            </a:extLst>
          </p:cNvPr>
          <p:cNvSpPr txBox="1"/>
          <p:nvPr/>
        </p:nvSpPr>
        <p:spPr>
          <a:xfrm>
            <a:off x="5300013" y="4383873"/>
            <a:ext cx="161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OTROS RANGOS DE PRECIOS</a:t>
            </a:r>
          </a:p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(DESDE X UF HASTA X UF)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B8B8B8E-4484-2CF5-107A-DFAAD9A8B5F4}"/>
              </a:ext>
            </a:extLst>
          </p:cNvPr>
          <p:cNvSpPr/>
          <p:nvPr/>
        </p:nvSpPr>
        <p:spPr>
          <a:xfrm>
            <a:off x="137276" y="3987105"/>
            <a:ext cx="462776" cy="269421"/>
          </a:xfrm>
          <a:prstGeom prst="rect">
            <a:avLst/>
          </a:prstGeom>
          <a:pattFill prst="pct60">
            <a:fgClr>
              <a:srgbClr val="4472C4">
                <a:lumMod val="75000"/>
              </a:srgbClr>
            </a:fgClr>
            <a:bgClr>
              <a:srgbClr val="FFFFFF"/>
            </a:bgClr>
          </a:pattFill>
          <a:ln w="28575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B3E0483-A7A4-627C-B142-ADD25686BC9F}"/>
              </a:ext>
            </a:extLst>
          </p:cNvPr>
          <p:cNvSpPr/>
          <p:nvPr/>
        </p:nvSpPr>
        <p:spPr>
          <a:xfrm>
            <a:off x="137276" y="4414379"/>
            <a:ext cx="462776" cy="269421"/>
          </a:xfrm>
          <a:prstGeom prst="rect">
            <a:avLst/>
          </a:prstGeom>
          <a:pattFill prst="pct60">
            <a:fgClr>
              <a:srgbClr val="7030A0"/>
            </a:fgClr>
            <a:bgClr>
              <a:srgbClr val="FFFFFF"/>
            </a:bgClr>
          </a:pattFill>
          <a:ln w="28575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BEDD7D0-25FB-474C-5569-E9A48E4A7232}"/>
              </a:ext>
            </a:extLst>
          </p:cNvPr>
          <p:cNvSpPr/>
          <p:nvPr/>
        </p:nvSpPr>
        <p:spPr>
          <a:xfrm>
            <a:off x="2313805" y="4003132"/>
            <a:ext cx="462776" cy="269421"/>
          </a:xfrm>
          <a:prstGeom prst="rect">
            <a:avLst/>
          </a:prstGeom>
          <a:pattFill prst="pct60">
            <a:fgClr>
              <a:srgbClr val="3CAA90"/>
            </a:fgClr>
            <a:bgClr>
              <a:srgbClr val="FFFFFF"/>
            </a:bgClr>
          </a:pattFill>
          <a:ln w="28575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FAFCA9A-6BF1-6411-3E26-2480FB0A5DC8}"/>
              </a:ext>
            </a:extLst>
          </p:cNvPr>
          <p:cNvSpPr/>
          <p:nvPr/>
        </p:nvSpPr>
        <p:spPr>
          <a:xfrm>
            <a:off x="4804287" y="4434831"/>
            <a:ext cx="462776" cy="269421"/>
          </a:xfrm>
          <a:prstGeom prst="rect">
            <a:avLst/>
          </a:prstGeom>
          <a:pattFill prst="pct60">
            <a:fgClr>
              <a:srgbClr val="12264E"/>
            </a:fgClr>
            <a:bgClr>
              <a:srgbClr val="FFFFFF"/>
            </a:bgClr>
          </a:pattFill>
          <a:ln w="28575" cap="flat" cmpd="sng" algn="ctr">
            <a:solidFill>
              <a:srgbClr val="12264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397B242-96D5-0108-0CF3-AA133A9D8295}"/>
              </a:ext>
            </a:extLst>
          </p:cNvPr>
          <p:cNvSpPr txBox="1"/>
          <p:nvPr/>
        </p:nvSpPr>
        <p:spPr>
          <a:xfrm>
            <a:off x="7037792" y="4538269"/>
            <a:ext cx="20593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(*) INDICAR LOS PRECIOS RESPECTIVOS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9E02B6D-E4C3-3D78-6928-8D433FA57CB9}"/>
              </a:ext>
            </a:extLst>
          </p:cNvPr>
          <p:cNvSpPr txBox="1"/>
          <p:nvPr/>
        </p:nvSpPr>
        <p:spPr>
          <a:xfrm>
            <a:off x="5293148" y="3948691"/>
            <a:ext cx="2059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VIVS. PARA VENTA LIBRE                      (SIN APLICACIÓN DE SUBSIDIOS)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39B1CBF-EA67-12DF-9449-9E3664D3BA41}"/>
              </a:ext>
            </a:extLst>
          </p:cNvPr>
          <p:cNvSpPr/>
          <p:nvPr/>
        </p:nvSpPr>
        <p:spPr>
          <a:xfrm>
            <a:off x="4804510" y="3987105"/>
            <a:ext cx="462776" cy="269421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659323A-FD4A-B9F6-E3A2-64A6F7ED08EA}"/>
              </a:ext>
            </a:extLst>
          </p:cNvPr>
          <p:cNvSpPr txBox="1"/>
          <p:nvPr/>
        </p:nvSpPr>
        <p:spPr>
          <a:xfrm>
            <a:off x="7644474" y="3958482"/>
            <a:ext cx="1464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VIVS. PARA MOVILIDAD REDUCIDA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6D856DC-2CD1-EB7F-B560-1F8C2BC41730}"/>
              </a:ext>
            </a:extLst>
          </p:cNvPr>
          <p:cNvSpPr/>
          <p:nvPr/>
        </p:nvSpPr>
        <p:spPr>
          <a:xfrm>
            <a:off x="7134574" y="3996895"/>
            <a:ext cx="462776" cy="269421"/>
          </a:xfrm>
          <a:prstGeom prst="rect">
            <a:avLst/>
          </a:prstGeom>
          <a:solidFill>
            <a:srgbClr val="EF8BA0"/>
          </a:solidFill>
          <a:ln w="28575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8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A6464205-E8C8-75C5-CFA7-4DF825642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3825D3ED-6DBE-27A9-9417-D518157DDB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800B50CC-E894-4E0C-D792-CF4521F06B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63FC6AD-02A2-8999-FB50-A408CA894DCC}"/>
              </a:ext>
            </a:extLst>
          </p:cNvPr>
          <p:cNvSpPr/>
          <p:nvPr/>
        </p:nvSpPr>
        <p:spPr>
          <a:xfrm>
            <a:off x="22240" y="464809"/>
            <a:ext cx="9121760" cy="336532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PLANO DE PAISAJISMO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38C66C4-3623-D36E-9D98-24DB46B2E621}"/>
              </a:ext>
            </a:extLst>
          </p:cNvPr>
          <p:cNvSpPr/>
          <p:nvPr/>
        </p:nvSpPr>
        <p:spPr>
          <a:xfrm>
            <a:off x="7137028" y="1926711"/>
            <a:ext cx="2006972" cy="190415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0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AÑADIR SIMBOLOGÍA DE ESPECIES ARBÓREAS 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0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0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0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0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0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0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0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050" b="0" i="0" u="none" strike="noStrike" kern="1200" cap="none" spc="0" normalizeH="0" baseline="0" noProof="0" dirty="0">
              <a:ln>
                <a:noFill/>
              </a:ln>
              <a:solidFill>
                <a:srgbClr val="1226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A0CD50D-117A-0FFF-9E74-27AB5687FA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3684" y1="91275" x2="43684" y2="91275"/>
                        <a14:foregroundMark x1="20842" y1="93039" x2="20842" y2="93039"/>
                        <a14:foregroundMark x1="70632" y1="95196" x2="70632" y2="95196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6088" y="4212375"/>
            <a:ext cx="243646" cy="26162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4FD178B-387A-55F8-556A-2A509F8A2B65}"/>
              </a:ext>
            </a:extLst>
          </p:cNvPr>
          <p:cNvSpPr txBox="1"/>
          <p:nvPr/>
        </p:nvSpPr>
        <p:spPr>
          <a:xfrm>
            <a:off x="964334" y="4483687"/>
            <a:ext cx="182828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82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ESPECIES ACONDICIONADAS A LA GEOGRAFÍA Y ZONA CLIMÁTICA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665FE18-360C-74B7-CA67-B809E72268D5}"/>
              </a:ext>
            </a:extLst>
          </p:cNvPr>
          <p:cNvSpPr txBox="1"/>
          <p:nvPr/>
        </p:nvSpPr>
        <p:spPr>
          <a:xfrm>
            <a:off x="2693541" y="4483687"/>
            <a:ext cx="140228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82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UBICACIÓN</a:t>
            </a:r>
          </a:p>
          <a:p>
            <a:pPr algn="ctr" defTabSz="685800">
              <a:buClrTx/>
            </a:pPr>
            <a:r>
              <a:rPr lang="es-CL" sz="82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JUEGO(S) INCLUSIVO(S)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5CCBA07-F2B0-95E4-BEC4-C7F7C43539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15" b="100000" l="0" r="100000">
                        <a14:foregroundMark x1="54978" y1="11515" x2="54978" y2="11515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0218" y="4175851"/>
            <a:ext cx="234170" cy="33467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D5A1B7B-8988-080C-CA63-B1C05B16A3A4}"/>
              </a:ext>
            </a:extLst>
          </p:cNvPr>
          <p:cNvSpPr txBox="1"/>
          <p:nvPr/>
        </p:nvSpPr>
        <p:spPr>
          <a:xfrm>
            <a:off x="4126018" y="4483687"/>
            <a:ext cx="178353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82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UBICACIÓN ÁREA</a:t>
            </a:r>
          </a:p>
          <a:p>
            <a:pPr algn="ctr" defTabSz="685800">
              <a:buClrTx/>
            </a:pPr>
            <a:r>
              <a:rPr lang="es-CL" sz="82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GESTIÓN EFICIENTE DE RESIDUOS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933243F-9C4F-4B72-2F39-9EF9F7B0618D}"/>
              </a:ext>
            </a:extLst>
          </p:cNvPr>
          <p:cNvSpPr/>
          <p:nvPr/>
        </p:nvSpPr>
        <p:spPr>
          <a:xfrm>
            <a:off x="85058" y="3867365"/>
            <a:ext cx="59297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DETALLE ÁREA(S) VERDE(S) Y EQUIPAMIENTO(S) SEGÚN ART 46° DEL DS 1: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CC20C85-1702-0072-34AE-7855320CFB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9286" y1="24590" x2="39286" y2="24590"/>
                        <a14:foregroundMark x1="59821" y1="29508" x2="59821" y2="29508"/>
                        <a14:foregroundMark x1="33036" y1="76230" x2="33036" y2="76230"/>
                        <a14:foregroundMark x1="72321" y1="70492" x2="72321" y2="70492"/>
                        <a14:foregroundMark x1="21429" y1="49180" x2="21429" y2="49180"/>
                      </a14:backgroundRemoval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68375" y="4193284"/>
            <a:ext cx="275416" cy="29980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73703C3-1271-C52B-FE82-F7B371619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91" b="100000" l="0" r="100000">
                        <a14:foregroundMark x1="79455" y1="67383" x2="79455" y2="67383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57433" y="4170345"/>
            <a:ext cx="322078" cy="34568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7949105-27CF-1722-0522-7534672287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33663" y1="10863" x2="33663" y2="10863"/>
                        <a14:foregroundMark x1="6436" y1="88179" x2="6436" y2="88179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31639" y="4202545"/>
            <a:ext cx="362998" cy="28128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1018251-FE18-2D62-D251-68E28DED7FCD}"/>
              </a:ext>
            </a:extLst>
          </p:cNvPr>
          <p:cNvSpPr txBox="1"/>
          <p:nvPr/>
        </p:nvSpPr>
        <p:spPr>
          <a:xfrm>
            <a:off x="6048706" y="4483687"/>
            <a:ext cx="146284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82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UBICACIÓN ZONA(S)</a:t>
            </a:r>
          </a:p>
          <a:p>
            <a:pPr algn="ctr" defTabSz="685800">
              <a:buClrTx/>
            </a:pPr>
            <a:r>
              <a:rPr lang="es-CL" sz="82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 EQUIPAMIENTO DEPORTIVO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D4F27D4-FA60-4FD3-F2E1-0246A3A64044}"/>
              </a:ext>
            </a:extLst>
          </p:cNvPr>
          <p:cNvSpPr txBox="1"/>
          <p:nvPr/>
        </p:nvSpPr>
        <p:spPr>
          <a:xfrm>
            <a:off x="7583307" y="4483687"/>
            <a:ext cx="130954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82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UBICACIÓN  ZONA(S) </a:t>
            </a:r>
          </a:p>
          <a:p>
            <a:pPr algn="ctr" defTabSz="685800">
              <a:buClrTx/>
            </a:pPr>
            <a:r>
              <a:rPr lang="es-CL" sz="82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JUEGO(S) INFANTIL(ES)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11E5D6F7-3968-8F84-479C-48D1786203F7}"/>
              </a:ext>
            </a:extLst>
          </p:cNvPr>
          <p:cNvCxnSpPr/>
          <p:nvPr/>
        </p:nvCxnSpPr>
        <p:spPr>
          <a:xfrm>
            <a:off x="228133" y="4343185"/>
            <a:ext cx="656484" cy="0"/>
          </a:xfrm>
          <a:prstGeom prst="line">
            <a:avLst/>
          </a:prstGeom>
          <a:noFill/>
          <a:ln w="57150" cap="flat" cmpd="sng" algn="ctr">
            <a:solidFill>
              <a:srgbClr val="00B0F0"/>
            </a:solidFill>
            <a:prstDash val="sysDot"/>
            <a:miter lim="800000"/>
          </a:ln>
          <a:effectLst/>
        </p:spPr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29F3FBF-E065-DBE0-D0E9-1DA27B08F96A}"/>
              </a:ext>
            </a:extLst>
          </p:cNvPr>
          <p:cNvSpPr txBox="1"/>
          <p:nvPr/>
        </p:nvSpPr>
        <p:spPr>
          <a:xfrm>
            <a:off x="-27521" y="4483687"/>
            <a:ext cx="115304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82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RIEGO</a:t>
            </a:r>
          </a:p>
          <a:p>
            <a:pPr algn="ctr" defTabSz="685800">
              <a:buClrTx/>
            </a:pPr>
            <a:r>
              <a:rPr lang="es-CL" sz="825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EFICIENTE </a:t>
            </a:r>
          </a:p>
        </p:txBody>
      </p:sp>
    </p:spTree>
    <p:extLst>
      <p:ext uri="{BB962C8B-B14F-4D97-AF65-F5344CB8AC3E}">
        <p14:creationId xmlns:p14="http://schemas.microsoft.com/office/powerpoint/2010/main" val="3915009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560DA9B7-3DE5-8218-B4EF-04B7C0250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A04E1180-0F82-AEC0-85CF-B728300277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2097" y="-1979"/>
            <a:ext cx="1878158" cy="39007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80876CC1-840C-149E-42FB-03957736B6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47" y="4736440"/>
            <a:ext cx="7924905" cy="23812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6037906-99D4-71C1-7CE5-E7A7D33FB311}"/>
              </a:ext>
            </a:extLst>
          </p:cNvPr>
          <p:cNvSpPr txBox="1"/>
          <p:nvPr/>
        </p:nvSpPr>
        <p:spPr>
          <a:xfrm>
            <a:off x="741250" y="4569663"/>
            <a:ext cx="17560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N° DE JUEGO(S) INCLUSIVO(S)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BAAF161-5BBC-2E16-E0CC-361175B38C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15" b="100000" l="0" r="100000">
                        <a14:foregroundMark x1="54978" y1="11515" x2="54978" y2="11515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871" y="4424127"/>
            <a:ext cx="226022" cy="3230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A18A96C-08BA-4630-8432-DF44C53041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1" b="100000" l="0" r="100000">
                        <a14:foregroundMark x1="79455" y1="67383" x2="79455" y2="67383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99938" y="4387423"/>
            <a:ext cx="335165" cy="35972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0B6324E-6CE0-20FA-F2C0-BC81BA4A4B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3663" y1="10863" x2="33663" y2="10863"/>
                        <a14:foregroundMark x1="6436" y1="88179" x2="6436" y2="88179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0591" y="4461679"/>
            <a:ext cx="365007" cy="28283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62A5862-D34D-C912-A9A6-9F57629118C6}"/>
              </a:ext>
            </a:extLst>
          </p:cNvPr>
          <p:cNvSpPr txBox="1"/>
          <p:nvPr/>
        </p:nvSpPr>
        <p:spPr>
          <a:xfrm>
            <a:off x="3405596" y="4569662"/>
            <a:ext cx="19699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N° DE ARTEFACTO(S) DEPORTIVO(S)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2889D91-AC88-7AB1-AE02-94882BCA8AB7}"/>
              </a:ext>
            </a:extLst>
          </p:cNvPr>
          <p:cNvSpPr txBox="1"/>
          <p:nvPr/>
        </p:nvSpPr>
        <p:spPr>
          <a:xfrm>
            <a:off x="6296231" y="4574278"/>
            <a:ext cx="24321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s-CL" sz="9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N° DE ARTEFACTO(S) JUEGO(S) INFANTILE(S)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3CC8161-C507-2C8A-00FB-D10EFF7E8772}"/>
              </a:ext>
            </a:extLst>
          </p:cNvPr>
          <p:cNvSpPr/>
          <p:nvPr/>
        </p:nvSpPr>
        <p:spPr>
          <a:xfrm>
            <a:off x="-1" y="1"/>
            <a:ext cx="3559489" cy="396758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INCORPORAR IMAGEN DETALLE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0623DE6-9D88-2C00-EDBD-F9759CD32D80}"/>
              </a:ext>
            </a:extLst>
          </p:cNvPr>
          <p:cNvSpPr/>
          <p:nvPr/>
        </p:nvSpPr>
        <p:spPr>
          <a:xfrm>
            <a:off x="3672040" y="2413038"/>
            <a:ext cx="5471960" cy="155455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INCORPORAR IMAGEN DETALLE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598A678-4F42-7676-8037-AA892B19892C}"/>
              </a:ext>
            </a:extLst>
          </p:cNvPr>
          <p:cNvSpPr/>
          <p:nvPr/>
        </p:nvSpPr>
        <p:spPr>
          <a:xfrm>
            <a:off x="3672040" y="476800"/>
            <a:ext cx="5471960" cy="187577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350" b="0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INCORPORAR IMAGEN DETALLE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8AEAEB1-8CB9-EDD7-338B-E45EB06AC19F}"/>
              </a:ext>
            </a:extLst>
          </p:cNvPr>
          <p:cNvSpPr txBox="1"/>
          <p:nvPr/>
        </p:nvSpPr>
        <p:spPr>
          <a:xfrm>
            <a:off x="2729738" y="2254060"/>
            <a:ext cx="1949625" cy="577081"/>
          </a:xfrm>
          <a:prstGeom prst="rect">
            <a:avLst/>
          </a:prstGeom>
          <a:solidFill>
            <a:sysClr val="window" lastClr="FFFFFF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050" b="1" i="0" u="none" strike="noStrike" kern="1200" cap="none" spc="0" normalizeH="0" baseline="0" noProof="0" dirty="0">
                <a:ln>
                  <a:noFill/>
                </a:ln>
                <a:solidFill>
                  <a:srgbClr val="12264E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MODIFICABLE SEGÚN IMÁGENES DE ENTIDAD DESARROLLADORA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C500DE6-076C-45FE-ED29-3146ABFDC9CA}"/>
              </a:ext>
            </a:extLst>
          </p:cNvPr>
          <p:cNvSpPr txBox="1"/>
          <p:nvPr/>
        </p:nvSpPr>
        <p:spPr>
          <a:xfrm>
            <a:off x="1016547" y="4251203"/>
            <a:ext cx="80553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21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(xxx)</a:t>
            </a:r>
            <a:endParaRPr lang="es-CL" sz="1800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220E36B-BF0B-059B-F440-4762AEB9F1EC}"/>
              </a:ext>
            </a:extLst>
          </p:cNvPr>
          <p:cNvSpPr txBox="1"/>
          <p:nvPr/>
        </p:nvSpPr>
        <p:spPr>
          <a:xfrm>
            <a:off x="3630478" y="4251202"/>
            <a:ext cx="78096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21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(xxx)</a:t>
            </a:r>
            <a:endParaRPr lang="es-CL" sz="1800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3A4F2F7-A157-0720-0150-111241F9C168}"/>
              </a:ext>
            </a:extLst>
          </p:cNvPr>
          <p:cNvSpPr txBox="1"/>
          <p:nvPr/>
        </p:nvSpPr>
        <p:spPr>
          <a:xfrm>
            <a:off x="6532413" y="4251202"/>
            <a:ext cx="7457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s-CL" sz="2100" b="1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(xxx)</a:t>
            </a:r>
            <a:endParaRPr lang="es-CL" sz="1800" b="1" kern="1200" dirty="0">
              <a:solidFill>
                <a:srgbClr val="12264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B8FC79-C4BD-B530-5C2F-0B773610D28B}"/>
              </a:ext>
            </a:extLst>
          </p:cNvPr>
          <p:cNvSpPr/>
          <p:nvPr/>
        </p:nvSpPr>
        <p:spPr>
          <a:xfrm>
            <a:off x="0" y="3969497"/>
            <a:ext cx="755072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L" sz="15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DETALLE ÁREA(S) VERDE(S) Y EQUIPAMIENTO(S) </a:t>
            </a:r>
            <a:r>
              <a:rPr lang="es-CL" sz="1200" b="1" u="sng" kern="1200" dirty="0">
                <a:solidFill>
                  <a:srgbClr val="12264E"/>
                </a:solidFill>
                <a:latin typeface="Calibri" panose="020F0502020204030204"/>
                <a:ea typeface="+mn-ea"/>
              </a:rPr>
              <a:t>OBLIGATORIO SEGÚN ART 46° DEL D.S. N°1:</a:t>
            </a:r>
          </a:p>
        </p:txBody>
      </p:sp>
    </p:spTree>
    <p:extLst>
      <p:ext uri="{BB962C8B-B14F-4D97-AF65-F5344CB8AC3E}">
        <p14:creationId xmlns:p14="http://schemas.microsoft.com/office/powerpoint/2010/main" val="190162866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2830</TotalTime>
  <Words>3124</Words>
  <Application>Microsoft Office PowerPoint</Application>
  <PresentationFormat>Presentación en pantalla (16:9)</PresentationFormat>
  <Paragraphs>530</Paragraphs>
  <Slides>26</Slides>
  <Notes>26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26</vt:i4>
      </vt:variant>
    </vt:vector>
  </HeadingPairs>
  <TitlesOfParts>
    <vt:vector size="34" baseType="lpstr">
      <vt:lpstr>Aptos Narrow</vt:lpstr>
      <vt:lpstr>Arial</vt:lpstr>
      <vt:lpstr>Calibri</vt:lpstr>
      <vt:lpstr>gobCL</vt:lpstr>
      <vt:lpstr>Verdana</vt:lpstr>
      <vt:lpstr>Wingdings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Carolina Amigo Larenas</dc:creator>
  <cp:lastModifiedBy>Solange Orellana Muñoz</cp:lastModifiedBy>
  <cp:revision>59</cp:revision>
  <dcterms:modified xsi:type="dcterms:W3CDTF">2026-06-25T20:48:13Z</dcterms:modified>
</cp:coreProperties>
</file>