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67" r:id="rId4"/>
    <p:sldId id="266" r:id="rId5"/>
    <p:sldId id="263"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2ce85889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B3E31591-1DC7-EEA8-C6F9-BB470952819A}"/>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E0D88D66-3094-F165-C9E7-95F06FF226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7F296681-EE75-4A5F-7FC0-5A8D74347F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35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928E4FF6-4180-323E-1495-1AAEC5A043DA}"/>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F1C041B5-55A4-8F6F-E221-E6FBDB426A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AE604DB7-3979-43C6-A86C-CBB9AE862E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704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2ce8588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2ce8588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55" name="Google Shape;55;p13"/>
          <p:cNvSpPr txBox="1"/>
          <p:nvPr/>
        </p:nvSpPr>
        <p:spPr>
          <a:xfrm>
            <a:off x="628650" y="1831281"/>
            <a:ext cx="7886700" cy="627600"/>
          </a:xfrm>
          <a:prstGeom prst="rect">
            <a:avLst/>
          </a:prstGeom>
          <a:noFill/>
          <a:ln>
            <a:noFill/>
          </a:ln>
        </p:spPr>
        <p:txBody>
          <a:bodyPr spcFirstLastPara="1" wrap="square" lIns="68575" tIns="34275" rIns="68575" bIns="34275" anchor="t" anchorCtr="0">
            <a:normAutofit fontScale="77500" lnSpcReduction="20000"/>
          </a:bodyPr>
          <a:lstStyle/>
          <a:p>
            <a:pPr marL="0" lvl="0" indent="0" algn="ctr" rtl="0">
              <a:lnSpc>
                <a:spcPct val="90000"/>
              </a:lnSpc>
              <a:spcBef>
                <a:spcPts val="0"/>
              </a:spcBef>
              <a:spcAft>
                <a:spcPts val="0"/>
              </a:spcAft>
              <a:buNone/>
            </a:pPr>
            <a:r>
              <a:rPr lang="es-419" sz="3000" b="1" dirty="0">
                <a:solidFill>
                  <a:srgbClr val="FFFFFF"/>
                </a:solidFill>
                <a:latin typeface="Verdana"/>
                <a:ea typeface="Verdana"/>
                <a:cs typeface="Verdana"/>
                <a:sym typeface="Verdana"/>
              </a:rPr>
              <a:t>IMPLEMENTACIÓN PLAN DE MEJORAMIENTO</a:t>
            </a:r>
          </a:p>
          <a:p>
            <a:pPr marL="0" lvl="0" indent="0" algn="ctr" rtl="0">
              <a:lnSpc>
                <a:spcPct val="90000"/>
              </a:lnSpc>
              <a:spcBef>
                <a:spcPts val="0"/>
              </a:spcBef>
              <a:spcAft>
                <a:spcPts val="0"/>
              </a:spcAft>
              <a:buNone/>
            </a:pPr>
            <a:r>
              <a:rPr lang="es-419" sz="3000" b="1" dirty="0">
                <a:solidFill>
                  <a:srgbClr val="FFFFFF"/>
                </a:solidFill>
                <a:latin typeface="Verdana"/>
                <a:ea typeface="Verdana"/>
                <a:sym typeface="Verdana"/>
              </a:rPr>
              <a:t>2025</a:t>
            </a:r>
            <a:endParaRPr sz="1100" dirty="0">
              <a:solidFill>
                <a:srgbClr val="000000"/>
              </a:solidFill>
            </a:endParaRPr>
          </a:p>
        </p:txBody>
      </p:sp>
      <p:sp>
        <p:nvSpPr>
          <p:cNvPr id="56" name="Google Shape;56;p13"/>
          <p:cNvSpPr txBox="1"/>
          <p:nvPr/>
        </p:nvSpPr>
        <p:spPr>
          <a:xfrm>
            <a:off x="1683113" y="2448661"/>
            <a:ext cx="5929030" cy="627599"/>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None/>
            </a:pPr>
            <a:r>
              <a:rPr lang="es-419" sz="1100" dirty="0">
                <a:solidFill>
                  <a:srgbClr val="FFFFFF"/>
                </a:solidFill>
                <a:latin typeface="Verdana"/>
                <a:ea typeface="Verdana"/>
                <a:sym typeface="Verdana"/>
              </a:rPr>
              <a:t>PROGRAMA DE MEJORAMIENTO DE GESTIÓN CALIDAD DE SERVICIO Y EXPERIENCIA USUARIA 2025</a:t>
            </a:r>
            <a:endParaRPr sz="1100" dirty="0">
              <a:solidFill>
                <a:srgbClr val="595959"/>
              </a:solidFill>
            </a:endParaRPr>
          </a:p>
        </p:txBody>
      </p:sp>
      <p:pic>
        <p:nvPicPr>
          <p:cNvPr id="58" name="Google Shape;58;p13"/>
          <p:cNvPicPr preferRelativeResize="0"/>
          <p:nvPr/>
        </p:nvPicPr>
        <p:blipFill rotWithShape="1">
          <a:blip r:embed="rId4">
            <a:alphaModFix/>
          </a:blip>
          <a:srcRect l="50613" t="25885" r="18982" b="24442"/>
          <a:stretch/>
        </p:blipFill>
        <p:spPr>
          <a:xfrm>
            <a:off x="4716380" y="3201838"/>
            <a:ext cx="900650" cy="943902"/>
          </a:xfrm>
          <a:prstGeom prst="rect">
            <a:avLst/>
          </a:prstGeom>
          <a:noFill/>
          <a:ln>
            <a:noFill/>
          </a:ln>
        </p:spPr>
      </p:pic>
      <p:pic>
        <p:nvPicPr>
          <p:cNvPr id="2" name="Gráfico 2">
            <a:extLst>
              <a:ext uri="{FF2B5EF4-FFF2-40B4-BE49-F238E27FC236}">
                <a16:creationId xmlns:a16="http://schemas.microsoft.com/office/drawing/2014/main" id="{28839C06-6645-180C-2614-8508B31B94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091"/>
          <a:stretch/>
        </p:blipFill>
        <p:spPr bwMode="auto">
          <a:xfrm>
            <a:off x="3563366" y="3172005"/>
            <a:ext cx="1084262" cy="97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64" name="Google Shape;64;p14"/>
          <p:cNvSpPr txBox="1"/>
          <p:nvPr/>
        </p:nvSpPr>
        <p:spPr>
          <a:xfrm>
            <a:off x="427139" y="674215"/>
            <a:ext cx="8289717" cy="4114800"/>
          </a:xfrm>
          <a:prstGeom prst="rect">
            <a:avLst/>
          </a:prstGeom>
          <a:noFill/>
          <a:ln>
            <a:noFill/>
          </a:ln>
        </p:spPr>
        <p:txBody>
          <a:bodyPr spcFirstLastPara="1" wrap="square" lIns="68575" tIns="34275" rIns="68575" bIns="34275" anchor="t" anchorCtr="0">
            <a:normAutofit/>
          </a:bodyPr>
          <a:lstStyle/>
          <a:p>
            <a:pPr lvl="0"/>
            <a:endParaRPr lang="es-CL" sz="1000" dirty="0">
              <a:solidFill>
                <a:srgbClr val="2E3192"/>
              </a:solidFill>
              <a:latin typeface="Verdana"/>
              <a:ea typeface="Verdana"/>
              <a:sym typeface="Verdana"/>
            </a:endParaRPr>
          </a:p>
          <a:p>
            <a:pPr lvl="1"/>
            <a:r>
              <a:rPr lang="es-CL" sz="1200" b="1" dirty="0">
                <a:solidFill>
                  <a:srgbClr val="2E3192"/>
                </a:solidFill>
                <a:latin typeface="Verdana"/>
                <a:ea typeface="Verdana"/>
                <a:sym typeface="Verdana"/>
              </a:rPr>
              <a:t>OBJETIVO GENERAL</a:t>
            </a:r>
          </a:p>
          <a:p>
            <a:pPr lvl="0"/>
            <a:endParaRPr lang="es-CL" sz="1200" b="1" dirty="0">
              <a:solidFill>
                <a:srgbClr val="2E3192"/>
              </a:solidFill>
              <a:latin typeface="Verdana"/>
              <a:ea typeface="Verdana"/>
              <a:sym typeface="Verdana"/>
            </a:endParaRPr>
          </a:p>
          <a:p>
            <a:pPr lvl="0"/>
            <a:r>
              <a:rPr lang="es-MX" sz="1200" dirty="0">
                <a:solidFill>
                  <a:srgbClr val="2E3192"/>
                </a:solidFill>
                <a:latin typeface="Verdana"/>
                <a:ea typeface="Verdana"/>
                <a:sym typeface="Verdana"/>
              </a:rPr>
              <a:t>Mejorar la eficiencia, la calidad del servicio y la experiencia de los usuarios en los diferentes canales de atención de Minvu, a través de la optimización de procesos internos, fortalecimiento tecnológico, capacitación continua y una atención multicanal integral, con especial énfasis en la reducción de tiempos de espera y la mejora de la comunicación interna y externa.</a:t>
            </a:r>
          </a:p>
          <a:p>
            <a:pPr lvl="0"/>
            <a:endParaRPr lang="es-CL" sz="1200" dirty="0">
              <a:solidFill>
                <a:srgbClr val="2E3192"/>
              </a:solidFill>
              <a:latin typeface="Verdana"/>
              <a:ea typeface="Verdana"/>
              <a:sym typeface="Verdana"/>
            </a:endParaRPr>
          </a:p>
          <a:p>
            <a:r>
              <a:rPr lang="es-CL" sz="1200" b="1" dirty="0">
                <a:solidFill>
                  <a:srgbClr val="2E3192"/>
                </a:solidFill>
                <a:latin typeface="Verdana"/>
                <a:ea typeface="Verdana"/>
              </a:rPr>
              <a:t>OBJETIVOS ESPECÍFICOS</a:t>
            </a:r>
          </a:p>
          <a:p>
            <a:pPr marL="171450" lvl="0" indent="-171450">
              <a:buFont typeface="Arial" panose="020B0604020202020204" pitchFamily="34" charset="0"/>
              <a:buChar char="•"/>
            </a:pPr>
            <a:r>
              <a:rPr lang="es-MX" sz="1200" dirty="0">
                <a:solidFill>
                  <a:srgbClr val="2E3192"/>
                </a:solidFill>
                <a:latin typeface="Verdana"/>
                <a:ea typeface="Verdana"/>
                <a:sym typeface="Verdana"/>
              </a:rPr>
              <a:t>Optimizar los canales de atención y reducir los tiempos de espera durante el año 2025</a:t>
            </a:r>
          </a:p>
          <a:p>
            <a:pPr marL="171450" lvl="0" indent="-171450">
              <a:buFont typeface="Arial" panose="020B0604020202020204" pitchFamily="34" charset="0"/>
              <a:buChar char="•"/>
            </a:pPr>
            <a:r>
              <a:rPr lang="es-MX" sz="1200" dirty="0">
                <a:solidFill>
                  <a:srgbClr val="2E3192"/>
                </a:solidFill>
                <a:latin typeface="Verdana"/>
                <a:ea typeface="Verdana"/>
                <a:sym typeface="Verdana"/>
              </a:rPr>
              <a:t>Fortalecer la infraestructura tecnológica y la integración de sistemas durante el año 2025</a:t>
            </a:r>
          </a:p>
          <a:p>
            <a:pPr marL="171450" lvl="0" indent="-171450">
              <a:buFont typeface="Arial" panose="020B0604020202020204" pitchFamily="34" charset="0"/>
              <a:buChar char="•"/>
            </a:pPr>
            <a:r>
              <a:rPr lang="es-MX" sz="1200" dirty="0">
                <a:solidFill>
                  <a:srgbClr val="2E3192"/>
                </a:solidFill>
                <a:latin typeface="Verdana"/>
                <a:ea typeface="Verdana"/>
                <a:sym typeface="Verdana"/>
              </a:rPr>
              <a:t>Capacitar y formar de manera continua al personal durante el año 2025</a:t>
            </a:r>
          </a:p>
          <a:p>
            <a:pPr marL="171450" lvl="0" indent="-171450">
              <a:buFont typeface="Arial" panose="020B0604020202020204" pitchFamily="34" charset="0"/>
              <a:buChar char="•"/>
            </a:pPr>
            <a:r>
              <a:rPr lang="es-MX" sz="1200" dirty="0">
                <a:solidFill>
                  <a:srgbClr val="2E3192"/>
                </a:solidFill>
                <a:latin typeface="Verdana"/>
                <a:ea typeface="Verdana"/>
                <a:sym typeface="Verdana"/>
              </a:rPr>
              <a:t>Optimizar la gestión de reclamos y solicitudes ciudadanas durante el año 2025</a:t>
            </a:r>
          </a:p>
          <a:p>
            <a:pPr marL="171450" lvl="0" indent="-171450">
              <a:buFont typeface="Arial" panose="020B0604020202020204" pitchFamily="34" charset="0"/>
              <a:buChar char="•"/>
            </a:pPr>
            <a:r>
              <a:rPr lang="es-MX" sz="1200" dirty="0">
                <a:solidFill>
                  <a:srgbClr val="2E3192"/>
                </a:solidFill>
                <a:latin typeface="Verdana"/>
                <a:ea typeface="Verdana"/>
                <a:sym typeface="Verdana"/>
              </a:rPr>
              <a:t>Aprovechar de manera eficiente los canales digitales y redes sociales durante el año 2025</a:t>
            </a:r>
            <a:endParaRPr lang="es-CL" sz="1200" dirty="0">
              <a:solidFill>
                <a:srgbClr val="2E3192"/>
              </a:solidFill>
              <a:latin typeface="Verdana"/>
              <a:ea typeface="Verdana"/>
              <a:sym typeface="Verdana"/>
            </a:endParaRPr>
          </a:p>
        </p:txBody>
      </p:sp>
      <p:sp>
        <p:nvSpPr>
          <p:cNvPr id="65" name="Google Shape;65;p14"/>
          <p:cNvSpPr txBox="1"/>
          <p:nvPr/>
        </p:nvSpPr>
        <p:spPr>
          <a:xfrm>
            <a:off x="531675" y="190366"/>
            <a:ext cx="7886700" cy="3882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2100"/>
              <a:buFont typeface="Arial"/>
              <a:buNone/>
            </a:pPr>
            <a:r>
              <a:rPr lang="es-419" sz="2100" b="1" i="0" u="none" strike="noStrike" cap="none" dirty="0">
                <a:solidFill>
                  <a:srgbClr val="2E3192"/>
                </a:solidFill>
                <a:latin typeface="Verdana"/>
                <a:ea typeface="Verdana"/>
                <a:cs typeface="Verdana"/>
                <a:sym typeface="Verdana"/>
              </a:rPr>
              <a:t>OBJETIVOS</a:t>
            </a:r>
            <a:endParaRPr sz="1100" dirty="0">
              <a:solidFill>
                <a:srgbClr val="2E319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C4A0A27B-EDC6-ED40-EEC5-F1532F45E16A}"/>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54FDDA18-6A5E-31FC-8E25-C731B2C12EB9}"/>
              </a:ext>
            </a:extLst>
          </p:cNvPr>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64" name="Google Shape;64;p14">
            <a:extLst>
              <a:ext uri="{FF2B5EF4-FFF2-40B4-BE49-F238E27FC236}">
                <a16:creationId xmlns:a16="http://schemas.microsoft.com/office/drawing/2014/main" id="{5D9829F4-26BC-F1C4-9E5E-1531E1CD41F0}"/>
              </a:ext>
            </a:extLst>
          </p:cNvPr>
          <p:cNvSpPr txBox="1"/>
          <p:nvPr/>
        </p:nvSpPr>
        <p:spPr>
          <a:xfrm>
            <a:off x="249954" y="578566"/>
            <a:ext cx="8289717" cy="4114800"/>
          </a:xfrm>
          <a:prstGeom prst="rect">
            <a:avLst/>
          </a:prstGeom>
          <a:noFill/>
          <a:ln>
            <a:noFill/>
          </a:ln>
        </p:spPr>
        <p:txBody>
          <a:bodyPr spcFirstLastPara="1" wrap="square" lIns="68575" tIns="34275" rIns="68575" bIns="34275" anchor="t" anchorCtr="0">
            <a:normAutofit/>
          </a:bodyPr>
          <a:lstStyle/>
          <a:p>
            <a:pPr lvl="0"/>
            <a:r>
              <a:rPr lang="es-CL" sz="1200" b="1" dirty="0">
                <a:solidFill>
                  <a:srgbClr val="2E3192"/>
                </a:solidFill>
                <a:latin typeface="Verdana"/>
                <a:ea typeface="Verdana"/>
                <a:sym typeface="Verdana"/>
              </a:rPr>
              <a:t>Objetivo específico 1: </a:t>
            </a:r>
            <a:r>
              <a:rPr lang="es-MX" sz="1200" dirty="0">
                <a:solidFill>
                  <a:srgbClr val="2E3192"/>
                </a:solidFill>
                <a:latin typeface="Verdana"/>
                <a:ea typeface="Verdana"/>
                <a:sym typeface="Verdana"/>
              </a:rPr>
              <a:t>Optimizar los canales de atención y reducir los tiempos de espera durante el año 2025</a:t>
            </a:r>
          </a:p>
          <a:p>
            <a:pPr lvl="0"/>
            <a:r>
              <a:rPr lang="es-CL" sz="1200" b="1" dirty="0">
                <a:solidFill>
                  <a:srgbClr val="2E3192"/>
                </a:solidFill>
                <a:latin typeface="Verdana"/>
                <a:ea typeface="Verdana"/>
                <a:sym typeface="Verdana"/>
              </a:rPr>
              <a:t>Actividades: </a:t>
            </a:r>
          </a:p>
          <a:p>
            <a:pPr marL="171450" lvl="0" indent="-171450">
              <a:buFont typeface="Wingdings" panose="05000000000000000000" pitchFamily="2" charset="2"/>
              <a:buChar char="ü"/>
            </a:pPr>
            <a:r>
              <a:rPr lang="es-MX" sz="1200" dirty="0">
                <a:solidFill>
                  <a:srgbClr val="2E3192"/>
                </a:solidFill>
                <a:latin typeface="Verdana"/>
                <a:ea typeface="Verdana"/>
                <a:sym typeface="Verdana"/>
              </a:rPr>
              <a:t>Evaluar la calidad de las respuestas escritas del equipo de gestión de solicitudes Ley 19.880 que ingresan vía Web y correo electrónico. </a:t>
            </a:r>
            <a:r>
              <a:rPr lang="es-MX" sz="1200" i="1" dirty="0">
                <a:solidFill>
                  <a:srgbClr val="2E3192"/>
                </a:solidFill>
                <a:latin typeface="Verdana"/>
                <a:ea typeface="Verdana"/>
                <a:sym typeface="Verdana"/>
              </a:rPr>
              <a:t>Resultado: Informe realizado. </a:t>
            </a:r>
          </a:p>
          <a:p>
            <a:pPr marL="171450" lvl="0" indent="-171450">
              <a:buFont typeface="Wingdings" panose="05000000000000000000" pitchFamily="2" charset="2"/>
              <a:buChar char="ü"/>
            </a:pPr>
            <a:r>
              <a:rPr lang="es-MX" sz="1200" dirty="0">
                <a:solidFill>
                  <a:srgbClr val="2E3192"/>
                </a:solidFill>
                <a:latin typeface="Verdana"/>
                <a:ea typeface="Verdana"/>
                <a:sym typeface="Verdana"/>
              </a:rPr>
              <a:t>Realizar 2 charlas en terreno sobre temáticas habitacionales. </a:t>
            </a:r>
            <a:r>
              <a:rPr lang="es-MX" sz="1200" i="1" dirty="0">
                <a:solidFill>
                  <a:srgbClr val="2E3192"/>
                </a:solidFill>
                <a:latin typeface="Verdana"/>
                <a:ea typeface="Verdana"/>
                <a:sym typeface="Verdana"/>
              </a:rPr>
              <a:t>Resultado: 2 charlas realizadas. </a:t>
            </a:r>
          </a:p>
          <a:p>
            <a:pPr marL="171450" lvl="0" indent="-171450">
              <a:buFont typeface="Wingdings" panose="05000000000000000000" pitchFamily="2" charset="2"/>
              <a:buChar char="ü"/>
            </a:pPr>
            <a:r>
              <a:rPr lang="es-MX" sz="1200" dirty="0">
                <a:solidFill>
                  <a:srgbClr val="2E3192"/>
                </a:solidFill>
                <a:latin typeface="Verdana"/>
                <a:ea typeface="Verdana"/>
                <a:sym typeface="Verdana"/>
              </a:rPr>
              <a:t>Tramitar el 60% de las Resoluciones que aprueban la Selección de beneficiarios de subsidios correspondientes a llamados de los Programas habitacionales del MINVU, que ingresan a la DIJUR, en un plazo no superior a 10 días hábiles. </a:t>
            </a:r>
            <a:r>
              <a:rPr lang="es-MX" sz="1200" i="1" dirty="0">
                <a:solidFill>
                  <a:srgbClr val="2E3192"/>
                </a:solidFill>
                <a:latin typeface="Verdana"/>
                <a:ea typeface="Verdana"/>
                <a:sym typeface="Verdana"/>
              </a:rPr>
              <a:t>Resultado 97%</a:t>
            </a:r>
          </a:p>
          <a:p>
            <a:pPr marL="171450" lvl="0" indent="-171450">
              <a:buFont typeface="Wingdings" panose="05000000000000000000" pitchFamily="2" charset="2"/>
              <a:buChar char="ü"/>
            </a:pPr>
            <a:r>
              <a:rPr lang="es-MX" sz="1200" dirty="0">
                <a:solidFill>
                  <a:srgbClr val="2E3192"/>
                </a:solidFill>
                <a:latin typeface="Verdana"/>
                <a:ea typeface="Verdana"/>
                <a:sym typeface="Verdana"/>
              </a:rPr>
              <a:t>Ejecutar el proceso de selección de cada uno de los llamados regulares del Programa de Subsidio de Arriendo de Vivienda (DS 52), en un plazo máximo de 28 días hábiles. </a:t>
            </a:r>
            <a:r>
              <a:rPr lang="es-MX" sz="1200" i="1" dirty="0">
                <a:solidFill>
                  <a:srgbClr val="2E3192"/>
                </a:solidFill>
                <a:latin typeface="Verdana"/>
                <a:ea typeface="Verdana"/>
                <a:sym typeface="Verdana"/>
              </a:rPr>
              <a:t>Resultado 15 días hábiles. </a:t>
            </a:r>
            <a:endParaRPr lang="es-CL" sz="1200" i="1" dirty="0">
              <a:solidFill>
                <a:srgbClr val="2E3192"/>
              </a:solidFill>
              <a:latin typeface="Verdana"/>
              <a:ea typeface="Verdana"/>
              <a:sym typeface="Verdana"/>
            </a:endParaRPr>
          </a:p>
          <a:p>
            <a:pPr lvl="0"/>
            <a:endParaRPr lang="es-CL" sz="1200" dirty="0">
              <a:solidFill>
                <a:srgbClr val="2E3192"/>
              </a:solidFill>
              <a:latin typeface="Verdana"/>
              <a:ea typeface="Verdana"/>
              <a:sym typeface="Verdana"/>
            </a:endParaRPr>
          </a:p>
          <a:p>
            <a:pPr lvl="0"/>
            <a:r>
              <a:rPr lang="es-CL" sz="1200" b="1" dirty="0">
                <a:solidFill>
                  <a:srgbClr val="2E3192"/>
                </a:solidFill>
                <a:latin typeface="Verdana"/>
                <a:ea typeface="Verdana"/>
                <a:sym typeface="Verdana"/>
              </a:rPr>
              <a:t>Objetivo específico 2: </a:t>
            </a:r>
            <a:r>
              <a:rPr lang="es-MX" sz="1200" dirty="0">
                <a:solidFill>
                  <a:srgbClr val="2E3192"/>
                </a:solidFill>
                <a:latin typeface="Verdana"/>
                <a:ea typeface="Verdana"/>
                <a:sym typeface="Verdana"/>
              </a:rPr>
              <a:t>Fortalecer la infraestructura tecnológica y la integración de sistemas durante el año 2025</a:t>
            </a:r>
            <a:endParaRPr lang="es-CL" sz="1200" dirty="0">
              <a:solidFill>
                <a:srgbClr val="2E3192"/>
              </a:solidFill>
              <a:latin typeface="Verdana"/>
              <a:ea typeface="Verdana"/>
              <a:sym typeface="Verdana"/>
            </a:endParaRPr>
          </a:p>
          <a:p>
            <a:pPr lvl="0"/>
            <a:r>
              <a:rPr lang="es-MX" sz="1200" b="1" dirty="0">
                <a:solidFill>
                  <a:srgbClr val="2E3192"/>
                </a:solidFill>
                <a:latin typeface="Verdana"/>
                <a:ea typeface="Verdana"/>
                <a:sym typeface="Verdana"/>
              </a:rPr>
              <a:t>Actividades:</a:t>
            </a:r>
          </a:p>
          <a:p>
            <a:pPr marL="171450" indent="-171450">
              <a:buFont typeface="Wingdings" panose="05000000000000000000" pitchFamily="2" charset="2"/>
              <a:buChar char="ü"/>
            </a:pPr>
            <a:r>
              <a:rPr lang="es-MX" sz="1200" dirty="0">
                <a:solidFill>
                  <a:srgbClr val="2E3192"/>
                </a:solidFill>
                <a:latin typeface="Verdana"/>
                <a:ea typeface="Verdana"/>
                <a:sym typeface="Verdana"/>
              </a:rPr>
              <a:t>Ejecutar al menos el 80% de las actividades incluidas en el Plan de mejoramiento o implementación de sistema IVR en el canal de atención telefónica. </a:t>
            </a:r>
            <a:r>
              <a:rPr lang="es-MX" sz="1200" i="1" dirty="0">
                <a:solidFill>
                  <a:srgbClr val="2E3192"/>
                </a:solidFill>
                <a:latin typeface="Verdana"/>
                <a:ea typeface="Verdana"/>
                <a:sym typeface="Verdana"/>
              </a:rPr>
              <a:t>Resultado 100%. </a:t>
            </a:r>
          </a:p>
          <a:p>
            <a:pPr marL="171450" indent="-171450">
              <a:buFont typeface="Wingdings" panose="05000000000000000000" pitchFamily="2" charset="2"/>
              <a:buChar char="ü"/>
            </a:pPr>
            <a:r>
              <a:rPr lang="es-MX" sz="1200" dirty="0">
                <a:solidFill>
                  <a:srgbClr val="2E3192"/>
                </a:solidFill>
                <a:latin typeface="Verdana"/>
                <a:ea typeface="Verdana"/>
                <a:sym typeface="Verdana"/>
              </a:rPr>
              <a:t>Cumplir al menos un 90% del Plan de Trabajo de difusión de las herramientas tecnológicas creadas para la realización de solicitudes de trámites en línea, dirigido para encargados Registros Técnicos, profesionales SIAC Serviu, Seremi, proveedores inscritos en registros técnicos. </a:t>
            </a:r>
            <a:r>
              <a:rPr lang="es-MX" sz="1200" i="1" dirty="0">
                <a:solidFill>
                  <a:srgbClr val="2E3192"/>
                </a:solidFill>
                <a:latin typeface="Verdana"/>
                <a:ea typeface="Verdana"/>
                <a:sym typeface="Verdana"/>
              </a:rPr>
              <a:t>Resultado 100%. </a:t>
            </a:r>
          </a:p>
          <a:p>
            <a:pPr lvl="0"/>
            <a:endParaRPr lang="es-CL" sz="1000" b="1" dirty="0">
              <a:solidFill>
                <a:srgbClr val="2E3192"/>
              </a:solidFill>
              <a:latin typeface="Verdana"/>
              <a:ea typeface="Verdana"/>
              <a:sym typeface="Verdana"/>
            </a:endParaRPr>
          </a:p>
          <a:p>
            <a:pPr lvl="0"/>
            <a:endParaRPr lang="es-CL" sz="1000" dirty="0">
              <a:solidFill>
                <a:srgbClr val="2E3192"/>
              </a:solidFill>
              <a:latin typeface="Verdana"/>
              <a:ea typeface="Verdana"/>
              <a:sym typeface="Verdana"/>
            </a:endParaRPr>
          </a:p>
          <a:p>
            <a:pPr lvl="0"/>
            <a:endParaRPr lang="es-CL" sz="1000" dirty="0">
              <a:solidFill>
                <a:srgbClr val="2E3192"/>
              </a:solidFill>
              <a:latin typeface="Verdana"/>
              <a:ea typeface="Verdana"/>
              <a:sym typeface="Verdana"/>
            </a:endParaRPr>
          </a:p>
        </p:txBody>
      </p:sp>
      <p:sp>
        <p:nvSpPr>
          <p:cNvPr id="65" name="Google Shape;65;p14">
            <a:extLst>
              <a:ext uri="{FF2B5EF4-FFF2-40B4-BE49-F238E27FC236}">
                <a16:creationId xmlns:a16="http://schemas.microsoft.com/office/drawing/2014/main" id="{8625656F-CC47-F8DA-1E36-C2AB53D76DF7}"/>
              </a:ext>
            </a:extLst>
          </p:cNvPr>
          <p:cNvSpPr txBox="1"/>
          <p:nvPr/>
        </p:nvSpPr>
        <p:spPr>
          <a:xfrm>
            <a:off x="531675" y="190366"/>
            <a:ext cx="7886700" cy="3882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2100"/>
              <a:buFont typeface="Arial"/>
              <a:buNone/>
            </a:pPr>
            <a:r>
              <a:rPr lang="es-419" sz="2100" b="1" dirty="0">
                <a:solidFill>
                  <a:srgbClr val="2E3192"/>
                </a:solidFill>
                <a:latin typeface="Verdana"/>
                <a:ea typeface="Verdana"/>
                <a:sym typeface="Verdana"/>
              </a:rPr>
              <a:t>ACTIVIDADES</a:t>
            </a:r>
            <a:endParaRPr sz="1100" dirty="0">
              <a:solidFill>
                <a:srgbClr val="2E3192"/>
              </a:solidFill>
            </a:endParaRPr>
          </a:p>
        </p:txBody>
      </p:sp>
    </p:spTree>
    <p:extLst>
      <p:ext uri="{BB962C8B-B14F-4D97-AF65-F5344CB8AC3E}">
        <p14:creationId xmlns:p14="http://schemas.microsoft.com/office/powerpoint/2010/main" val="268579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879D68FB-94E1-BE07-FD24-1EA83ED41833}"/>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D2CDEF69-0EFF-F37D-0297-68915E20BDC6}"/>
              </a:ext>
            </a:extLst>
          </p:cNvPr>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64" name="Google Shape;64;p14">
            <a:extLst>
              <a:ext uri="{FF2B5EF4-FFF2-40B4-BE49-F238E27FC236}">
                <a16:creationId xmlns:a16="http://schemas.microsoft.com/office/drawing/2014/main" id="{7A3C3CDF-52DF-7DE5-8D7A-BCC53EDB4AEE}"/>
              </a:ext>
            </a:extLst>
          </p:cNvPr>
          <p:cNvSpPr txBox="1"/>
          <p:nvPr/>
        </p:nvSpPr>
        <p:spPr>
          <a:xfrm>
            <a:off x="249954" y="650542"/>
            <a:ext cx="8289717" cy="4114800"/>
          </a:xfrm>
          <a:prstGeom prst="rect">
            <a:avLst/>
          </a:prstGeom>
          <a:noFill/>
          <a:ln>
            <a:noFill/>
          </a:ln>
        </p:spPr>
        <p:txBody>
          <a:bodyPr spcFirstLastPara="1" wrap="square" lIns="68575" tIns="34275" rIns="68575" bIns="34275" anchor="t" anchorCtr="0">
            <a:normAutofit/>
          </a:bodyPr>
          <a:lstStyle/>
          <a:p>
            <a:pPr lvl="0"/>
            <a:r>
              <a:rPr lang="es-MX" sz="1200" b="1" dirty="0">
                <a:solidFill>
                  <a:srgbClr val="2E3192"/>
                </a:solidFill>
                <a:latin typeface="Verdana"/>
                <a:ea typeface="Verdana"/>
                <a:sym typeface="Verdana"/>
              </a:rPr>
              <a:t>Objetivo específico 3: </a:t>
            </a:r>
            <a:r>
              <a:rPr lang="es-MX" sz="1200" dirty="0">
                <a:solidFill>
                  <a:srgbClr val="2E3192"/>
                </a:solidFill>
                <a:latin typeface="Verdana"/>
                <a:ea typeface="Verdana"/>
                <a:sym typeface="Verdana"/>
              </a:rPr>
              <a:t>Capacitar y formar de manera continua al personal durante el año 2025</a:t>
            </a:r>
          </a:p>
          <a:p>
            <a:pPr lvl="0"/>
            <a:r>
              <a:rPr lang="es-MX" sz="1200" b="1" dirty="0">
                <a:solidFill>
                  <a:srgbClr val="2E3192"/>
                </a:solidFill>
                <a:latin typeface="Verdana"/>
                <a:ea typeface="Verdana"/>
                <a:sym typeface="Verdana"/>
              </a:rPr>
              <a:t>Actividades: </a:t>
            </a:r>
          </a:p>
          <a:p>
            <a:pPr marL="171450" lvl="0" indent="-171450">
              <a:buFont typeface="Wingdings" panose="05000000000000000000" pitchFamily="2" charset="2"/>
              <a:buChar char="ü"/>
            </a:pPr>
            <a:r>
              <a:rPr lang="es-MX" sz="1200" dirty="0">
                <a:solidFill>
                  <a:srgbClr val="2E3192"/>
                </a:solidFill>
                <a:latin typeface="Verdana"/>
                <a:ea typeface="Verdana"/>
                <a:sym typeface="Verdana"/>
              </a:rPr>
              <a:t>Elaborar y difundir documento con lineamientos para la implementación del Consejo de la Sociedad Civil (COSOC), destinado a equipos y/o encargados/as regionales de participación ciudadana. </a:t>
            </a:r>
            <a:r>
              <a:rPr lang="es-MX" sz="1200" i="1" dirty="0">
                <a:solidFill>
                  <a:srgbClr val="2E3192"/>
                </a:solidFill>
                <a:latin typeface="Verdana"/>
                <a:ea typeface="Verdana"/>
                <a:sym typeface="Verdana"/>
              </a:rPr>
              <a:t>Resultado: Documento elaborado y difundido. </a:t>
            </a:r>
            <a:endParaRPr lang="es-CL" sz="1200" i="1" dirty="0">
              <a:solidFill>
                <a:srgbClr val="2E3192"/>
              </a:solidFill>
              <a:latin typeface="Verdana"/>
              <a:ea typeface="Verdana"/>
              <a:sym typeface="Verdana"/>
            </a:endParaRPr>
          </a:p>
          <a:p>
            <a:pPr lvl="0"/>
            <a:endParaRPr lang="es-CL" sz="1200" b="1" dirty="0">
              <a:solidFill>
                <a:srgbClr val="2E3192"/>
              </a:solidFill>
              <a:latin typeface="Verdana"/>
              <a:ea typeface="Verdana"/>
              <a:sym typeface="Verdana"/>
            </a:endParaRPr>
          </a:p>
          <a:p>
            <a:pPr lvl="0"/>
            <a:r>
              <a:rPr lang="es-CL" sz="1200" b="1" dirty="0">
                <a:solidFill>
                  <a:srgbClr val="2E3192"/>
                </a:solidFill>
                <a:latin typeface="Verdana"/>
                <a:ea typeface="Verdana"/>
                <a:sym typeface="Verdana"/>
              </a:rPr>
              <a:t>Objetivo específico 4: </a:t>
            </a:r>
            <a:r>
              <a:rPr lang="es-MX" sz="1200" dirty="0">
                <a:solidFill>
                  <a:srgbClr val="2E3192"/>
                </a:solidFill>
                <a:latin typeface="Verdana"/>
                <a:ea typeface="Verdana"/>
                <a:sym typeface="Verdana"/>
              </a:rPr>
              <a:t>Optimizar la gestión de reclamos y solicitudes ciudadanas durante el año 2025</a:t>
            </a:r>
          </a:p>
          <a:p>
            <a:pPr lvl="0"/>
            <a:r>
              <a:rPr lang="es-MX" sz="1200" b="1" dirty="0">
                <a:solidFill>
                  <a:srgbClr val="2E3192"/>
                </a:solidFill>
                <a:latin typeface="Verdana"/>
                <a:ea typeface="Verdana"/>
                <a:sym typeface="Verdana"/>
              </a:rPr>
              <a:t>Actividades: </a:t>
            </a:r>
          </a:p>
          <a:p>
            <a:pPr marL="171450" lvl="0" indent="-171450">
              <a:buFont typeface="Wingdings" panose="05000000000000000000" pitchFamily="2" charset="2"/>
              <a:buChar char="ü"/>
            </a:pPr>
            <a:r>
              <a:rPr lang="es-MX" sz="1200" dirty="0">
                <a:solidFill>
                  <a:srgbClr val="2E3192"/>
                </a:solidFill>
                <a:latin typeface="Verdana"/>
                <a:ea typeface="Verdana"/>
                <a:sym typeface="Verdana"/>
              </a:rPr>
              <a:t>Realizar una difusión durante el 2025, a través de: posteo en redes sociales, para informar y explicar al público el mecanismo de reclamo, disponible en el sitio web. Resultado: </a:t>
            </a:r>
            <a:r>
              <a:rPr lang="es-MX" sz="1200" i="1" dirty="0">
                <a:solidFill>
                  <a:srgbClr val="2E3192"/>
                </a:solidFill>
                <a:latin typeface="Verdana"/>
                <a:ea typeface="Verdana"/>
                <a:sym typeface="Verdana"/>
              </a:rPr>
              <a:t>Difusión realizada. </a:t>
            </a:r>
          </a:p>
          <a:p>
            <a:pPr lvl="0"/>
            <a:endParaRPr lang="es-MX" sz="1200" dirty="0">
              <a:solidFill>
                <a:srgbClr val="2E3192"/>
              </a:solidFill>
              <a:latin typeface="Verdana"/>
              <a:ea typeface="Verdana"/>
              <a:sym typeface="Verdana"/>
            </a:endParaRPr>
          </a:p>
          <a:p>
            <a:pPr lvl="0"/>
            <a:r>
              <a:rPr lang="es-MX" sz="1200" b="1" dirty="0">
                <a:solidFill>
                  <a:srgbClr val="2E3192"/>
                </a:solidFill>
                <a:latin typeface="Verdana"/>
                <a:ea typeface="Verdana"/>
                <a:sym typeface="Verdana"/>
              </a:rPr>
              <a:t>Objetivo específico 5: </a:t>
            </a:r>
            <a:r>
              <a:rPr lang="es-MX" sz="1200" dirty="0">
                <a:solidFill>
                  <a:srgbClr val="2E3192"/>
                </a:solidFill>
                <a:latin typeface="Verdana"/>
                <a:ea typeface="Verdana"/>
                <a:sym typeface="Verdana"/>
              </a:rPr>
              <a:t>Aprovechar de manera eficiente los canales digitales y redes sociales durante el año 2025</a:t>
            </a:r>
          </a:p>
          <a:p>
            <a:pPr lvl="0"/>
            <a:r>
              <a:rPr lang="es-MX" sz="1200" b="1" dirty="0">
                <a:solidFill>
                  <a:srgbClr val="2E3192"/>
                </a:solidFill>
                <a:latin typeface="Verdana"/>
                <a:ea typeface="Verdana"/>
                <a:sym typeface="Verdana"/>
              </a:rPr>
              <a:t>Actividades: </a:t>
            </a:r>
          </a:p>
          <a:p>
            <a:pPr marL="171450" lvl="0" indent="-171450">
              <a:buFont typeface="Wingdings" panose="05000000000000000000" pitchFamily="2" charset="2"/>
              <a:buChar char="ü"/>
            </a:pPr>
            <a:r>
              <a:rPr lang="es-MX" sz="1200" dirty="0">
                <a:solidFill>
                  <a:srgbClr val="2E3192"/>
                </a:solidFill>
                <a:latin typeface="Verdana"/>
                <a:ea typeface="Verdana"/>
                <a:sym typeface="Verdana"/>
              </a:rPr>
              <a:t>Realizar 4 podcast respecto a materias de interés ministerial (podcast u otra actividad digital). Resultado: </a:t>
            </a:r>
            <a:r>
              <a:rPr lang="es-MX" sz="1200" i="1" dirty="0">
                <a:solidFill>
                  <a:srgbClr val="2E3192"/>
                </a:solidFill>
                <a:latin typeface="Verdana"/>
                <a:ea typeface="Verdana"/>
                <a:sym typeface="Verdana"/>
              </a:rPr>
              <a:t>4 podcast realizados. </a:t>
            </a:r>
          </a:p>
          <a:p>
            <a:pPr lvl="0"/>
            <a:endParaRPr lang="es-MX" sz="1000" dirty="0">
              <a:solidFill>
                <a:srgbClr val="2E3192"/>
              </a:solidFill>
              <a:latin typeface="Verdana"/>
              <a:ea typeface="Verdana"/>
              <a:sym typeface="Verdana"/>
            </a:endParaRPr>
          </a:p>
          <a:p>
            <a:pPr lvl="0"/>
            <a:endParaRPr lang="es-CL" sz="1000" dirty="0">
              <a:solidFill>
                <a:srgbClr val="2E3192"/>
              </a:solidFill>
              <a:latin typeface="Verdana"/>
              <a:ea typeface="Verdana"/>
              <a:sym typeface="Verdana"/>
            </a:endParaRPr>
          </a:p>
        </p:txBody>
      </p:sp>
      <p:sp>
        <p:nvSpPr>
          <p:cNvPr id="65" name="Google Shape;65;p14">
            <a:extLst>
              <a:ext uri="{FF2B5EF4-FFF2-40B4-BE49-F238E27FC236}">
                <a16:creationId xmlns:a16="http://schemas.microsoft.com/office/drawing/2014/main" id="{928F7104-BCBE-7E8B-1160-F1E9C084891B}"/>
              </a:ext>
            </a:extLst>
          </p:cNvPr>
          <p:cNvSpPr txBox="1"/>
          <p:nvPr/>
        </p:nvSpPr>
        <p:spPr>
          <a:xfrm>
            <a:off x="531675" y="190366"/>
            <a:ext cx="7886700" cy="3882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2100"/>
              <a:buFont typeface="Arial"/>
              <a:buNone/>
            </a:pPr>
            <a:r>
              <a:rPr lang="es-419" sz="2100" b="1" dirty="0">
                <a:solidFill>
                  <a:srgbClr val="2E3192"/>
                </a:solidFill>
                <a:latin typeface="Verdana"/>
                <a:ea typeface="Verdana"/>
                <a:sym typeface="Verdana"/>
              </a:rPr>
              <a:t>ACTIVIDADES</a:t>
            </a:r>
            <a:endParaRPr sz="1100" dirty="0">
              <a:solidFill>
                <a:srgbClr val="2E3192"/>
              </a:solidFill>
            </a:endParaRPr>
          </a:p>
        </p:txBody>
      </p:sp>
    </p:spTree>
    <p:extLst>
      <p:ext uri="{BB962C8B-B14F-4D97-AF65-F5344CB8AC3E}">
        <p14:creationId xmlns:p14="http://schemas.microsoft.com/office/powerpoint/2010/main" val="286392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257" y="0"/>
            <a:ext cx="9143496" cy="5143500"/>
          </a:xfrm>
          <a:prstGeom prst="rect">
            <a:avLst/>
          </a:prstGeom>
          <a:noFill/>
          <a:ln>
            <a:noFill/>
          </a:ln>
        </p:spPr>
      </p:pic>
      <p:pic>
        <p:nvPicPr>
          <p:cNvPr id="111" name="Google Shape;111;p20"/>
          <p:cNvPicPr preferRelativeResize="0"/>
          <p:nvPr/>
        </p:nvPicPr>
        <p:blipFill rotWithShape="1">
          <a:blip r:embed="rId4">
            <a:alphaModFix/>
          </a:blip>
          <a:srcRect l="49392"/>
          <a:stretch/>
        </p:blipFill>
        <p:spPr>
          <a:xfrm>
            <a:off x="4991386" y="833438"/>
            <a:ext cx="2950082" cy="3738563"/>
          </a:xfrm>
          <a:prstGeom prst="rect">
            <a:avLst/>
          </a:prstGeom>
          <a:noFill/>
          <a:ln>
            <a:noFill/>
          </a:ln>
        </p:spPr>
      </p:pic>
      <p:pic>
        <p:nvPicPr>
          <p:cNvPr id="3" name="Gráfico 2">
            <a:extLst>
              <a:ext uri="{FF2B5EF4-FFF2-40B4-BE49-F238E27FC236}">
                <a16:creationId xmlns:a16="http://schemas.microsoft.com/office/drawing/2014/main" id="{A42A0CA5-BCDD-AF3A-D6E6-27C99885DE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091"/>
          <a:stretch/>
        </p:blipFill>
        <p:spPr bwMode="auto">
          <a:xfrm>
            <a:off x="2841470" y="1762592"/>
            <a:ext cx="2071831" cy="186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551</Words>
  <Application>Microsoft Office PowerPoint</Application>
  <PresentationFormat>Presentación en pantalla (16:9)</PresentationFormat>
  <Paragraphs>40</Paragraphs>
  <Slides>5</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Verdana</vt:lpstr>
      <vt:lpstr>Wingdings</vt:lpstr>
      <vt:lpstr>Simple Light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Carolina Amigo Larenas</dc:creator>
  <cp:lastModifiedBy>Andrea Illanes Cornejo</cp:lastModifiedBy>
  <cp:revision>8</cp:revision>
  <dcterms:modified xsi:type="dcterms:W3CDTF">2025-12-29T12:22:06Z</dcterms:modified>
</cp:coreProperties>
</file>