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7" r:id="rId3"/>
    <p:sldId id="264" r:id="rId4"/>
    <p:sldId id="265" r:id="rId5"/>
    <p:sldId id="263"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C3C16A-7447-42A5-B21C-C83618ACAEBC}" v="7" dt="2025-12-26T18:52:01.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32ce85889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93779E33-37FA-1415-4E9A-5C889AD93AEC}"/>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9853E6CB-6161-8E36-5184-DC205A5261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6A7492A4-90D0-C8B2-DFAE-57D02B8D16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0619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AF8C0F9A-52CD-D8D1-BFA2-76C33FFA9C81}"/>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8D5BF90C-07CC-5708-AC39-6BD0AFBB17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2CBD8F90-04B1-89B3-99AD-6FA49D45C8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994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32ce85889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32ce85889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50" y="0"/>
            <a:ext cx="9143496" cy="5143500"/>
          </a:xfrm>
          <a:prstGeom prst="rect">
            <a:avLst/>
          </a:prstGeom>
          <a:noFill/>
          <a:ln>
            <a:noFill/>
          </a:ln>
        </p:spPr>
      </p:pic>
      <p:sp>
        <p:nvSpPr>
          <p:cNvPr id="55" name="Google Shape;55;p13"/>
          <p:cNvSpPr txBox="1"/>
          <p:nvPr/>
        </p:nvSpPr>
        <p:spPr>
          <a:xfrm>
            <a:off x="628650" y="1831281"/>
            <a:ext cx="7886700" cy="6276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None/>
            </a:pPr>
            <a:r>
              <a:rPr lang="es-419" sz="3000" b="1" dirty="0">
                <a:solidFill>
                  <a:srgbClr val="FFFFFF"/>
                </a:solidFill>
                <a:latin typeface="Verdana"/>
                <a:ea typeface="Verdana"/>
                <a:cs typeface="Verdana"/>
                <a:sym typeface="Verdana"/>
              </a:rPr>
              <a:t>POLÍTICA DE CALIDAD </a:t>
            </a:r>
            <a:endParaRPr sz="1100" dirty="0">
              <a:solidFill>
                <a:srgbClr val="000000"/>
              </a:solidFill>
            </a:endParaRPr>
          </a:p>
        </p:txBody>
      </p:sp>
      <p:sp>
        <p:nvSpPr>
          <p:cNvPr id="56" name="Google Shape;56;p13"/>
          <p:cNvSpPr txBox="1"/>
          <p:nvPr/>
        </p:nvSpPr>
        <p:spPr>
          <a:xfrm>
            <a:off x="1683113" y="2448661"/>
            <a:ext cx="5929030" cy="627599"/>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None/>
            </a:pPr>
            <a:r>
              <a:rPr lang="es-419" sz="1100" dirty="0">
                <a:solidFill>
                  <a:srgbClr val="FFFFFF"/>
                </a:solidFill>
                <a:latin typeface="Verdana"/>
                <a:ea typeface="Verdana"/>
                <a:sym typeface="Verdana"/>
              </a:rPr>
              <a:t>PROGRAMA DE MEJORAMIENTO DE GESTIÓN CALIDAD DE SERVICIO Y EXPERIENCIA USUARIA 2025</a:t>
            </a:r>
            <a:endParaRPr sz="1100" dirty="0">
              <a:solidFill>
                <a:srgbClr val="595959"/>
              </a:solidFill>
            </a:endParaRPr>
          </a:p>
        </p:txBody>
      </p:sp>
      <p:pic>
        <p:nvPicPr>
          <p:cNvPr id="58" name="Google Shape;58;p13"/>
          <p:cNvPicPr preferRelativeResize="0"/>
          <p:nvPr/>
        </p:nvPicPr>
        <p:blipFill rotWithShape="1">
          <a:blip r:embed="rId4">
            <a:alphaModFix/>
          </a:blip>
          <a:srcRect l="50613" t="25885" r="18982" b="24442"/>
          <a:stretch/>
        </p:blipFill>
        <p:spPr>
          <a:xfrm>
            <a:off x="4716380" y="3201838"/>
            <a:ext cx="900650" cy="943902"/>
          </a:xfrm>
          <a:prstGeom prst="rect">
            <a:avLst/>
          </a:prstGeom>
          <a:noFill/>
          <a:ln>
            <a:noFill/>
          </a:ln>
        </p:spPr>
      </p:pic>
      <p:pic>
        <p:nvPicPr>
          <p:cNvPr id="2" name="Gráfico 2">
            <a:extLst>
              <a:ext uri="{FF2B5EF4-FFF2-40B4-BE49-F238E27FC236}">
                <a16:creationId xmlns:a16="http://schemas.microsoft.com/office/drawing/2014/main" id="{28839C06-6645-180C-2614-8508B31B94C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091"/>
          <a:stretch/>
        </p:blipFill>
        <p:spPr bwMode="auto">
          <a:xfrm>
            <a:off x="3563366" y="3172005"/>
            <a:ext cx="1084262" cy="97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250" y="0"/>
            <a:ext cx="9143496" cy="5143500"/>
          </a:xfrm>
          <a:prstGeom prst="rect">
            <a:avLst/>
          </a:prstGeom>
          <a:noFill/>
          <a:ln>
            <a:noFill/>
          </a:ln>
        </p:spPr>
      </p:pic>
      <p:sp>
        <p:nvSpPr>
          <p:cNvPr id="64" name="Google Shape;64;p14"/>
          <p:cNvSpPr txBox="1"/>
          <p:nvPr/>
        </p:nvSpPr>
        <p:spPr>
          <a:xfrm>
            <a:off x="646464" y="706583"/>
            <a:ext cx="8289717" cy="4114800"/>
          </a:xfrm>
          <a:prstGeom prst="rect">
            <a:avLst/>
          </a:prstGeom>
          <a:noFill/>
          <a:ln>
            <a:noFill/>
          </a:ln>
        </p:spPr>
        <p:txBody>
          <a:bodyPr spcFirstLastPara="1" wrap="square" lIns="68575" tIns="34275" rIns="68575" bIns="34275" anchor="t" anchorCtr="0">
            <a:normAutofit fontScale="92500" lnSpcReduction="20000"/>
          </a:bodyPr>
          <a:lstStyle/>
          <a:p>
            <a:pPr marL="0" lvl="0" indent="0" algn="l" rtl="0">
              <a:lnSpc>
                <a:spcPct val="90000"/>
              </a:lnSpc>
              <a:spcBef>
                <a:spcPts val="0"/>
              </a:spcBef>
              <a:spcAft>
                <a:spcPts val="0"/>
              </a:spcAft>
              <a:buNone/>
            </a:pPr>
            <a:r>
              <a:rPr lang="es-419" sz="1200" b="1" dirty="0">
                <a:solidFill>
                  <a:srgbClr val="2E3192"/>
                </a:solidFill>
                <a:latin typeface="Verdana"/>
                <a:ea typeface="Verdana"/>
                <a:cs typeface="Verdana"/>
                <a:sym typeface="Verdana"/>
              </a:rPr>
              <a:t>Objetivo general:</a:t>
            </a:r>
          </a:p>
          <a:p>
            <a:pPr marL="0" lvl="0" indent="0" algn="l" rtl="0">
              <a:lnSpc>
                <a:spcPct val="90000"/>
              </a:lnSpc>
              <a:spcBef>
                <a:spcPts val="0"/>
              </a:spcBef>
              <a:spcAft>
                <a:spcPts val="0"/>
              </a:spcAft>
              <a:buNone/>
            </a:pPr>
            <a:endParaRPr lang="es-419" sz="1200" dirty="0">
              <a:solidFill>
                <a:srgbClr val="2E3192"/>
              </a:solidFill>
              <a:latin typeface="Verdana"/>
              <a:ea typeface="Verdana"/>
              <a:cs typeface="Verdana"/>
              <a:sym typeface="Verdana"/>
            </a:endParaRPr>
          </a:p>
          <a:p>
            <a:pPr marL="0" lvl="0" indent="0" algn="l" rtl="0">
              <a:lnSpc>
                <a:spcPct val="90000"/>
              </a:lnSpc>
              <a:spcBef>
                <a:spcPts val="0"/>
              </a:spcBef>
              <a:spcAft>
                <a:spcPts val="0"/>
              </a:spcAft>
              <a:buNone/>
            </a:pPr>
            <a:r>
              <a:rPr lang="es-CL" sz="1200" dirty="0">
                <a:solidFill>
                  <a:srgbClr val="2E3192"/>
                </a:solidFill>
                <a:latin typeface="Verdana"/>
                <a:ea typeface="Verdana"/>
                <a:cs typeface="Verdana"/>
                <a:sym typeface="Verdana"/>
              </a:rPr>
              <a:t>Asegurar una relación de calidad con la ciudadanía, procurando para esto entregar una experiencia de servicio cercana a las personas usuarias gestionando sus requerimientos de manera oportuna, clara, inclusiva y empática para facilitar el acceso a soluciones habitacionales y ciudades justas.</a:t>
            </a:r>
          </a:p>
          <a:p>
            <a:pPr marL="0" lvl="0" indent="0" algn="l" rtl="0">
              <a:lnSpc>
                <a:spcPct val="90000"/>
              </a:lnSpc>
              <a:spcBef>
                <a:spcPts val="0"/>
              </a:spcBef>
              <a:spcAft>
                <a:spcPts val="0"/>
              </a:spcAft>
              <a:buNone/>
            </a:pPr>
            <a:endParaRPr lang="es-CL" sz="1200" b="1" dirty="0">
              <a:solidFill>
                <a:srgbClr val="2E3192"/>
              </a:solidFill>
              <a:latin typeface="Verdana"/>
              <a:ea typeface="Verdana"/>
              <a:cs typeface="Verdana"/>
              <a:sym typeface="Verdana"/>
            </a:endParaRPr>
          </a:p>
          <a:p>
            <a:pPr marL="0" lvl="0" indent="0" algn="l" rtl="0">
              <a:lnSpc>
                <a:spcPct val="90000"/>
              </a:lnSpc>
              <a:spcBef>
                <a:spcPts val="0"/>
              </a:spcBef>
              <a:spcAft>
                <a:spcPts val="0"/>
              </a:spcAft>
              <a:buNone/>
            </a:pPr>
            <a:r>
              <a:rPr lang="es-CL" sz="1200" b="1" dirty="0">
                <a:solidFill>
                  <a:srgbClr val="2E3192"/>
                </a:solidFill>
                <a:latin typeface="Verdana"/>
                <a:ea typeface="Verdana"/>
                <a:cs typeface="Verdana"/>
                <a:sym typeface="Verdana"/>
              </a:rPr>
              <a:t>Objetivos específicos:</a:t>
            </a:r>
          </a:p>
          <a:p>
            <a:pPr marL="285750" lvl="0" indent="-285750" algn="l" rtl="0">
              <a:lnSpc>
                <a:spcPct val="90000"/>
              </a:lnSpc>
              <a:spcBef>
                <a:spcPts val="0"/>
              </a:spcBef>
              <a:spcAft>
                <a:spcPts val="0"/>
              </a:spcAft>
              <a:buFont typeface="Arial" panose="020B0604020202020204" pitchFamily="34" charset="0"/>
              <a:buChar char="•"/>
            </a:pPr>
            <a:endParaRPr lang="es-CL" sz="1500" dirty="0">
              <a:solidFill>
                <a:srgbClr val="2E3192"/>
              </a:solidFill>
              <a:latin typeface="Verdana"/>
              <a:ea typeface="Verdana"/>
              <a:cs typeface="Verdana"/>
              <a:sym typeface="Verdana"/>
            </a:endParaRPr>
          </a:p>
          <a:p>
            <a:pPr marL="228600" indent="-228600">
              <a:lnSpc>
                <a:spcPct val="90000"/>
              </a:lnSpc>
              <a:buFont typeface="Arial" panose="020B0604020202020204" pitchFamily="34" charset="0"/>
              <a:buChar char="•"/>
            </a:pPr>
            <a:r>
              <a:rPr lang="es-CL" sz="1200" dirty="0">
                <a:solidFill>
                  <a:srgbClr val="2E3192"/>
                </a:solidFill>
                <a:latin typeface="Verdana"/>
                <a:ea typeface="Verdana"/>
              </a:rPr>
              <a:t>Gestionar los requerimientos consultas y o solicitudes de manera oportuna, inclusiva y empática, mediante los diversos canales de atención, teniendo en cuenta las diferentes características de las personas y sus posibilidades de acceso.</a:t>
            </a:r>
          </a:p>
          <a:p>
            <a:pPr marL="228600" indent="-228600">
              <a:lnSpc>
                <a:spcPct val="90000"/>
              </a:lnSpc>
              <a:buFont typeface="Arial" panose="020B0604020202020204" pitchFamily="34" charset="0"/>
              <a:buChar char="•"/>
            </a:pPr>
            <a:endParaRPr lang="es-CL" sz="1200" dirty="0">
              <a:solidFill>
                <a:srgbClr val="2E3192"/>
              </a:solidFill>
              <a:latin typeface="Verdana"/>
              <a:ea typeface="Verdana"/>
            </a:endParaRPr>
          </a:p>
          <a:p>
            <a:pPr marL="228600" indent="-228600">
              <a:lnSpc>
                <a:spcPct val="90000"/>
              </a:lnSpc>
              <a:buFont typeface="Arial" panose="020B0604020202020204" pitchFamily="34" charset="0"/>
              <a:buChar char="•"/>
            </a:pPr>
            <a:r>
              <a:rPr lang="es-CL" sz="1200" dirty="0">
                <a:solidFill>
                  <a:srgbClr val="2E3192"/>
                </a:solidFill>
                <a:latin typeface="Verdana"/>
                <a:ea typeface="Verdana"/>
              </a:rPr>
              <a:t>Facilitar el acceso a la información y orientación a las políticas habitacionales y urbanas en todo el territorio nacional, procurando la accesibilidad a todos los habitantes de los diferentes territorios locales, incorporando a otros actores vinculados al ámbito de la vivienda y urbanismo. </a:t>
            </a:r>
          </a:p>
          <a:p>
            <a:pPr marL="228600" indent="-228600">
              <a:lnSpc>
                <a:spcPct val="90000"/>
              </a:lnSpc>
              <a:buFont typeface="Arial" panose="020B0604020202020204" pitchFamily="34" charset="0"/>
              <a:buChar char="•"/>
            </a:pPr>
            <a:endParaRPr lang="es-CL" sz="1200" dirty="0">
              <a:solidFill>
                <a:srgbClr val="2E3192"/>
              </a:solidFill>
              <a:latin typeface="Verdana"/>
              <a:ea typeface="Verdana"/>
            </a:endParaRPr>
          </a:p>
          <a:p>
            <a:pPr marL="228600" indent="-228600">
              <a:lnSpc>
                <a:spcPct val="90000"/>
              </a:lnSpc>
              <a:buFont typeface="Arial" panose="020B0604020202020204" pitchFamily="34" charset="0"/>
              <a:buChar char="•"/>
            </a:pPr>
            <a:r>
              <a:rPr lang="es-CL" sz="1200" dirty="0">
                <a:solidFill>
                  <a:srgbClr val="2E3192"/>
                </a:solidFill>
                <a:latin typeface="Verdana"/>
                <a:ea typeface="Verdana"/>
              </a:rPr>
              <a:t>Mantener espacios adecuados y sistemas de registros confiables e integrados para atender y dar respuesta a las solicitudes ciudadanas, permitiendo el establecimiento de mecanismos eficientes de escucha y consulta de las políticas públicas. </a:t>
            </a:r>
          </a:p>
          <a:p>
            <a:pPr marL="228600" indent="-228600">
              <a:lnSpc>
                <a:spcPct val="90000"/>
              </a:lnSpc>
              <a:buFont typeface="Arial" panose="020B0604020202020204" pitchFamily="34" charset="0"/>
              <a:buChar char="•"/>
            </a:pPr>
            <a:endParaRPr lang="es-CL" sz="1200" dirty="0">
              <a:solidFill>
                <a:srgbClr val="2E3192"/>
              </a:solidFill>
              <a:latin typeface="Verdana"/>
              <a:ea typeface="Verdana"/>
            </a:endParaRPr>
          </a:p>
          <a:p>
            <a:pPr marL="228600" indent="-228600">
              <a:lnSpc>
                <a:spcPct val="90000"/>
              </a:lnSpc>
              <a:buFont typeface="Arial" panose="020B0604020202020204" pitchFamily="34" charset="0"/>
              <a:buChar char="•"/>
            </a:pPr>
            <a:r>
              <a:rPr lang="es-CL" sz="1200" dirty="0">
                <a:solidFill>
                  <a:srgbClr val="2E3192"/>
                </a:solidFill>
                <a:latin typeface="Verdana"/>
                <a:ea typeface="Verdana"/>
              </a:rPr>
              <a:t>Retroalimentar al Servicio de las demandas y opiniones ciudadanas, de manera oportuna, ordenada sistematizadamente para así avanzar en la mejora continua de nuestros procesos y programas a través de acciones concretas.</a:t>
            </a:r>
          </a:p>
          <a:p>
            <a:pPr marL="228600" indent="-228600">
              <a:lnSpc>
                <a:spcPct val="90000"/>
              </a:lnSpc>
              <a:buFont typeface="Arial" panose="020B0604020202020204" pitchFamily="34" charset="0"/>
              <a:buChar char="•"/>
            </a:pPr>
            <a:endParaRPr lang="es-CL" sz="1200" dirty="0">
              <a:solidFill>
                <a:srgbClr val="2E3192"/>
              </a:solidFill>
              <a:latin typeface="Verdana"/>
              <a:ea typeface="Verdana"/>
            </a:endParaRPr>
          </a:p>
          <a:p>
            <a:pPr marL="228600" indent="-228600">
              <a:lnSpc>
                <a:spcPct val="90000"/>
              </a:lnSpc>
              <a:buFont typeface="Arial" panose="020B0604020202020204" pitchFamily="34" charset="0"/>
              <a:buChar char="•"/>
            </a:pPr>
            <a:r>
              <a:rPr lang="es-CL" sz="1200" dirty="0">
                <a:solidFill>
                  <a:srgbClr val="2E3192"/>
                </a:solidFill>
                <a:latin typeface="Verdana"/>
                <a:ea typeface="Verdana"/>
              </a:rPr>
              <a:t>Instalar capacidades en todo el funcionariado fortaleciendo habilidades blandas que permitan contar con herramientas para la atención de las personas usuarias, mejorando con ello la calidad de las respuestas en términos de oportunidad, pertinencia, lenguaje claro e inclusivo, trato digno y respetuoso.</a:t>
            </a:r>
          </a:p>
          <a:p>
            <a:pPr>
              <a:lnSpc>
                <a:spcPct val="90000"/>
              </a:lnSpc>
            </a:pPr>
            <a:endParaRPr lang="es-CL" sz="1200" dirty="0">
              <a:solidFill>
                <a:srgbClr val="2E3192"/>
              </a:solidFill>
              <a:latin typeface="Verdana"/>
              <a:ea typeface="Verdana"/>
            </a:endParaRPr>
          </a:p>
          <a:p>
            <a:pPr marL="228600" indent="-228600">
              <a:lnSpc>
                <a:spcPct val="90000"/>
              </a:lnSpc>
              <a:buFont typeface="Arial" panose="020B0604020202020204" pitchFamily="34" charset="0"/>
              <a:buChar char="•"/>
            </a:pPr>
            <a:r>
              <a:rPr lang="es-CL" sz="1200" dirty="0">
                <a:solidFill>
                  <a:srgbClr val="2E3192"/>
                </a:solidFill>
                <a:latin typeface="Verdana"/>
                <a:ea typeface="Verdana"/>
              </a:rPr>
              <a:t>Fortalecer mecanismos de participación y diálogos que permitan conocer la opinión de las personas usuarias respecto de la calidad del servicio de la institución.</a:t>
            </a:r>
          </a:p>
          <a:p>
            <a:pPr marL="0" lvl="0" indent="0" algn="l" rtl="0">
              <a:lnSpc>
                <a:spcPct val="90000"/>
              </a:lnSpc>
              <a:spcBef>
                <a:spcPts val="0"/>
              </a:spcBef>
              <a:spcAft>
                <a:spcPts val="0"/>
              </a:spcAft>
              <a:buNone/>
            </a:pPr>
            <a:endParaRPr lang="es-CL" sz="1500" dirty="0">
              <a:solidFill>
                <a:srgbClr val="2E3192"/>
              </a:solidFill>
              <a:latin typeface="Verdana"/>
              <a:ea typeface="Verdana"/>
              <a:cs typeface="Verdana"/>
              <a:sym typeface="Verdana"/>
            </a:endParaRPr>
          </a:p>
          <a:p>
            <a:pPr marL="0" lvl="0" indent="0" algn="l" rtl="0">
              <a:lnSpc>
                <a:spcPct val="90000"/>
              </a:lnSpc>
              <a:spcBef>
                <a:spcPts val="0"/>
              </a:spcBef>
              <a:spcAft>
                <a:spcPts val="0"/>
              </a:spcAft>
              <a:buNone/>
            </a:pPr>
            <a:endParaRPr lang="es-419" sz="1500" dirty="0">
              <a:solidFill>
                <a:srgbClr val="2E3192"/>
              </a:solidFill>
              <a:latin typeface="Verdana"/>
              <a:ea typeface="Verdana"/>
              <a:cs typeface="Verdana"/>
              <a:sym typeface="Verdana"/>
            </a:endParaRPr>
          </a:p>
          <a:p>
            <a:pPr marL="0" lvl="0" indent="0" algn="l" rtl="0">
              <a:lnSpc>
                <a:spcPct val="90000"/>
              </a:lnSpc>
              <a:spcBef>
                <a:spcPts val="0"/>
              </a:spcBef>
              <a:spcAft>
                <a:spcPts val="0"/>
              </a:spcAft>
              <a:buNone/>
            </a:pPr>
            <a:endParaRPr sz="1500" dirty="0">
              <a:solidFill>
                <a:srgbClr val="2E3192"/>
              </a:solidFill>
              <a:latin typeface="Verdana"/>
              <a:ea typeface="Verdana"/>
              <a:cs typeface="Verdana"/>
              <a:sym typeface="Verdana"/>
            </a:endParaRPr>
          </a:p>
        </p:txBody>
      </p:sp>
      <p:sp>
        <p:nvSpPr>
          <p:cNvPr id="65" name="Google Shape;65;p14"/>
          <p:cNvSpPr txBox="1"/>
          <p:nvPr/>
        </p:nvSpPr>
        <p:spPr>
          <a:xfrm>
            <a:off x="531675" y="190366"/>
            <a:ext cx="7886700" cy="3882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000000"/>
              </a:buClr>
              <a:buSzPts val="2100"/>
              <a:buFont typeface="Arial"/>
              <a:buNone/>
            </a:pPr>
            <a:r>
              <a:rPr lang="es-419" sz="2100" b="1" i="0" u="none" strike="noStrike" cap="none" dirty="0">
                <a:solidFill>
                  <a:srgbClr val="2E3192"/>
                </a:solidFill>
                <a:latin typeface="Verdana"/>
                <a:ea typeface="Verdana"/>
                <a:cs typeface="Verdana"/>
                <a:sym typeface="Verdana"/>
              </a:rPr>
              <a:t>OBJETIVOS </a:t>
            </a:r>
            <a:endParaRPr sz="1100" dirty="0">
              <a:solidFill>
                <a:srgbClr val="2E319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16A010F2-16C3-3DE4-C606-10F9970E6925}"/>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FCE78BF0-A1CF-933C-6E11-7E9D8F9DFFFE}"/>
              </a:ext>
            </a:extLst>
          </p:cNvPr>
          <p:cNvPicPr preferRelativeResize="0"/>
          <p:nvPr/>
        </p:nvPicPr>
        <p:blipFill>
          <a:blip r:embed="rId3">
            <a:alphaModFix/>
          </a:blip>
          <a:stretch>
            <a:fillRect/>
          </a:stretch>
        </p:blipFill>
        <p:spPr>
          <a:xfrm>
            <a:off x="250" y="0"/>
            <a:ext cx="9143496" cy="5143500"/>
          </a:xfrm>
          <a:prstGeom prst="rect">
            <a:avLst/>
          </a:prstGeom>
          <a:noFill/>
          <a:ln>
            <a:noFill/>
          </a:ln>
        </p:spPr>
      </p:pic>
      <p:sp>
        <p:nvSpPr>
          <p:cNvPr id="64" name="Google Shape;64;p14">
            <a:extLst>
              <a:ext uri="{FF2B5EF4-FFF2-40B4-BE49-F238E27FC236}">
                <a16:creationId xmlns:a16="http://schemas.microsoft.com/office/drawing/2014/main" id="{FCF8A62F-3151-0453-AB7D-1CFD24E7B9C8}"/>
              </a:ext>
            </a:extLst>
          </p:cNvPr>
          <p:cNvSpPr txBox="1"/>
          <p:nvPr/>
        </p:nvSpPr>
        <p:spPr>
          <a:xfrm>
            <a:off x="240729" y="768932"/>
            <a:ext cx="8289717" cy="4114800"/>
          </a:xfrm>
          <a:prstGeom prst="rect">
            <a:avLst/>
          </a:prstGeom>
          <a:noFill/>
          <a:ln>
            <a:noFill/>
          </a:ln>
        </p:spPr>
        <p:txBody>
          <a:bodyPr spcFirstLastPara="1" wrap="square" lIns="68575" tIns="34275" rIns="68575" bIns="34275" anchor="t" anchorCtr="0">
            <a:normAutofit fontScale="92500" lnSpcReduction="10000"/>
          </a:bodyPr>
          <a:lstStyle/>
          <a:p>
            <a:pPr algn="just"/>
            <a:r>
              <a:rPr lang="es-CL" sz="1100" b="1" dirty="0">
                <a:solidFill>
                  <a:srgbClr val="2E3192"/>
                </a:solidFill>
                <a:latin typeface="Verdana"/>
                <a:ea typeface="Verdana"/>
              </a:rPr>
              <a:t>Directriz 1: </a:t>
            </a:r>
            <a:r>
              <a:rPr lang="es-CL" sz="1100" dirty="0">
                <a:solidFill>
                  <a:srgbClr val="2E3192"/>
                </a:solidFill>
                <a:latin typeface="Verdana"/>
                <a:ea typeface="Verdana"/>
              </a:rPr>
              <a:t>Rol del funcionariado público  </a:t>
            </a:r>
          </a:p>
          <a:p>
            <a:pPr algn="just"/>
            <a:r>
              <a:rPr lang="es-CL" sz="1100" b="1" dirty="0">
                <a:solidFill>
                  <a:srgbClr val="2E3192"/>
                </a:solidFill>
                <a:latin typeface="Verdana"/>
                <a:ea typeface="Verdana"/>
              </a:rPr>
              <a:t>Líneas de acción:  </a:t>
            </a:r>
          </a:p>
          <a:p>
            <a:pPr marL="171450" indent="-171450" algn="just">
              <a:buFont typeface="Arial" panose="020B0604020202020204" pitchFamily="34" charset="0"/>
              <a:buChar char="•"/>
            </a:pPr>
            <a:r>
              <a:rPr lang="es-CL" sz="1100" dirty="0">
                <a:solidFill>
                  <a:srgbClr val="2E3192"/>
                </a:solidFill>
                <a:latin typeface="Verdana"/>
                <a:ea typeface="Verdana"/>
              </a:rPr>
              <a:t>Condiciones laborales: Asegurar que todo el funcionariado tenga condiciones laborales equitativas que permitan espacios de colaboración armónicos y motivadores como: equipamiento, acceso a la información, herramientas </a:t>
            </a:r>
          </a:p>
          <a:p>
            <a:pPr marL="171450" indent="-171450" algn="just">
              <a:buFont typeface="Arial" panose="020B0604020202020204" pitchFamily="34" charset="0"/>
              <a:buChar char="•"/>
            </a:pPr>
            <a:r>
              <a:rPr lang="es-CL" sz="1100" dirty="0">
                <a:solidFill>
                  <a:srgbClr val="2E3192"/>
                </a:solidFill>
                <a:latin typeface="Verdana"/>
                <a:ea typeface="Verdana"/>
              </a:rPr>
              <a:t>tecnológicas, para proporcionar una atención homogénea y de calidad. </a:t>
            </a:r>
          </a:p>
          <a:p>
            <a:pPr marL="171450" indent="-171450" algn="just">
              <a:buFont typeface="Arial" panose="020B0604020202020204" pitchFamily="34" charset="0"/>
              <a:buChar char="•"/>
            </a:pPr>
            <a:r>
              <a:rPr lang="es-CL" sz="1100" dirty="0">
                <a:solidFill>
                  <a:srgbClr val="2E3192"/>
                </a:solidFill>
                <a:latin typeface="Verdana"/>
                <a:ea typeface="Verdana"/>
              </a:rPr>
              <a:t>Formación continua: En habilidades blandas y de contención, autocuidado y sensibilización con el rol social que cumple el Ministerio. </a:t>
            </a:r>
          </a:p>
          <a:p>
            <a:pPr marL="171450" indent="-171450" algn="just">
              <a:buFont typeface="Arial" panose="020B0604020202020204" pitchFamily="34" charset="0"/>
              <a:buChar char="•"/>
            </a:pPr>
            <a:r>
              <a:rPr lang="es-CL" sz="1100" dirty="0">
                <a:solidFill>
                  <a:srgbClr val="2E3192"/>
                </a:solidFill>
                <a:latin typeface="Verdana"/>
                <a:ea typeface="Verdana"/>
              </a:rPr>
              <a:t>Cultura institucional: Fortalecer el entendimiento y compromiso con la calidad del servicio a través de una comunicación interna eficiente y eficaz.  </a:t>
            </a:r>
          </a:p>
          <a:p>
            <a:pPr algn="just"/>
            <a:endParaRPr lang="es-CL" sz="1100" dirty="0">
              <a:solidFill>
                <a:srgbClr val="2E3192"/>
              </a:solidFill>
              <a:latin typeface="Verdana"/>
              <a:ea typeface="Verdana"/>
            </a:endParaRPr>
          </a:p>
          <a:p>
            <a:pPr algn="just"/>
            <a:r>
              <a:rPr lang="es-CL" sz="1100" b="1" dirty="0">
                <a:solidFill>
                  <a:srgbClr val="2E3192"/>
                </a:solidFill>
                <a:latin typeface="Verdana"/>
                <a:ea typeface="Verdana"/>
              </a:rPr>
              <a:t>Directriz 2: </a:t>
            </a:r>
            <a:r>
              <a:rPr lang="es-CL" sz="1100" dirty="0">
                <a:solidFill>
                  <a:srgbClr val="2E3192"/>
                </a:solidFill>
                <a:latin typeface="Verdana"/>
                <a:ea typeface="Verdana"/>
              </a:rPr>
              <a:t>Modernización digital   </a:t>
            </a:r>
          </a:p>
          <a:p>
            <a:pPr algn="just"/>
            <a:r>
              <a:rPr lang="es-CL" sz="1100" b="1" dirty="0">
                <a:solidFill>
                  <a:srgbClr val="2E3192"/>
                </a:solidFill>
                <a:latin typeface="Verdana"/>
                <a:ea typeface="Verdana"/>
              </a:rPr>
              <a:t>Líneas de acción: </a:t>
            </a:r>
          </a:p>
          <a:p>
            <a:pPr marL="171450" indent="-171450" algn="just">
              <a:buFont typeface="Arial" panose="020B0604020202020204" pitchFamily="34" charset="0"/>
              <a:buChar char="•"/>
            </a:pPr>
            <a:r>
              <a:rPr lang="es-CL" sz="1100" dirty="0">
                <a:solidFill>
                  <a:srgbClr val="2E3192"/>
                </a:solidFill>
                <a:latin typeface="Verdana"/>
                <a:ea typeface="Verdana"/>
              </a:rPr>
              <a:t>Accesibilidad Universal: Implementar medidas de accesibilidad en todos los canales de atención digital, presencial y telefónico. </a:t>
            </a:r>
          </a:p>
          <a:p>
            <a:pPr marL="171450" indent="-171450">
              <a:buFont typeface="Arial" panose="020B0604020202020204" pitchFamily="34" charset="0"/>
              <a:buChar char="•"/>
            </a:pPr>
            <a:r>
              <a:rPr lang="es-CL" sz="1100" dirty="0">
                <a:solidFill>
                  <a:srgbClr val="2E3192"/>
                </a:solidFill>
                <a:latin typeface="Verdana"/>
                <a:ea typeface="Verdana"/>
              </a:rPr>
              <a:t>Minimizar brechas tecnológicas: Desarrollar estrategias que permitan a la ciudadanía acceder de manera equitativa a los servicios del ministerio. </a:t>
            </a:r>
          </a:p>
          <a:p>
            <a:endParaRPr lang="es-CL" sz="1100" dirty="0">
              <a:solidFill>
                <a:srgbClr val="2E3192"/>
              </a:solidFill>
              <a:latin typeface="Verdana"/>
              <a:ea typeface="Verdana"/>
            </a:endParaRPr>
          </a:p>
          <a:p>
            <a:r>
              <a:rPr lang="es-CL" sz="1100" b="1" dirty="0">
                <a:solidFill>
                  <a:srgbClr val="2E3192"/>
                </a:solidFill>
                <a:latin typeface="Verdana"/>
                <a:ea typeface="Verdana"/>
              </a:rPr>
              <a:t>Directriz 3: </a:t>
            </a:r>
            <a:r>
              <a:rPr lang="es-CL" sz="1100" dirty="0">
                <a:solidFill>
                  <a:srgbClr val="2E3192"/>
                </a:solidFill>
                <a:latin typeface="Verdana"/>
                <a:ea typeface="Verdana"/>
              </a:rPr>
              <a:t>Mejora Continua  </a:t>
            </a:r>
          </a:p>
          <a:p>
            <a:pPr marL="171450" indent="-171450">
              <a:buFont typeface="Arial" panose="020B0604020202020204" pitchFamily="34" charset="0"/>
              <a:buChar char="•"/>
            </a:pPr>
            <a:r>
              <a:rPr lang="es-CL" sz="1100" b="1" dirty="0">
                <a:solidFill>
                  <a:srgbClr val="2E3192"/>
                </a:solidFill>
                <a:latin typeface="Verdana"/>
                <a:ea typeface="Verdana"/>
              </a:rPr>
              <a:t>Líneas de acción: </a:t>
            </a:r>
            <a:r>
              <a:rPr lang="es-CL" sz="1100" dirty="0">
                <a:solidFill>
                  <a:srgbClr val="2E3192"/>
                </a:solidFill>
                <a:latin typeface="Verdana"/>
                <a:ea typeface="Verdana"/>
              </a:rPr>
              <a:t>Estandarización de procesos: Crear y aplicar procedimientos uniformes para la atención al usuario que aseguren una experiencia consistente y de calidad. </a:t>
            </a:r>
          </a:p>
          <a:p>
            <a:pPr marL="171450" indent="-171450">
              <a:buFont typeface="Arial" panose="020B0604020202020204" pitchFamily="34" charset="0"/>
              <a:buChar char="•"/>
            </a:pPr>
            <a:r>
              <a:rPr lang="es-CL" sz="1100" dirty="0">
                <a:solidFill>
                  <a:srgbClr val="2E3192"/>
                </a:solidFill>
                <a:latin typeface="Verdana"/>
                <a:ea typeface="Verdana"/>
              </a:rPr>
              <a:t>Fortalecimiento del proceso de toma de decisiones: Asegurar que la información sobre opiniones ciudadanas se utilice de manera efectiva para tomar decisiones informadas. </a:t>
            </a:r>
          </a:p>
          <a:p>
            <a:pPr marL="171450" indent="-171450">
              <a:buFont typeface="Arial" panose="020B0604020202020204" pitchFamily="34" charset="0"/>
              <a:buChar char="•"/>
            </a:pPr>
            <a:r>
              <a:rPr lang="es-CL" sz="1100" dirty="0">
                <a:solidFill>
                  <a:srgbClr val="2E3192"/>
                </a:solidFill>
                <a:latin typeface="Verdana"/>
                <a:ea typeface="Verdana"/>
              </a:rPr>
              <a:t>Tratamiento de los datos: Mejorar la calidad, organización y gestión de los datos disponibles para respaldar iniciativas y tomas de decisiones.  </a:t>
            </a:r>
          </a:p>
          <a:p>
            <a:pPr marL="171450" indent="-171450">
              <a:buFont typeface="Arial" panose="020B0604020202020204" pitchFamily="34" charset="0"/>
              <a:buChar char="•"/>
            </a:pPr>
            <a:r>
              <a:rPr lang="es-CL" sz="1100" dirty="0">
                <a:solidFill>
                  <a:srgbClr val="2E3192"/>
                </a:solidFill>
                <a:latin typeface="Verdana"/>
                <a:ea typeface="Verdana"/>
              </a:rPr>
              <a:t>Actualización del modelo de atención: Definir como se prestan los servicios a los ciudadanos garantizando la eficiencia, la calidad y la equidad en el acceso.  </a:t>
            </a:r>
          </a:p>
          <a:p>
            <a:pPr marL="171450" indent="-171450">
              <a:buFont typeface="Arial" panose="020B0604020202020204" pitchFamily="34" charset="0"/>
              <a:buChar char="•"/>
            </a:pPr>
            <a:r>
              <a:rPr lang="es-CL" sz="1100" dirty="0">
                <a:solidFill>
                  <a:srgbClr val="2E3192"/>
                </a:solidFill>
                <a:latin typeface="Verdana"/>
                <a:ea typeface="Verdana"/>
              </a:rPr>
              <a:t>Satisfacción usuaria: Establecer mediciones periódicas para mejorar la calidad de la atención entregada.  </a:t>
            </a:r>
          </a:p>
          <a:p>
            <a:endParaRPr lang="es-CL" sz="1100" b="1" dirty="0">
              <a:solidFill>
                <a:srgbClr val="2E3192"/>
              </a:solidFill>
              <a:latin typeface="Verdana"/>
              <a:ea typeface="Verdana"/>
            </a:endParaRPr>
          </a:p>
          <a:p>
            <a:pPr algn="just"/>
            <a:endParaRPr lang="es-CL" sz="1100" dirty="0">
              <a:solidFill>
                <a:srgbClr val="2E3192"/>
              </a:solidFill>
              <a:latin typeface="Verdana"/>
              <a:ea typeface="Verdana"/>
            </a:endParaRPr>
          </a:p>
        </p:txBody>
      </p:sp>
      <p:sp>
        <p:nvSpPr>
          <p:cNvPr id="65" name="Google Shape;65;p14">
            <a:extLst>
              <a:ext uri="{FF2B5EF4-FFF2-40B4-BE49-F238E27FC236}">
                <a16:creationId xmlns:a16="http://schemas.microsoft.com/office/drawing/2014/main" id="{BF967606-DD85-AECA-83BF-21787F3748BD}"/>
              </a:ext>
            </a:extLst>
          </p:cNvPr>
          <p:cNvSpPr txBox="1"/>
          <p:nvPr/>
        </p:nvSpPr>
        <p:spPr>
          <a:xfrm>
            <a:off x="531675" y="190366"/>
            <a:ext cx="7886700" cy="3882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000000"/>
              </a:buClr>
              <a:buSzPts val="2100"/>
              <a:buFont typeface="Arial"/>
              <a:buNone/>
            </a:pPr>
            <a:r>
              <a:rPr lang="es-419" sz="2100" b="1" i="0" u="none" strike="noStrike" cap="none" dirty="0">
                <a:solidFill>
                  <a:srgbClr val="2E3192"/>
                </a:solidFill>
                <a:latin typeface="Verdana"/>
                <a:ea typeface="Verdana"/>
                <a:cs typeface="Verdana"/>
                <a:sym typeface="Verdana"/>
              </a:rPr>
              <a:t>Directrices y líneas de acción  </a:t>
            </a:r>
            <a:endParaRPr sz="1100" dirty="0">
              <a:solidFill>
                <a:srgbClr val="2E3192"/>
              </a:solidFill>
            </a:endParaRPr>
          </a:p>
        </p:txBody>
      </p:sp>
    </p:spTree>
    <p:extLst>
      <p:ext uri="{BB962C8B-B14F-4D97-AF65-F5344CB8AC3E}">
        <p14:creationId xmlns:p14="http://schemas.microsoft.com/office/powerpoint/2010/main" val="2168850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7BBA9CB8-85B2-12DA-7483-D7E2AD642B40}"/>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8B651B57-3E89-3782-2F92-88754374E724}"/>
              </a:ext>
            </a:extLst>
          </p:cNvPr>
          <p:cNvPicPr preferRelativeResize="0"/>
          <p:nvPr/>
        </p:nvPicPr>
        <p:blipFill>
          <a:blip r:embed="rId3">
            <a:alphaModFix/>
          </a:blip>
          <a:stretch>
            <a:fillRect/>
          </a:stretch>
        </p:blipFill>
        <p:spPr>
          <a:xfrm>
            <a:off x="252" y="0"/>
            <a:ext cx="9143496" cy="5143500"/>
          </a:xfrm>
          <a:prstGeom prst="rect">
            <a:avLst/>
          </a:prstGeom>
          <a:noFill/>
          <a:ln>
            <a:noFill/>
          </a:ln>
        </p:spPr>
      </p:pic>
      <p:sp>
        <p:nvSpPr>
          <p:cNvPr id="64" name="Google Shape;64;p14">
            <a:extLst>
              <a:ext uri="{FF2B5EF4-FFF2-40B4-BE49-F238E27FC236}">
                <a16:creationId xmlns:a16="http://schemas.microsoft.com/office/drawing/2014/main" id="{BC6120DC-8C6A-EFC5-A4CC-CCD1F202A0CD}"/>
              </a:ext>
            </a:extLst>
          </p:cNvPr>
          <p:cNvSpPr txBox="1"/>
          <p:nvPr/>
        </p:nvSpPr>
        <p:spPr>
          <a:xfrm>
            <a:off x="240729" y="768932"/>
            <a:ext cx="8289717" cy="4114800"/>
          </a:xfrm>
          <a:prstGeom prst="rect">
            <a:avLst/>
          </a:prstGeom>
          <a:noFill/>
          <a:ln>
            <a:noFill/>
          </a:ln>
        </p:spPr>
        <p:txBody>
          <a:bodyPr spcFirstLastPara="1" wrap="square" lIns="68575" tIns="34275" rIns="68575" bIns="34275" anchor="t" anchorCtr="0">
            <a:normAutofit/>
          </a:bodyPr>
          <a:lstStyle/>
          <a:p>
            <a:pPr algn="just">
              <a:lnSpc>
                <a:spcPct val="90000"/>
              </a:lnSpc>
            </a:pPr>
            <a:endParaRPr lang="es-CL" sz="1000" b="1" dirty="0">
              <a:solidFill>
                <a:srgbClr val="2E3192"/>
              </a:solidFill>
              <a:latin typeface="Verdana"/>
              <a:ea typeface="Verdana"/>
            </a:endParaRPr>
          </a:p>
          <a:p>
            <a:pPr algn="just">
              <a:lnSpc>
                <a:spcPct val="90000"/>
              </a:lnSpc>
            </a:pPr>
            <a:r>
              <a:rPr lang="es-CL" sz="1000" b="1" dirty="0">
                <a:solidFill>
                  <a:srgbClr val="2E3192"/>
                </a:solidFill>
                <a:latin typeface="Verdana"/>
                <a:ea typeface="Verdana"/>
              </a:rPr>
              <a:t>Directriz 4: </a:t>
            </a:r>
            <a:r>
              <a:rPr lang="es-CL" sz="1000" dirty="0">
                <a:solidFill>
                  <a:srgbClr val="2E3192"/>
                </a:solidFill>
                <a:latin typeface="Verdana"/>
                <a:ea typeface="Verdana"/>
              </a:rPr>
              <a:t>Comunicación centrada en el usuario  </a:t>
            </a:r>
          </a:p>
          <a:p>
            <a:pPr algn="just">
              <a:lnSpc>
                <a:spcPct val="90000"/>
              </a:lnSpc>
            </a:pPr>
            <a:r>
              <a:rPr lang="es-CL" sz="1000" b="1" dirty="0">
                <a:solidFill>
                  <a:srgbClr val="2E3192"/>
                </a:solidFill>
                <a:latin typeface="Verdana"/>
                <a:ea typeface="Verdana"/>
              </a:rPr>
              <a:t>Líneas de acción:  </a:t>
            </a:r>
          </a:p>
          <a:p>
            <a:pPr marL="171450" indent="-171450" algn="just">
              <a:lnSpc>
                <a:spcPct val="90000"/>
              </a:lnSpc>
              <a:buFont typeface="Arial" panose="020B0604020202020204" pitchFamily="34" charset="0"/>
              <a:buChar char="•"/>
            </a:pPr>
            <a:r>
              <a:rPr lang="es-CL" sz="1000" dirty="0">
                <a:solidFill>
                  <a:srgbClr val="2E3192"/>
                </a:solidFill>
                <a:latin typeface="Verdana"/>
                <a:ea typeface="Verdana"/>
              </a:rPr>
              <a:t>Comunicación Proactiva: Establecer y mantener canales de comunicación proactiva para informar y orientar a la ciudadanía de manera continua. </a:t>
            </a:r>
          </a:p>
          <a:p>
            <a:pPr marL="171450" indent="-171450" algn="just">
              <a:lnSpc>
                <a:spcPct val="90000"/>
              </a:lnSpc>
              <a:buFont typeface="Arial" panose="020B0604020202020204" pitchFamily="34" charset="0"/>
              <a:buChar char="•"/>
            </a:pPr>
            <a:r>
              <a:rPr lang="es-CL" sz="1000" dirty="0">
                <a:solidFill>
                  <a:srgbClr val="2E3192"/>
                </a:solidFill>
                <a:latin typeface="Verdana"/>
                <a:ea typeface="Verdana"/>
              </a:rPr>
              <a:t>Lenguaje claro e inclusivo: Utilizar un lenguaje claro y accesible en toda la comunicación con los ciudadanos para asegurar que la información sea comprensible y relevante. </a:t>
            </a:r>
          </a:p>
          <a:p>
            <a:pPr marL="171450" indent="-171450" algn="just">
              <a:lnSpc>
                <a:spcPct val="90000"/>
              </a:lnSpc>
              <a:buFont typeface="Arial" panose="020B0604020202020204" pitchFamily="34" charset="0"/>
              <a:buChar char="•"/>
            </a:pPr>
            <a:r>
              <a:rPr lang="es-CL" sz="1000" dirty="0">
                <a:solidFill>
                  <a:srgbClr val="2E3192"/>
                </a:solidFill>
                <a:latin typeface="Verdana"/>
                <a:ea typeface="Verdana"/>
              </a:rPr>
              <a:t>Participación ciudadana: Fomentar la participación de la ciudadanía en la mejora continua de los servicios mediante consultas, encuestas y espacios de diálogo.  </a:t>
            </a:r>
          </a:p>
          <a:p>
            <a:pPr algn="just">
              <a:lnSpc>
                <a:spcPct val="90000"/>
              </a:lnSpc>
            </a:pPr>
            <a:endParaRPr lang="es-CL" sz="1000" dirty="0">
              <a:solidFill>
                <a:srgbClr val="2E3192"/>
              </a:solidFill>
              <a:latin typeface="Verdana"/>
              <a:ea typeface="Verdana"/>
            </a:endParaRPr>
          </a:p>
          <a:p>
            <a:pPr algn="just">
              <a:lnSpc>
                <a:spcPct val="90000"/>
              </a:lnSpc>
            </a:pPr>
            <a:r>
              <a:rPr lang="es-CL" sz="1000" b="1" dirty="0">
                <a:solidFill>
                  <a:srgbClr val="2E3192"/>
                </a:solidFill>
                <a:latin typeface="Verdana"/>
                <a:ea typeface="Verdana"/>
              </a:rPr>
              <a:t>Directriz 5: </a:t>
            </a:r>
            <a:r>
              <a:rPr lang="es-CL" sz="1000" dirty="0">
                <a:solidFill>
                  <a:srgbClr val="2E3192"/>
                </a:solidFill>
                <a:latin typeface="Verdana"/>
                <a:ea typeface="Verdana"/>
              </a:rPr>
              <a:t>Espacios de atención ciudadana adecuados  </a:t>
            </a:r>
          </a:p>
          <a:p>
            <a:pPr algn="just">
              <a:lnSpc>
                <a:spcPct val="90000"/>
              </a:lnSpc>
            </a:pPr>
            <a:r>
              <a:rPr lang="es-CL" sz="1000" b="1" dirty="0">
                <a:solidFill>
                  <a:srgbClr val="2E3192"/>
                </a:solidFill>
                <a:latin typeface="Verdana"/>
                <a:ea typeface="Verdana"/>
              </a:rPr>
              <a:t>Líneas de acción:  </a:t>
            </a:r>
          </a:p>
          <a:p>
            <a:pPr marL="171450" indent="-171450" algn="just">
              <a:lnSpc>
                <a:spcPct val="90000"/>
              </a:lnSpc>
              <a:buFont typeface="Arial" panose="020B0604020202020204" pitchFamily="34" charset="0"/>
              <a:buChar char="•"/>
            </a:pPr>
            <a:r>
              <a:rPr lang="es-CL" sz="1000" dirty="0">
                <a:solidFill>
                  <a:srgbClr val="2E3192"/>
                </a:solidFill>
                <a:latin typeface="Verdana"/>
                <a:ea typeface="Verdana"/>
              </a:rPr>
              <a:t>Infraestructura: Habilitar espacios de atención necesarios para la atención ciudadana tanto presenciales como telefónicos y de atención en terreno.</a:t>
            </a:r>
          </a:p>
        </p:txBody>
      </p:sp>
      <p:sp>
        <p:nvSpPr>
          <p:cNvPr id="65" name="Google Shape;65;p14">
            <a:extLst>
              <a:ext uri="{FF2B5EF4-FFF2-40B4-BE49-F238E27FC236}">
                <a16:creationId xmlns:a16="http://schemas.microsoft.com/office/drawing/2014/main" id="{D1D578FA-E550-BF3B-60FD-2849E851A1EB}"/>
              </a:ext>
            </a:extLst>
          </p:cNvPr>
          <p:cNvSpPr txBox="1"/>
          <p:nvPr/>
        </p:nvSpPr>
        <p:spPr>
          <a:xfrm>
            <a:off x="531675" y="190366"/>
            <a:ext cx="7886700" cy="3882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000000"/>
              </a:buClr>
              <a:buSzPts val="2100"/>
              <a:buFont typeface="Arial"/>
              <a:buNone/>
            </a:pPr>
            <a:r>
              <a:rPr lang="es-419" sz="2100" b="1" i="0" u="none" strike="noStrike" cap="none" dirty="0">
                <a:solidFill>
                  <a:srgbClr val="2E3192"/>
                </a:solidFill>
                <a:latin typeface="Verdana"/>
                <a:ea typeface="Verdana"/>
                <a:cs typeface="Verdana"/>
                <a:sym typeface="Verdana"/>
              </a:rPr>
              <a:t>Directrices y líneas de acción  </a:t>
            </a:r>
            <a:endParaRPr sz="1100" dirty="0">
              <a:solidFill>
                <a:srgbClr val="2E3192"/>
              </a:solidFill>
            </a:endParaRPr>
          </a:p>
        </p:txBody>
      </p:sp>
    </p:spTree>
    <p:extLst>
      <p:ext uri="{BB962C8B-B14F-4D97-AF65-F5344CB8AC3E}">
        <p14:creationId xmlns:p14="http://schemas.microsoft.com/office/powerpoint/2010/main" val="3080696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0"/>
          <p:cNvPicPr preferRelativeResize="0"/>
          <p:nvPr/>
        </p:nvPicPr>
        <p:blipFill>
          <a:blip r:embed="rId3">
            <a:alphaModFix/>
          </a:blip>
          <a:stretch>
            <a:fillRect/>
          </a:stretch>
        </p:blipFill>
        <p:spPr>
          <a:xfrm>
            <a:off x="257" y="0"/>
            <a:ext cx="9143496" cy="5143500"/>
          </a:xfrm>
          <a:prstGeom prst="rect">
            <a:avLst/>
          </a:prstGeom>
          <a:noFill/>
          <a:ln>
            <a:noFill/>
          </a:ln>
        </p:spPr>
      </p:pic>
      <p:pic>
        <p:nvPicPr>
          <p:cNvPr id="111" name="Google Shape;111;p20"/>
          <p:cNvPicPr preferRelativeResize="0"/>
          <p:nvPr/>
        </p:nvPicPr>
        <p:blipFill rotWithShape="1">
          <a:blip r:embed="rId4">
            <a:alphaModFix/>
          </a:blip>
          <a:srcRect l="49392"/>
          <a:stretch/>
        </p:blipFill>
        <p:spPr>
          <a:xfrm>
            <a:off x="4991386" y="833438"/>
            <a:ext cx="2950082" cy="3738563"/>
          </a:xfrm>
          <a:prstGeom prst="rect">
            <a:avLst/>
          </a:prstGeom>
          <a:noFill/>
          <a:ln>
            <a:noFill/>
          </a:ln>
        </p:spPr>
      </p:pic>
      <p:pic>
        <p:nvPicPr>
          <p:cNvPr id="3" name="Gráfico 2">
            <a:extLst>
              <a:ext uri="{FF2B5EF4-FFF2-40B4-BE49-F238E27FC236}">
                <a16:creationId xmlns:a16="http://schemas.microsoft.com/office/drawing/2014/main" id="{A42A0CA5-BCDD-AF3A-D6E6-27C99885DE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091"/>
          <a:stretch/>
        </p:blipFill>
        <p:spPr bwMode="auto">
          <a:xfrm>
            <a:off x="2841470" y="1762592"/>
            <a:ext cx="2071831" cy="186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690</Words>
  <Application>Microsoft Office PowerPoint</Application>
  <PresentationFormat>Presentación en pantalla (16:9)</PresentationFormat>
  <Paragraphs>51</Paragraphs>
  <Slides>5</Slides>
  <Notes>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vt:i4>
      </vt:variant>
    </vt:vector>
  </HeadingPairs>
  <TitlesOfParts>
    <vt:vector size="8" baseType="lpstr">
      <vt:lpstr>Arial</vt:lpstr>
      <vt:lpstr>Verdana</vt:lpstr>
      <vt:lpstr>Simple Light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Carolina Amigo Larenas</dc:creator>
  <cp:lastModifiedBy>Andrea Illanes Cornejo</cp:lastModifiedBy>
  <cp:revision>2</cp:revision>
  <dcterms:modified xsi:type="dcterms:W3CDTF">2025-12-29T12:20:34Z</dcterms:modified>
</cp:coreProperties>
</file>