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670" r:id="rId5"/>
  </p:sldMasterIdLst>
  <p:notesMasterIdLst>
    <p:notesMasterId r:id="rId34"/>
  </p:notesMasterIdLst>
  <p:sldIdLst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312" r:id="rId15"/>
    <p:sldId id="309" r:id="rId16"/>
    <p:sldId id="292" r:id="rId17"/>
    <p:sldId id="293" r:id="rId18"/>
    <p:sldId id="294" r:id="rId19"/>
    <p:sldId id="295" r:id="rId20"/>
    <p:sldId id="310" r:id="rId21"/>
    <p:sldId id="296" r:id="rId22"/>
    <p:sldId id="297" r:id="rId23"/>
    <p:sldId id="298" r:id="rId24"/>
    <p:sldId id="308" r:id="rId25"/>
    <p:sldId id="307" r:id="rId26"/>
    <p:sldId id="300" r:id="rId27"/>
    <p:sldId id="301" r:id="rId28"/>
    <p:sldId id="305" r:id="rId29"/>
    <p:sldId id="302" r:id="rId30"/>
    <p:sldId id="303" r:id="rId31"/>
    <p:sldId id="311" r:id="rId32"/>
    <p:sldId id="304" r:id="rId33"/>
  </p:sldIdLst>
  <p:sldSz cx="12192000" cy="6858000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BA0"/>
    <a:srgbClr val="E00630"/>
    <a:srgbClr val="FA395C"/>
    <a:srgbClr val="12264E"/>
    <a:srgbClr val="3CAA90"/>
    <a:srgbClr val="90959B"/>
    <a:srgbClr val="FFFFFF"/>
    <a:srgbClr val="1E1D33"/>
    <a:srgbClr val="363D59"/>
    <a:srgbClr val="293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15" autoAdjust="0"/>
    <p:restoredTop sz="94061" autoAdjust="0"/>
  </p:normalViewPr>
  <p:slideViewPr>
    <p:cSldViewPr>
      <p:cViewPr varScale="1">
        <p:scale>
          <a:sx n="108" d="100"/>
          <a:sy n="108" d="100"/>
        </p:scale>
        <p:origin x="1032" y="294"/>
      </p:cViewPr>
      <p:guideLst>
        <p:guide orient="horz" pos="43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707F6-269F-4784-8AC0-6CAFB6A46D78}" type="datetimeFigureOut">
              <a:rPr lang="es-CL" smtClean="0"/>
              <a:t>10-04-2025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7C73F2-E561-441E-8EEF-6178FA0F65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836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73F2-E561-441E-8EEF-6178FA0F65C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097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C73F2-E561-441E-8EEF-6178FA0F65C6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526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C73F2-E561-441E-8EEF-6178FA0F65C6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9751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73F2-E561-441E-8EEF-6178FA0F65C6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01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73F2-E561-441E-8EEF-6178FA0F65C6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64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FD14ADB-5AA7-BB4E-9F31-320975DA89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493794"/>
            <a:ext cx="9144000" cy="1528763"/>
          </a:xfrm>
        </p:spPr>
        <p:txBody>
          <a:bodyPr anchor="t">
            <a:normAutofit/>
          </a:bodyPr>
          <a:lstStyle>
            <a:lvl1pPr algn="ctr">
              <a:defRPr sz="6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CC01161-DAC1-5347-95D2-FFF2D9DCE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68" y="-321342"/>
            <a:ext cx="12911326" cy="3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8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205195-F65B-F24C-8FF9-4805C7E029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1156" y="473781"/>
            <a:ext cx="8929688" cy="8583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i="0">
                <a:solidFill>
                  <a:srgbClr val="284A7C"/>
                </a:solidFill>
                <a:latin typeface="gobCL" pitchFamily="2" charset="77"/>
              </a:defRPr>
            </a:lvl1pPr>
          </a:lstStyle>
          <a:p>
            <a:pPr lvl="0"/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8A58B9D-98DC-B04F-A624-2A53860FE3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89150" y="3346121"/>
            <a:ext cx="8472488" cy="1304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284A7C"/>
                </a:solidFill>
                <a:latin typeface="gobCL" pitchFamily="2" charset="77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1838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205195-F65B-F24C-8FF9-4805C7E029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1156" y="473781"/>
            <a:ext cx="8929688" cy="8583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i="0">
                <a:solidFill>
                  <a:srgbClr val="284A7C"/>
                </a:solidFill>
                <a:latin typeface="gobCL" pitchFamily="2" charset="77"/>
              </a:defRPr>
            </a:lvl1pPr>
          </a:lstStyle>
          <a:p>
            <a:pPr lvl="0"/>
            <a:r>
              <a:rPr lang="es-MX" dirty="0"/>
              <a:t>Título principal</a:t>
            </a:r>
            <a:endParaRPr lang="es-C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85DFEF9-7A32-EA48-A7C3-30089E3BDDBE}"/>
              </a:ext>
            </a:extLst>
          </p:cNvPr>
          <p:cNvGrpSpPr/>
          <p:nvPr userDrawn="1"/>
        </p:nvGrpSpPr>
        <p:grpSpPr>
          <a:xfrm>
            <a:off x="-71048" y="4921956"/>
            <a:ext cx="12334095" cy="2059789"/>
            <a:chOff x="247372" y="5159022"/>
            <a:chExt cx="12137524" cy="187916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152BE47-8FCD-7044-A462-5EDE6172BB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372" y="5159022"/>
              <a:ext cx="6288896" cy="187916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FFE2548-E39D-7946-BA45-3107AAC2B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5159022"/>
              <a:ext cx="6288896" cy="1879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3612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FD14ADB-5AA7-BB4E-9F31-320975DA89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493794"/>
            <a:ext cx="9144000" cy="1528763"/>
          </a:xfrm>
        </p:spPr>
        <p:txBody>
          <a:bodyPr anchor="t">
            <a:normAutofit/>
          </a:bodyPr>
          <a:lstStyle>
            <a:lvl1pPr algn="ctr">
              <a:defRPr sz="6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CC01161-DAC1-5347-95D2-FFF2D9DCE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68" y="-321342"/>
            <a:ext cx="12911326" cy="3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8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1579" y="729914"/>
            <a:ext cx="3818021" cy="1788696"/>
          </a:xfrm>
        </p:spPr>
        <p:txBody>
          <a:bodyPr anchor="t">
            <a:normAutofit/>
          </a:bodyPr>
          <a:lstStyle>
            <a:lvl1pPr algn="l">
              <a:defRPr sz="4000">
                <a:latin typeface="+mn-lt"/>
              </a:defRPr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CA510CE-A06E-F64E-9FC8-D5C51D723C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84403" y="729914"/>
            <a:ext cx="6706018" cy="5534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9C10BB47-4A74-7E4C-812E-C55A87910F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663" y="2622550"/>
            <a:ext cx="3817937" cy="321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1F83FD-A76D-5749-9476-FBF58394B7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229" y="5337602"/>
            <a:ext cx="1612766" cy="142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28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6558" y="505324"/>
            <a:ext cx="8718884" cy="753981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2FE8F4C0-ACBB-5441-8874-BFD6BA6C15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6558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L" dirty="0"/>
          </a:p>
        </p:txBody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A586DD2C-0602-264A-96EC-B148C16163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4347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8" name="Marcador de posición de imagen 3">
            <a:extLst>
              <a:ext uri="{FF2B5EF4-FFF2-40B4-BE49-F238E27FC236}">
                <a16:creationId xmlns:a16="http://schemas.microsoft.com/office/drawing/2014/main" id="{5B45555A-95D6-5A4E-9A90-89ABE88135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64115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D48E9F5-EF6D-434D-AF37-349A023CD7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6725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8C9A057-59F2-754D-B6D0-9ACFBAA53B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36725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sp>
        <p:nvSpPr>
          <p:cNvPr id="13" name="Marcador de texto 9">
            <a:extLst>
              <a:ext uri="{FF2B5EF4-FFF2-40B4-BE49-F238E27FC236}">
                <a16:creationId xmlns:a16="http://schemas.microsoft.com/office/drawing/2014/main" id="{196386E9-9308-7649-BB00-1C3C20FC70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0556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51F32FD-5B92-FF4E-9549-F47945FED9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0556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839F050C-A2AB-624C-B465-087D14E6D2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56261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2B2D1A8E-97E1-4843-A198-F018FC991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56261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129222-DA1B-8D4D-B8F5-48AF3D1504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609" y="5690810"/>
            <a:ext cx="1290507" cy="9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09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B3199FB-1578-FF42-BDA1-0FF68EB4B9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631" y="6096000"/>
            <a:ext cx="6725611" cy="32886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s-MX" dirty="0"/>
              <a:t>Cita o comentario</a:t>
            </a:r>
            <a:endParaRPr lang="es-CL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2B61508F-4663-D54F-AA95-F5D6D82DA0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31" y="449181"/>
            <a:ext cx="10980737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914913-8A82-3F4F-9DE2-8DF33D7DC3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2777">
            <a:off x="11186405" y="5136593"/>
            <a:ext cx="635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9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FD14ADB-5AA7-BB4E-9F31-320975DA89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31494"/>
            <a:ext cx="9144000" cy="1528763"/>
          </a:xfrm>
        </p:spPr>
        <p:txBody>
          <a:bodyPr anchor="t">
            <a:normAutofit/>
          </a:bodyPr>
          <a:lstStyle>
            <a:lvl1pPr algn="ctr">
              <a:defRPr sz="6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CC01161-DAC1-5347-95D2-FFF2D9DCE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68" y="3288633"/>
            <a:ext cx="12911326" cy="3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9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B3199FB-1578-FF42-BDA1-0FF68EB4B9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631" y="6096000"/>
            <a:ext cx="6725611" cy="32886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s-MX" dirty="0"/>
              <a:t>Cita o comentario</a:t>
            </a:r>
            <a:endParaRPr lang="es-CL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2B61508F-4663-D54F-AA95-F5D6D82DA0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31" y="449181"/>
            <a:ext cx="10980737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914913-8A82-3F4F-9DE2-8DF33D7DC3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2777">
            <a:off x="11186405" y="5136593"/>
            <a:ext cx="635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5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1579" y="729914"/>
            <a:ext cx="3818021" cy="1788696"/>
          </a:xfrm>
        </p:spPr>
        <p:txBody>
          <a:bodyPr anchor="t">
            <a:normAutofit/>
          </a:bodyPr>
          <a:lstStyle>
            <a:lvl1pPr algn="l">
              <a:defRPr sz="4000">
                <a:latin typeface="+mn-lt"/>
              </a:defRPr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CA510CE-A06E-F64E-9FC8-D5C51D723C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84403" y="729914"/>
            <a:ext cx="6706018" cy="5534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9C10BB47-4A74-7E4C-812E-C55A87910F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663" y="2622550"/>
            <a:ext cx="3817937" cy="321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1F83FD-A76D-5749-9476-FBF58394B7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229" y="5337602"/>
            <a:ext cx="1612766" cy="142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3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6558" y="505324"/>
            <a:ext cx="8718884" cy="753981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2FE8F4C0-ACBB-5441-8874-BFD6BA6C15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6558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L" dirty="0"/>
          </a:p>
        </p:txBody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A586DD2C-0602-264A-96EC-B148C16163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4347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8" name="Marcador de posición de imagen 3">
            <a:extLst>
              <a:ext uri="{FF2B5EF4-FFF2-40B4-BE49-F238E27FC236}">
                <a16:creationId xmlns:a16="http://schemas.microsoft.com/office/drawing/2014/main" id="{5B45555A-95D6-5A4E-9A90-89ABE88135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64115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D48E9F5-EF6D-434D-AF37-349A023CD7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6725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8C9A057-59F2-754D-B6D0-9ACFBAA53B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36725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sp>
        <p:nvSpPr>
          <p:cNvPr id="13" name="Marcador de texto 9">
            <a:extLst>
              <a:ext uri="{FF2B5EF4-FFF2-40B4-BE49-F238E27FC236}">
                <a16:creationId xmlns:a16="http://schemas.microsoft.com/office/drawing/2014/main" id="{196386E9-9308-7649-BB00-1C3C20FC70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0556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51F32FD-5B92-FF4E-9549-F47945FED9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0556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839F050C-A2AB-624C-B465-087D14E6D2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56261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2B2D1A8E-97E1-4843-A198-F018FC991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56261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129222-DA1B-8D4D-B8F5-48AF3D1504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609" y="5690810"/>
            <a:ext cx="1290507" cy="9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3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31494"/>
            <a:ext cx="9144000" cy="1528763"/>
          </a:xfrm>
        </p:spPr>
        <p:txBody>
          <a:bodyPr anchor="t">
            <a:normAutofit/>
          </a:bodyPr>
          <a:lstStyle>
            <a:lvl1pPr algn="ctr">
              <a:defRPr sz="66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D121A9-286F-D64F-8964-F20B599413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68" y="3288633"/>
            <a:ext cx="12911326" cy="3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3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631" y="6096000"/>
            <a:ext cx="6725611" cy="32886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s-MX" dirty="0"/>
              <a:t>Cita o comentario</a:t>
            </a:r>
            <a:endParaRPr lang="es-CL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DC5A02AB-576D-F04A-B485-29056FC152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31" y="449181"/>
            <a:ext cx="10980737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A300DC-C1E8-2F45-859A-19AB3C09B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9251" y="5936581"/>
            <a:ext cx="2413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8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DC5A02AB-576D-F04A-B485-29056FC152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31" y="449181"/>
            <a:ext cx="10980737" cy="6067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2027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205195-F65B-F24C-8FF9-4805C7E029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1156" y="473781"/>
            <a:ext cx="8929688" cy="8583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i="0">
                <a:solidFill>
                  <a:srgbClr val="284A7C"/>
                </a:solidFill>
                <a:latin typeface="gobCL" pitchFamily="2" charset="77"/>
              </a:defRPr>
            </a:lvl1pPr>
          </a:lstStyle>
          <a:p>
            <a:pPr lvl="0"/>
            <a:r>
              <a:rPr lang="es-MX" dirty="0"/>
              <a:t>Título principal</a:t>
            </a:r>
            <a:endParaRPr lang="es-C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85DFEF9-7A32-EA48-A7C3-30089E3BDDBE}"/>
              </a:ext>
            </a:extLst>
          </p:cNvPr>
          <p:cNvGrpSpPr/>
          <p:nvPr userDrawn="1"/>
        </p:nvGrpSpPr>
        <p:grpSpPr>
          <a:xfrm>
            <a:off x="-71048" y="4921956"/>
            <a:ext cx="12334095" cy="2059789"/>
            <a:chOff x="247372" y="5159022"/>
            <a:chExt cx="12137524" cy="187916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152BE47-8FCD-7044-A462-5EDE6172BB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372" y="5159022"/>
              <a:ext cx="6288896" cy="187916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FFE2548-E39D-7946-BA45-3107AAC2B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5159022"/>
              <a:ext cx="6288896" cy="1879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610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ítulo 1">
            <a:extLst>
              <a:ext uri="{FF2B5EF4-FFF2-40B4-BE49-F238E27FC236}">
                <a16:creationId xmlns:a16="http://schemas.microsoft.com/office/drawing/2014/main" id="{6D025B10-F5B3-7644-A240-77E835DA8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1561"/>
            <a:ext cx="10515600" cy="209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Título principal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3613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3" r:id="rId4"/>
    <p:sldLayoutId id="2147483674" r:id="rId5"/>
    <p:sldLayoutId id="2147483661" r:id="rId6"/>
    <p:sldLayoutId id="2147483664" r:id="rId7"/>
    <p:sldLayoutId id="2147483665" r:id="rId8"/>
    <p:sldLayoutId id="2147483679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83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1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3.wdp"/><Relationship Id="rId5" Type="http://schemas.openxmlformats.org/officeDocument/2006/relationships/image" Target="../media/image22.png"/><Relationship Id="rId4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3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1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microsoft.com/office/2007/relationships/hdphoto" Target="../media/hdphoto14.wdp"/><Relationship Id="rId4" Type="http://schemas.openxmlformats.org/officeDocument/2006/relationships/image" Target="../media/image23.png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1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microsoft.com/office/2007/relationships/hdphoto" Target="../media/hdphoto14.wdp"/><Relationship Id="rId4" Type="http://schemas.openxmlformats.org/officeDocument/2006/relationships/image" Target="../media/image23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1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microsoft.com/office/2007/relationships/hdphoto" Target="../media/hdphoto14.wdp"/><Relationship Id="rId4" Type="http://schemas.openxmlformats.org/officeDocument/2006/relationships/image" Target="../media/image23.png"/><Relationship Id="rId9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54EF2-8A7C-5445-A9D3-C80BED3D2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8723" y="3969006"/>
            <a:ext cx="8616028" cy="116077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s-CL" sz="2400" b="1" dirty="0">
                <a:solidFill>
                  <a:srgbClr val="12264E"/>
                </a:solidFill>
              </a:rPr>
              <a:t>Llamado Nacional a Concurso en condiciones especiales año 2025</a:t>
            </a:r>
            <a:br>
              <a:rPr lang="es-CL" sz="2800" dirty="0">
                <a:solidFill>
                  <a:srgbClr val="12264E"/>
                </a:solidFill>
              </a:rPr>
            </a:br>
            <a:r>
              <a:rPr lang="es-CL" sz="2400" dirty="0">
                <a:solidFill>
                  <a:srgbClr val="12264E"/>
                </a:solidFill>
              </a:rPr>
              <a:t>Programa de Integración Social y Territorial </a:t>
            </a:r>
            <a:br>
              <a:rPr lang="es-CL" sz="2400" dirty="0">
                <a:solidFill>
                  <a:srgbClr val="12264E"/>
                </a:solidFill>
              </a:rPr>
            </a:br>
            <a:r>
              <a:rPr lang="es-CL" sz="2400" dirty="0">
                <a:solidFill>
                  <a:srgbClr val="12264E"/>
                </a:solidFill>
              </a:rPr>
              <a:t>D.S. N° 19, (V. y U.), 2016, y sus modificaciones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753" y="3896460"/>
            <a:ext cx="1766047" cy="16047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547089" y="512977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solidFill>
                  <a:srgbClr val="12264E"/>
                </a:solidFill>
              </a:rPr>
              <a:t>Formato MINVU para Presentación de Nuevos Proyectos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" y="6039029"/>
            <a:ext cx="120360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1600" i="1" dirty="0">
                <a:solidFill>
                  <a:srgbClr val="12264E"/>
                </a:solidFill>
              </a:rPr>
              <a:t>Formato actualizado al 10/04/2025</a:t>
            </a:r>
          </a:p>
        </p:txBody>
      </p:sp>
    </p:spTree>
    <p:extLst>
      <p:ext uri="{BB962C8B-B14F-4D97-AF65-F5344CB8AC3E}">
        <p14:creationId xmlns:p14="http://schemas.microsoft.com/office/powerpoint/2010/main" val="989993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76475-5D7F-F905-6A36-051CB4425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756879F9-9943-C91C-493C-85EE3E066E52}"/>
              </a:ext>
            </a:extLst>
          </p:cNvPr>
          <p:cNvSpPr/>
          <p:nvPr/>
        </p:nvSpPr>
        <p:spPr>
          <a:xfrm>
            <a:off x="-1" y="1"/>
            <a:ext cx="4745985" cy="529011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DF6DAEF-BD70-A828-BE32-DC5E1F2492DA}"/>
              </a:ext>
            </a:extLst>
          </p:cNvPr>
          <p:cNvSpPr/>
          <p:nvPr/>
        </p:nvSpPr>
        <p:spPr>
          <a:xfrm>
            <a:off x="4896052" y="3217384"/>
            <a:ext cx="7295947" cy="207273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673D1C12-0696-C1BA-E69A-CFC116CD5AE8}"/>
              </a:ext>
            </a:extLst>
          </p:cNvPr>
          <p:cNvSpPr/>
          <p:nvPr/>
        </p:nvSpPr>
        <p:spPr>
          <a:xfrm>
            <a:off x="4896052" y="0"/>
            <a:ext cx="7295947" cy="311829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A2DDADD-8D4F-E175-33A4-2CD7359D1344}"/>
              </a:ext>
            </a:extLst>
          </p:cNvPr>
          <p:cNvSpPr txBox="1"/>
          <p:nvPr/>
        </p:nvSpPr>
        <p:spPr>
          <a:xfrm>
            <a:off x="3639650" y="3005414"/>
            <a:ext cx="2599500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12264E"/>
                </a:solidFill>
              </a:rPr>
              <a:t>MODIFICABLE SEGÚN IMÁGENES DE ENTIDAD DESARROLLADORA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09761537-69D6-2529-0C13-C1908251D1F4}"/>
              </a:ext>
            </a:extLst>
          </p:cNvPr>
          <p:cNvSpPr/>
          <p:nvPr/>
        </p:nvSpPr>
        <p:spPr>
          <a:xfrm>
            <a:off x="0" y="6219031"/>
            <a:ext cx="10866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DETALLE ÁREA(S) VERDE(S) Y EQUIPAMIENTO(S) </a:t>
            </a:r>
            <a:r>
              <a:rPr lang="es-CL" sz="1600" b="1" u="sng" dirty="0">
                <a:solidFill>
                  <a:srgbClr val="12264E"/>
                </a:solidFill>
              </a:rPr>
              <a:t>ADICIONAL MAYOR ESTANDAR OTORGA PUNTAJE:</a:t>
            </a:r>
          </a:p>
        </p:txBody>
      </p:sp>
    </p:spTree>
    <p:extLst>
      <p:ext uri="{BB962C8B-B14F-4D97-AF65-F5344CB8AC3E}">
        <p14:creationId xmlns:p14="http://schemas.microsoft.com/office/powerpoint/2010/main" val="3008887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1096" y="5499023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GESTIÓN DE RESIDUOS:</a:t>
            </a:r>
            <a:endParaRPr lang="es-CL" sz="2000" b="1" u="sng" dirty="0"/>
          </a:p>
        </p:txBody>
      </p:sp>
      <p:sp>
        <p:nvSpPr>
          <p:cNvPr id="3" name="Rectángulo 2"/>
          <p:cNvSpPr/>
          <p:nvPr/>
        </p:nvSpPr>
        <p:spPr>
          <a:xfrm>
            <a:off x="307215" y="5854256"/>
            <a:ext cx="10757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852863" algn="l"/>
              </a:tabLst>
            </a:pPr>
            <a:r>
              <a:rPr lang="es-CL" dirty="0">
                <a:solidFill>
                  <a:srgbClr val="002060"/>
                </a:solidFill>
              </a:rPr>
              <a:t>Describir aspectos destacables de la propuesta en torno a la gestión de residuos.</a:t>
            </a:r>
          </a:p>
          <a:p>
            <a:pPr>
              <a:tabLst>
                <a:tab pos="3852863" algn="l"/>
              </a:tabLst>
              <a:defRPr/>
            </a:pPr>
            <a:r>
              <a:rPr lang="es-CL" dirty="0">
                <a:solidFill>
                  <a:srgbClr val="002060"/>
                </a:solidFill>
              </a:rPr>
              <a:t>Memoria explicativa </a:t>
            </a:r>
            <a:r>
              <a:rPr lang="es-CL" sz="1400" dirty="0">
                <a:solidFill>
                  <a:srgbClr val="002060"/>
                </a:solidFill>
              </a:rPr>
              <a:t>(según ítem 5.2.15 de la Resolución Exenta </a:t>
            </a:r>
            <a:r>
              <a:rPr lang="es-CL" sz="1400" dirty="0" err="1">
                <a:solidFill>
                  <a:srgbClr val="002060"/>
                </a:solidFill>
              </a:rPr>
              <a:t>N°</a:t>
            </a:r>
            <a:r>
              <a:rPr lang="es-CL" sz="1400" dirty="0">
                <a:solidFill>
                  <a:srgbClr val="002060"/>
                </a:solidFill>
              </a:rPr>
              <a:t> 196 de 2025)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6019975" cy="541861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IMAGEN PROPUESTA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137932" y="0"/>
            <a:ext cx="6019975" cy="277738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O CARACTERÍSTICAS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137932" y="2913305"/>
            <a:ext cx="6019975" cy="244302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O 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592243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169911" y="4959017"/>
            <a:ext cx="12316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EQUIPAMIENTO BÁSICO DE USO COMERCIAL O DE SERVICIOS:</a:t>
            </a:r>
            <a:r>
              <a:rPr lang="es-CL" sz="2000" b="1" dirty="0">
                <a:solidFill>
                  <a:srgbClr val="12264E"/>
                </a:solidFill>
              </a:rPr>
              <a:t> 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(AL MENOS UN LOCAL ENTREGADO A LA COMUNIDAD, EN COPROPIEDADES)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0" y="0"/>
            <a:ext cx="6019975" cy="486901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PLANO UBICACIÓN LOCAL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137932" y="0"/>
            <a:ext cx="6019975" cy="243898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O CARACTERÍSTICAS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137932" y="2618991"/>
            <a:ext cx="6019975" cy="225002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PLANTA LOCALES Y SU ENTORNO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937" y="5907913"/>
            <a:ext cx="571310" cy="619443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1372298" y="5832914"/>
            <a:ext cx="14134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SÍ/NO </a:t>
            </a:r>
            <a:r>
              <a:rPr lang="es-CL" sz="1200" b="1" dirty="0">
                <a:solidFill>
                  <a:srgbClr val="12264E"/>
                </a:solidFill>
              </a:rPr>
              <a:t>PRESENTA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 LOCALES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3160816" y="5771358"/>
            <a:ext cx="11435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N° DE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LOCALES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679425" y="5771358"/>
            <a:ext cx="15179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 m²)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SUPERFICIE TOTAL DE LOCALES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572460" y="5679025"/>
            <a:ext cx="2043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N° DE LOCALES QUE SE ENTREGAN A LA COPROPIEDAD</a:t>
            </a:r>
            <a:endParaRPr lang="es-CL" sz="2400" b="1" dirty="0">
              <a:solidFill>
                <a:srgbClr val="122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36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2512538" y="6247245"/>
            <a:ext cx="154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RUTA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ACCESIBLE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4625866" y="6232689"/>
            <a:ext cx="1950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ÁREAS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DE PERMANENCIA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31096" y="5499023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RUTA ACCESIBLE:</a:t>
            </a:r>
            <a:endParaRPr lang="es-CL" sz="2000" b="1" u="sng" dirty="0"/>
          </a:p>
        </p:txBody>
      </p:sp>
      <p:sp>
        <p:nvSpPr>
          <p:cNvPr id="20" name="Rectángulo 19"/>
          <p:cNvSpPr/>
          <p:nvPr/>
        </p:nvSpPr>
        <p:spPr>
          <a:xfrm>
            <a:off x="0" y="0"/>
            <a:ext cx="8443934" cy="545465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r>
              <a:rPr lang="es-CL" dirty="0">
                <a:solidFill>
                  <a:srgbClr val="12264E"/>
                </a:solidFill>
              </a:rPr>
              <a:t>PLANO RUTA ACCESIBLE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05" b="99712" l="0" r="99659">
                        <a14:foregroundMark x1="64164" y1="84726" x2="64164" y2="8472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887" y="6092729"/>
            <a:ext cx="430120" cy="50939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69" l="0" r="100000">
                        <a14:foregroundMark x1="44695" y1="10086" x2="44695" y2="1008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359163" y="6046721"/>
            <a:ext cx="338312" cy="555400"/>
          </a:xfrm>
          <a:prstGeom prst="rect">
            <a:avLst/>
          </a:prstGeom>
        </p:spPr>
      </p:pic>
      <p:cxnSp>
        <p:nvCxnSpPr>
          <p:cNvPr id="23" name="Conector recto 22"/>
          <p:cNvCxnSpPr/>
          <p:nvPr/>
        </p:nvCxnSpPr>
        <p:spPr>
          <a:xfrm>
            <a:off x="2315958" y="6123400"/>
            <a:ext cx="1890021" cy="0"/>
          </a:xfrm>
          <a:prstGeom prst="line">
            <a:avLst/>
          </a:prstGeom>
          <a:ln w="57150">
            <a:solidFill>
              <a:srgbClr val="12264E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/>
        </p:nvSpPr>
        <p:spPr>
          <a:xfrm>
            <a:off x="5380530" y="5899133"/>
            <a:ext cx="441127" cy="333556"/>
          </a:xfrm>
          <a:prstGeom prst="rect">
            <a:avLst/>
          </a:prstGeom>
          <a:pattFill prst="dkDnDiag">
            <a:fgClr>
              <a:srgbClr val="12264E"/>
            </a:fgClr>
            <a:bgClr>
              <a:srgbClr val="FFFFFF"/>
            </a:bgClr>
          </a:pattFill>
          <a:ln w="28575">
            <a:solidFill>
              <a:srgbClr val="12264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/>
          <p:cNvSpPr/>
          <p:nvPr/>
        </p:nvSpPr>
        <p:spPr>
          <a:xfrm>
            <a:off x="8576497" y="2978996"/>
            <a:ext cx="3615503" cy="247565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A DESTACAR</a:t>
            </a:r>
          </a:p>
          <a:p>
            <a:pPr algn="ctr"/>
            <a:r>
              <a:rPr lang="es-CL" dirty="0">
                <a:solidFill>
                  <a:srgbClr val="12264E"/>
                </a:solidFill>
              </a:rPr>
              <a:t>(ej.: rampas y barandas)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8576496" y="0"/>
            <a:ext cx="3615504" cy="287410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A DESTACAR</a:t>
            </a:r>
          </a:p>
          <a:p>
            <a:pPr algn="ctr"/>
            <a:r>
              <a:rPr lang="es-CL" dirty="0">
                <a:solidFill>
                  <a:srgbClr val="12264E"/>
                </a:solidFill>
              </a:rPr>
              <a:t>(ej.: rebaje de solera)</a:t>
            </a:r>
          </a:p>
        </p:txBody>
      </p:sp>
    </p:spTree>
    <p:extLst>
      <p:ext uri="{BB962C8B-B14F-4D97-AF65-F5344CB8AC3E}">
        <p14:creationId xmlns:p14="http://schemas.microsoft.com/office/powerpoint/2010/main" val="1226712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5872290" y="6345655"/>
            <a:ext cx="1123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PUNTAJE AL QUE POSTULA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6096000" y="0"/>
            <a:ext cx="6096000" cy="535060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IMÁGENES DE LA PROPUESTA</a:t>
            </a:r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049825"/>
              </p:ext>
            </p:extLst>
          </p:nvPr>
        </p:nvGraphicFramePr>
        <p:xfrm>
          <a:off x="154099" y="396316"/>
          <a:ext cx="5680906" cy="5609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04">
                  <a:extLst>
                    <a:ext uri="{9D8B030D-6E8A-4147-A177-3AD203B41FA5}">
                      <a16:colId xmlns:a16="http://schemas.microsoft.com/office/drawing/2014/main" val="3280538348"/>
                    </a:ext>
                  </a:extLst>
                </a:gridCol>
                <a:gridCol w="3060034">
                  <a:extLst>
                    <a:ext uri="{9D8B030D-6E8A-4147-A177-3AD203B41FA5}">
                      <a16:colId xmlns:a16="http://schemas.microsoft.com/office/drawing/2014/main" val="2918899373"/>
                    </a:ext>
                  </a:extLst>
                </a:gridCol>
                <a:gridCol w="1785921">
                  <a:extLst>
                    <a:ext uri="{9D8B030D-6E8A-4147-A177-3AD203B41FA5}">
                      <a16:colId xmlns:a16="http://schemas.microsoft.com/office/drawing/2014/main" val="2280718956"/>
                    </a:ext>
                  </a:extLst>
                </a:gridCol>
                <a:gridCol w="474947">
                  <a:extLst>
                    <a:ext uri="{9D8B030D-6E8A-4147-A177-3AD203B41FA5}">
                      <a16:colId xmlns:a16="http://schemas.microsoft.com/office/drawing/2014/main" val="2351804127"/>
                    </a:ext>
                  </a:extLst>
                </a:gridCol>
              </a:tblGrid>
              <a:tr h="23851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FACTORES DE PUNTAJE</a:t>
                      </a:r>
                      <a:endParaRPr lang="es-CL" sz="28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PTJE</a:t>
                      </a:r>
                      <a:endParaRPr lang="es-CL" sz="28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942682"/>
                  </a:ext>
                </a:extLst>
              </a:tr>
              <a:tr h="298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900" b="0" dirty="0">
                          <a:ln>
                            <a:noFill/>
                          </a:ln>
                          <a:effectLst/>
                        </a:rPr>
                        <a:t>TIPO</a:t>
                      </a:r>
                      <a:endParaRPr lang="es-CL" sz="1200" b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ELEMENTO</a:t>
                      </a:r>
                      <a:endParaRPr lang="es-CL" sz="1800" b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REQUISITOS</a:t>
                      </a:r>
                      <a:endParaRPr lang="es-CL" sz="18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913748"/>
                  </a:ext>
                </a:extLst>
              </a:tr>
              <a:tr h="187831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b="0" dirty="0">
                          <a:effectLst/>
                        </a:rPr>
                        <a:t>I</a:t>
                      </a:r>
                      <a:endParaRPr lang="es-CL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l.1 COMUNAS: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50" b="1" dirty="0">
                          <a:solidFill>
                            <a:srgbClr val="12264E"/>
                          </a:solidFill>
                          <a:effectLst/>
                        </a:rPr>
                        <a:t>Sin PDA*: </a:t>
                      </a: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Envolvente opaca eficiente en todas las </a:t>
                      </a:r>
                      <a:r>
                        <a:rPr lang="es-CL" sz="1050" dirty="0" err="1">
                          <a:solidFill>
                            <a:srgbClr val="12264E"/>
                          </a:solidFill>
                          <a:effectLst/>
                        </a:rPr>
                        <a:t>vivs</a:t>
                      </a: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., considerando 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aislación térmica por el exterior en muros perimetrales con </a:t>
                      </a:r>
                      <a:r>
                        <a:rPr lang="es-ES_tradnl" sz="1050" dirty="0" err="1">
                          <a:solidFill>
                            <a:srgbClr val="12264E"/>
                          </a:solidFill>
                          <a:effectLst/>
                        </a:rPr>
                        <a:t>transmitancia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 total del muro, al menos sobre el 15% de la exigencia para la zona según la Reglamentación Térmica y el Art. 4.1.10 O.G.U.C.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50" b="1" dirty="0">
                          <a:solidFill>
                            <a:srgbClr val="12264E"/>
                          </a:solidFill>
                          <a:effectLst/>
                        </a:rPr>
                        <a:t>Con PDA*: </a:t>
                      </a: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Envolvente opaca eficiente en todas las </a:t>
                      </a:r>
                      <a:r>
                        <a:rPr lang="es-CL" sz="1050" dirty="0" err="1">
                          <a:solidFill>
                            <a:srgbClr val="12264E"/>
                          </a:solidFill>
                          <a:effectLst/>
                        </a:rPr>
                        <a:t>vivs</a:t>
                      </a: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., considerando 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aislación térmica por el exterior en muros perimetrales con </a:t>
                      </a:r>
                      <a:r>
                        <a:rPr lang="es-ES_tradnl" sz="1050" dirty="0" err="1">
                          <a:solidFill>
                            <a:srgbClr val="12264E"/>
                          </a:solidFill>
                          <a:effectLst/>
                        </a:rPr>
                        <a:t>transmitancia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 total del muro, al menos sobre el 15% de la exigencia según PDA.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-Al menos el </a:t>
                      </a:r>
                      <a:r>
                        <a:rPr lang="es-CL" sz="1000" dirty="0" err="1">
                          <a:solidFill>
                            <a:srgbClr val="12264E"/>
                          </a:solidFill>
                          <a:effectLst/>
                        </a:rPr>
                        <a:t>Item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 Tipo I.1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-Más 2 elementos del </a:t>
                      </a:r>
                      <a:r>
                        <a:rPr lang="es-CL" sz="1000" dirty="0" err="1">
                          <a:solidFill>
                            <a:srgbClr val="12264E"/>
                          </a:solidFill>
                          <a:effectLst/>
                        </a:rPr>
                        <a:t>Item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 Tipo II </a:t>
                      </a:r>
                      <a:r>
                        <a:rPr lang="es-CL" sz="1000" dirty="0" err="1">
                          <a:solidFill>
                            <a:srgbClr val="12264E"/>
                          </a:solidFill>
                          <a:effectLst/>
                        </a:rPr>
                        <a:t>ó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 Tipo III, los cuales pueden combinarse.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solidFill>
                            <a:srgbClr val="12264E"/>
                          </a:solidFill>
                          <a:effectLst/>
                        </a:rPr>
                        <a:t>50 </a:t>
                      </a:r>
                      <a:r>
                        <a:rPr lang="es-ES_tradnl" sz="1200" dirty="0" err="1">
                          <a:solidFill>
                            <a:srgbClr val="12264E"/>
                          </a:solidFill>
                          <a:effectLst/>
                        </a:rPr>
                        <a:t>Ptos</a:t>
                      </a:r>
                      <a:r>
                        <a:rPr lang="es-ES_tradnl" sz="120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2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025137"/>
                  </a:ext>
                </a:extLst>
              </a:tr>
              <a:tr h="89443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l.2 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Calificación Energética de Viviendas con una evaluación “C” o superior. 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-Al menos el Ítem Tipo I.2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-Más un elemento del Ítem Tipo II </a:t>
                      </a:r>
                      <a:r>
                        <a:rPr lang="es-CL" sz="1000" dirty="0" err="1">
                          <a:solidFill>
                            <a:srgbClr val="12264E"/>
                          </a:solidFill>
                          <a:effectLst/>
                        </a:rPr>
                        <a:t>ó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 Tipo III que no estén contenidos en las exigencias para la obtención de la </a:t>
                      </a:r>
                      <a:r>
                        <a:rPr lang="es-CL" sz="1000" dirty="0" err="1">
                          <a:solidFill>
                            <a:srgbClr val="12264E"/>
                          </a:solidFill>
                          <a:effectLst/>
                        </a:rPr>
                        <a:t>Calific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. energética de la </a:t>
                      </a:r>
                      <a:r>
                        <a:rPr lang="es-CL" sz="1000" dirty="0" err="1">
                          <a:solidFill>
                            <a:srgbClr val="12264E"/>
                          </a:solidFill>
                          <a:effectLst/>
                        </a:rPr>
                        <a:t>viv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1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724572"/>
                  </a:ext>
                </a:extLst>
              </a:tr>
              <a:tr h="8018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b="0" dirty="0">
                          <a:effectLst/>
                        </a:rPr>
                        <a:t>II</a:t>
                      </a:r>
                      <a:endParaRPr lang="es-CL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Sistemas Solares Térmicos en todas las </a:t>
                      </a:r>
                      <a:r>
                        <a:rPr lang="es-CL" sz="1050" dirty="0" err="1">
                          <a:solidFill>
                            <a:srgbClr val="12264E"/>
                          </a:solidFill>
                          <a:effectLst/>
                        </a:rPr>
                        <a:t>vivs</a:t>
                      </a: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Paneles fotovoltaicos en todas las viviendas.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Ventanas doble vidriado hermético (termo panel), 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al menos en todos los dormitorios, de todas las </a:t>
                      </a:r>
                      <a:r>
                        <a:rPr lang="es-ES_tradnl" sz="1050" dirty="0" err="1">
                          <a:solidFill>
                            <a:srgbClr val="12264E"/>
                          </a:solidFill>
                          <a:effectLst/>
                        </a:rPr>
                        <a:t>vivs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Al menos un elemento del ítem Tipo II, más 2 elementos del ítem Tipo III</a:t>
                      </a:r>
                      <a:endParaRPr lang="es-CL" sz="1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solidFill>
                            <a:srgbClr val="12264E"/>
                          </a:solidFill>
                          <a:effectLst/>
                        </a:rPr>
                        <a:t>20 </a:t>
                      </a:r>
                      <a:r>
                        <a:rPr lang="es-CL" sz="1200" dirty="0" err="1">
                          <a:solidFill>
                            <a:srgbClr val="12264E"/>
                          </a:solidFill>
                          <a:effectLst/>
                        </a:rPr>
                        <a:t>Ptos</a:t>
                      </a:r>
                      <a:r>
                        <a:rPr lang="es-CL" sz="120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2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576785"/>
                  </a:ext>
                </a:extLst>
              </a:tr>
              <a:tr h="7155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b="0" dirty="0">
                          <a:effectLst/>
                        </a:rPr>
                        <a:t>III</a:t>
                      </a:r>
                      <a:endParaRPr lang="es-CL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Sistemas de calefacción eficientes.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Sistemas de ventilación mixta 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en todas las </a:t>
                      </a:r>
                      <a:r>
                        <a:rPr lang="es-ES_tradnl" sz="1050" dirty="0" err="1">
                          <a:solidFill>
                            <a:srgbClr val="12264E"/>
                          </a:solidFill>
                          <a:effectLst/>
                        </a:rPr>
                        <a:t>vivs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. (Ingreso de aire pasivo y extracción mecánica en baño y cocina).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Luminarias fotovoltaicas 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en áreas de equipamientos y/o áreas verdes y/o espacios comunes y cajas de escaleras.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-Los 3 ítems del Tipo III</a:t>
                      </a:r>
                      <a:endParaRPr lang="es-CL" sz="1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solidFill>
                            <a:srgbClr val="12264E"/>
                          </a:solidFill>
                          <a:effectLst/>
                        </a:rPr>
                        <a:t>10 </a:t>
                      </a:r>
                      <a:r>
                        <a:rPr lang="es-ES_tradnl" sz="1200" dirty="0" err="1">
                          <a:solidFill>
                            <a:srgbClr val="12264E"/>
                          </a:solidFill>
                          <a:effectLst/>
                        </a:rPr>
                        <a:t>Ptos</a:t>
                      </a:r>
                      <a:r>
                        <a:rPr lang="es-ES_tradnl" sz="120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2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124269"/>
                  </a:ext>
                </a:extLst>
              </a:tr>
              <a:tr h="71555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-2 de los ítems del Tipo III</a:t>
                      </a:r>
                      <a:endParaRPr lang="es-CL" sz="1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solidFill>
                            <a:srgbClr val="12264E"/>
                          </a:solidFill>
                          <a:effectLst/>
                        </a:rPr>
                        <a:t>5 </a:t>
                      </a:r>
                      <a:r>
                        <a:rPr lang="es-ES_tradnl" sz="1200" dirty="0" err="1">
                          <a:solidFill>
                            <a:srgbClr val="12264E"/>
                          </a:solidFill>
                          <a:effectLst/>
                        </a:rPr>
                        <a:t>Ptos</a:t>
                      </a:r>
                      <a:r>
                        <a:rPr lang="es-ES_tradnl" sz="120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2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35667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5986259" y="5566104"/>
            <a:ext cx="95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rgbClr val="12264E"/>
                </a:solidFill>
              </a:rPr>
              <a:t>(xx)</a:t>
            </a:r>
            <a:endParaRPr lang="es-CL" sz="2800" b="1" dirty="0">
              <a:solidFill>
                <a:srgbClr val="12264E"/>
              </a:solidFill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7706" y1="43774" x2="77706" y2="43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239" y="6073038"/>
            <a:ext cx="436203" cy="23582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2107" y1="16879" x2="32107" y2="16879"/>
                        <a14:foregroundMark x1="44147" y1="48726" x2="44147" y2="48726"/>
                        <a14:foregroundMark x1="44147" y1="56051" x2="44147" y2="56051"/>
                        <a14:foregroundMark x1="47826" y1="64650" x2="47826" y2="64650"/>
                        <a14:foregroundMark x1="55518" y1="77389" x2="55518" y2="77389"/>
                        <a14:foregroundMark x1="55518" y1="71656" x2="55518" y2="71656"/>
                        <a14:foregroundMark x1="56187" y1="85987" x2="56187" y2="85987"/>
                        <a14:foregroundMark x1="67559" y1="92675" x2="67559" y2="92675"/>
                        <a14:foregroundMark x1="31104" y1="55732" x2="31104" y2="55732"/>
                        <a14:foregroundMark x1="20067" y1="56051" x2="20067" y2="56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483" y="6009540"/>
            <a:ext cx="345461" cy="362824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7086011" y="5566104"/>
            <a:ext cx="1506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rgbClr val="12264E"/>
                </a:solidFill>
              </a:rPr>
              <a:t>A+, A, B, C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309398" y="6225"/>
            <a:ext cx="6207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solidFill>
                  <a:srgbClr val="12264E"/>
                </a:solidFill>
              </a:rPr>
              <a:t>EFICIENCIA ENERGÉTICA: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9321736" y="5888870"/>
            <a:ext cx="17243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sz="1100" b="1" dirty="0">
                <a:solidFill>
                  <a:srgbClr val="12264E"/>
                </a:solidFill>
              </a:rPr>
              <a:t>EN TABLA, SELECCIONE O DESTAQUE LAS ALTERNATIVAS QUE ESCOGE  </a:t>
            </a:r>
          </a:p>
        </p:txBody>
      </p:sp>
      <p:sp>
        <p:nvSpPr>
          <p:cNvPr id="31" name="Elipse 30"/>
          <p:cNvSpPr/>
          <p:nvPr/>
        </p:nvSpPr>
        <p:spPr>
          <a:xfrm>
            <a:off x="8761557" y="5938657"/>
            <a:ext cx="500590" cy="5005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/>
          <p:cNvSpPr/>
          <p:nvPr/>
        </p:nvSpPr>
        <p:spPr>
          <a:xfrm>
            <a:off x="7135642" y="6345655"/>
            <a:ext cx="14071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ESCOGER LETRA QUE CORRESPONDA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EAA7F7B-4F2B-FEFC-FD5B-327193876B6C}"/>
              </a:ext>
            </a:extLst>
          </p:cNvPr>
          <p:cNvSpPr txBox="1"/>
          <p:nvPr/>
        </p:nvSpPr>
        <p:spPr>
          <a:xfrm>
            <a:off x="104682" y="6100510"/>
            <a:ext cx="4712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>
                <a:solidFill>
                  <a:schemeClr val="accent1">
                    <a:lumMod val="50000"/>
                  </a:schemeClr>
                </a:solidFill>
              </a:rPr>
              <a:t>(*) Plan de Descontaminación Atmosférica con exigencias para viviendas </a:t>
            </a:r>
          </a:p>
        </p:txBody>
      </p:sp>
    </p:spTree>
    <p:extLst>
      <p:ext uri="{BB962C8B-B14F-4D97-AF65-F5344CB8AC3E}">
        <p14:creationId xmlns:p14="http://schemas.microsoft.com/office/powerpoint/2010/main" val="4166387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201600" y="5338139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EFICIENCIA ENERGÉTICA:</a:t>
            </a:r>
            <a:endParaRPr lang="es-CL" sz="2000" b="1" u="sng" dirty="0"/>
          </a:p>
        </p:txBody>
      </p:sp>
      <p:sp>
        <p:nvSpPr>
          <p:cNvPr id="17" name="Rectángulo 16"/>
          <p:cNvSpPr/>
          <p:nvPr/>
        </p:nvSpPr>
        <p:spPr>
          <a:xfrm>
            <a:off x="0" y="0"/>
            <a:ext cx="3692679" cy="518362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811088" y="-5681"/>
            <a:ext cx="3952548" cy="518362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7930350" y="0"/>
            <a:ext cx="4261650" cy="513901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937102" y="1718981"/>
            <a:ext cx="259950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12264E"/>
                </a:solidFill>
              </a:rPr>
              <a:t>MODIFICABLE SEGÚN IMÁGENES DE LA ED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3134010" y="5338139"/>
            <a:ext cx="6972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12264E"/>
                </a:solidFill>
              </a:rPr>
              <a:t>Descripción breve de propuesta para puntaje de eficiencia energética.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65933" y="6427560"/>
            <a:ext cx="1123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PUNTAJE AL QUE POSTULA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39763" y="5670929"/>
            <a:ext cx="95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rgbClr val="12264E"/>
                </a:solidFill>
              </a:rPr>
              <a:t>(xx)</a:t>
            </a:r>
            <a:endParaRPr lang="es-CL" sz="2800" b="1" dirty="0">
              <a:solidFill>
                <a:srgbClr val="12264E"/>
              </a:solidFill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7706" y1="43774" x2="77706" y2="43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42" y="6141904"/>
            <a:ext cx="436203" cy="23582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2107" y1="16879" x2="32107" y2="16879"/>
                        <a14:foregroundMark x1="44147" y1="48726" x2="44147" y2="48726"/>
                        <a14:foregroundMark x1="44147" y1="56051" x2="44147" y2="56051"/>
                        <a14:foregroundMark x1="47826" y1="64650" x2="47826" y2="64650"/>
                        <a14:foregroundMark x1="55518" y1="77389" x2="55518" y2="77389"/>
                        <a14:foregroundMark x1="55518" y1="71656" x2="55518" y2="71656"/>
                        <a14:foregroundMark x1="56187" y1="85987" x2="56187" y2="85987"/>
                        <a14:foregroundMark x1="67559" y1="92675" x2="67559" y2="92675"/>
                        <a14:foregroundMark x1="31104" y1="55732" x2="31104" y2="55732"/>
                        <a14:foregroundMark x1="20067" y1="56051" x2="20067" y2="56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031" y="6078406"/>
            <a:ext cx="345461" cy="362824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1259559" y="5670929"/>
            <a:ext cx="1506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rgbClr val="12264E"/>
                </a:solidFill>
              </a:rPr>
              <a:t>A+, A, B, C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1309190" y="6427560"/>
            <a:ext cx="14071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ESCOGER LETRA QUE CORRESPONDA</a:t>
            </a:r>
          </a:p>
        </p:txBody>
      </p:sp>
    </p:spTree>
    <p:extLst>
      <p:ext uri="{BB962C8B-B14F-4D97-AF65-F5344CB8AC3E}">
        <p14:creationId xmlns:p14="http://schemas.microsoft.com/office/powerpoint/2010/main" val="2918886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6096000" y="2200574"/>
            <a:ext cx="6095999" cy="410845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IMÁGENES E INFORMACIÓN MEJORAS POR PDA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309398" y="6225"/>
            <a:ext cx="6207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solidFill>
                  <a:srgbClr val="12264E"/>
                </a:solidFill>
              </a:rPr>
              <a:t>EFICIENCIA ENERGÉTICA (PDA):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EAA7F7B-4F2B-FEFC-FD5B-327193876B6C}"/>
              </a:ext>
            </a:extLst>
          </p:cNvPr>
          <p:cNvSpPr txBox="1"/>
          <p:nvPr/>
        </p:nvSpPr>
        <p:spPr>
          <a:xfrm>
            <a:off x="1602847" y="6456656"/>
            <a:ext cx="4259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>
                <a:solidFill>
                  <a:schemeClr val="accent1">
                    <a:lumMod val="50000"/>
                  </a:schemeClr>
                </a:solidFill>
              </a:rPr>
              <a:t>(*) Según Resuelvo 5.3.4 de la Resolución Exenta </a:t>
            </a:r>
            <a:r>
              <a:rPr lang="es-CL" sz="1200" i="1" dirty="0" err="1">
                <a:solidFill>
                  <a:schemeClr val="accent1">
                    <a:lumMod val="50000"/>
                  </a:schemeClr>
                </a:solidFill>
              </a:rPr>
              <a:t>N°</a:t>
            </a:r>
            <a:r>
              <a:rPr lang="es-CL" sz="1200" i="1" dirty="0">
                <a:solidFill>
                  <a:schemeClr val="accent1">
                    <a:lumMod val="50000"/>
                  </a:schemeClr>
                </a:solidFill>
              </a:rPr>
              <a:t> 196, de 2025.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0B7F5E-070A-4766-1294-870CD52131ED}"/>
              </a:ext>
            </a:extLst>
          </p:cNvPr>
          <p:cNvSpPr txBox="1"/>
          <p:nvPr/>
        </p:nvSpPr>
        <p:spPr>
          <a:xfrm>
            <a:off x="95129" y="407078"/>
            <a:ext cx="5670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1">
                    <a:lumMod val="50000"/>
                  </a:schemeClr>
                </a:solidFill>
              </a:rPr>
              <a:t>A.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Proyecto  emplazado en zonas de comuna con Plan de Descontaminación Atmosférica vigente, aplicables al acondicionamiento de las viviendas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FBF76A-4592-0C89-D08A-122C5347AD55}"/>
              </a:ext>
            </a:extLst>
          </p:cNvPr>
          <p:cNvSpPr txBox="1"/>
          <p:nvPr/>
        </p:nvSpPr>
        <p:spPr>
          <a:xfrm>
            <a:off x="95129" y="1254904"/>
            <a:ext cx="4906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1">
                    <a:lumMod val="50000"/>
                  </a:schemeClr>
                </a:solidFill>
              </a:rPr>
              <a:t>B.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Proyecto cumple con Ord. N°1.163 del 20.07.2023 DITEC.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645AC97-3370-0131-8E52-5101BCF49DDD}"/>
              </a:ext>
            </a:extLst>
          </p:cNvPr>
          <p:cNvSpPr/>
          <p:nvPr/>
        </p:nvSpPr>
        <p:spPr>
          <a:xfrm>
            <a:off x="1" y="2200574"/>
            <a:ext cx="5930596" cy="410845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IMÁGENES E INFORMACIÓN MEJORAS POR PDA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DDF3B8F-F20F-67CD-481C-F9CDD6126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100336"/>
              </p:ext>
            </p:extLst>
          </p:nvPr>
        </p:nvGraphicFramePr>
        <p:xfrm>
          <a:off x="5555994" y="443819"/>
          <a:ext cx="6540877" cy="16221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0050">
                  <a:extLst>
                    <a:ext uri="{9D8B030D-6E8A-4147-A177-3AD203B41FA5}">
                      <a16:colId xmlns:a16="http://schemas.microsoft.com/office/drawing/2014/main" val="971835740"/>
                    </a:ext>
                  </a:extLst>
                </a:gridCol>
                <a:gridCol w="2040827">
                  <a:extLst>
                    <a:ext uri="{9D8B030D-6E8A-4147-A177-3AD203B41FA5}">
                      <a16:colId xmlns:a16="http://schemas.microsoft.com/office/drawing/2014/main" val="3906519861"/>
                    </a:ext>
                  </a:extLst>
                </a:gridCol>
              </a:tblGrid>
              <a:tr h="334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u="none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ZONA TÉRMICA DEL PROYECTO (A - I)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D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385251"/>
                  </a:ext>
                </a:extLst>
              </a:tr>
              <a:tr h="295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u="none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RESOLUCIÓN QUE DEFINE PDA VIGENTE EN LA ZONA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N° Y FECHA RESOLUCIÓN  O NO APLICA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000659"/>
                  </a:ext>
                </a:extLst>
              </a:tr>
              <a:tr h="2965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u="none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BREVE DESCRIPCIÓN DE OBRAS A FINANCIAR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xxx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417109"/>
                  </a:ext>
                </a:extLst>
              </a:tr>
              <a:tr h="302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u="none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MONTO DE SUBSIDIO EN UF SOLICITADO SEGÚN ZONA TÉRMICA        </a:t>
                      </a:r>
                      <a:r>
                        <a:rPr lang="es-CL" sz="1100" b="0" u="none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(el valor de las viviendas en la lámina “TIPOLOGÍAS” no debe considerar este monto hasta ser verificado por SERVIU. Posterior a la selección de los proyectos, este monto se agregará en sistema RUKAN)</a:t>
                      </a:r>
                      <a:endParaRPr lang="es-CL" sz="1200" b="0" u="none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 err="1">
                          <a:effectLst/>
                        </a:rPr>
                        <a:t>xxx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820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25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1096" y="5499023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PERTINENCIA GEOGRÁFICA:</a:t>
            </a:r>
            <a:endParaRPr lang="es-CL" sz="2000" b="1" u="sng" dirty="0"/>
          </a:p>
        </p:txBody>
      </p:sp>
      <p:sp>
        <p:nvSpPr>
          <p:cNvPr id="3" name="Rectángulo 2"/>
          <p:cNvSpPr/>
          <p:nvPr/>
        </p:nvSpPr>
        <p:spPr>
          <a:xfrm>
            <a:off x="307215" y="5854256"/>
            <a:ext cx="10757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852863" algn="l"/>
              </a:tabLst>
            </a:pPr>
            <a:r>
              <a:rPr lang="es-CL" dirty="0">
                <a:solidFill>
                  <a:srgbClr val="002060"/>
                </a:solidFill>
              </a:rPr>
              <a:t>Describir aspectos destacables de la propuesta en torno a la Pertinencia Geográfica.</a:t>
            </a:r>
          </a:p>
          <a:p>
            <a:pPr>
              <a:tabLst>
                <a:tab pos="3852863" algn="l"/>
              </a:tabLst>
              <a:defRPr/>
            </a:pPr>
            <a:r>
              <a:rPr lang="es-CL" dirty="0">
                <a:solidFill>
                  <a:srgbClr val="002060"/>
                </a:solidFill>
              </a:rPr>
              <a:t>Memoria explicativa </a:t>
            </a:r>
            <a:r>
              <a:rPr lang="es-CL" sz="1400" dirty="0">
                <a:solidFill>
                  <a:srgbClr val="002060"/>
                </a:solidFill>
              </a:rPr>
              <a:t>(en todas las viviendas</a:t>
            </a:r>
            <a:r>
              <a:rPr lang="es-ES" sz="1400" dirty="0">
                <a:solidFill>
                  <a:srgbClr val="002060"/>
                </a:solidFill>
              </a:rPr>
              <a:t>, y/o en el equipamiento y áreas verdes </a:t>
            </a:r>
            <a:r>
              <a:rPr lang="es-CL" sz="1400" dirty="0">
                <a:solidFill>
                  <a:srgbClr val="002060"/>
                </a:solidFill>
              </a:rPr>
              <a:t>según ítem 4. letra E. del DS 19)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6019975" cy="541861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IMAGEN PROPUESTA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137932" y="0"/>
            <a:ext cx="6019975" cy="277738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O CARACTERÍSTICAS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137932" y="2913305"/>
            <a:ext cx="6019975" cy="250530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O 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3292304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" y="1637818"/>
            <a:ext cx="5442998" cy="522018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12264E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79471" y="2091164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1: CASA PRIMER PISO)</a:t>
            </a:r>
            <a:endParaRPr lang="es-CL" sz="1050" dirty="0">
              <a:solidFill>
                <a:srgbClr val="084F8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1489" y="499133"/>
            <a:ext cx="449917" cy="42491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735995" y="1637818"/>
            <a:ext cx="6456003" cy="522018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8181" y="495828"/>
            <a:ext cx="417537" cy="43152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044015" y="981628"/>
            <a:ext cx="1326577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err="1">
                <a:solidFill>
                  <a:srgbClr val="12264E"/>
                </a:solidFill>
              </a:rPr>
              <a:t>N°D</a:t>
            </a:r>
            <a:r>
              <a:rPr lang="es-CL" sz="2000" b="1" dirty="0">
                <a:solidFill>
                  <a:srgbClr val="12264E"/>
                </a:solidFill>
              </a:rPr>
              <a:t> + </a:t>
            </a:r>
            <a:r>
              <a:rPr lang="es-CL" sz="2000" b="1" dirty="0" err="1">
                <a:solidFill>
                  <a:srgbClr val="12264E"/>
                </a:solidFill>
              </a:rPr>
              <a:t>N°B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451136" y="840006"/>
            <a:ext cx="1204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Hasta 1.400 UF Hasta 1.500 UF Hasta 1.600 UF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Hasta 2.000 UF</a:t>
            </a:r>
          </a:p>
        </p:txBody>
      </p:sp>
      <p:grpSp>
        <p:nvGrpSpPr>
          <p:cNvPr id="88" name="Grupo 87"/>
          <p:cNvGrpSpPr/>
          <p:nvPr/>
        </p:nvGrpSpPr>
        <p:grpSpPr>
          <a:xfrm>
            <a:off x="2008100" y="4840373"/>
            <a:ext cx="1804086" cy="1296856"/>
            <a:chOff x="1453469" y="4628424"/>
            <a:chExt cx="1804086" cy="1296856"/>
          </a:xfrm>
        </p:grpSpPr>
        <p:sp>
          <p:nvSpPr>
            <p:cNvPr id="17" name="Rectángulo 16"/>
            <p:cNvSpPr/>
            <p:nvPr/>
          </p:nvSpPr>
          <p:spPr>
            <a:xfrm>
              <a:off x="1453469" y="5065777"/>
              <a:ext cx="1804086" cy="8595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1604030" y="5299466"/>
              <a:ext cx="98854" cy="12998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2681565" y="5297405"/>
              <a:ext cx="477759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2132757" y="5289487"/>
              <a:ext cx="256229" cy="6262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" name="Triángulo isósceles 20"/>
            <p:cNvSpPr/>
            <p:nvPr/>
          </p:nvSpPr>
          <p:spPr>
            <a:xfrm>
              <a:off x="1465017" y="4628424"/>
              <a:ext cx="1792538" cy="43735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2" name="CuadroTexto 21"/>
          <p:cNvSpPr txBox="1"/>
          <p:nvPr/>
        </p:nvSpPr>
        <p:spPr>
          <a:xfrm>
            <a:off x="6855241" y="1696821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2: CASA 2 PISOS)</a:t>
            </a:r>
            <a:endParaRPr lang="es-CL" sz="1050" dirty="0">
              <a:solidFill>
                <a:srgbClr val="084F82"/>
              </a:solidFill>
            </a:endParaRPr>
          </a:p>
        </p:txBody>
      </p:sp>
      <p:grpSp>
        <p:nvGrpSpPr>
          <p:cNvPr id="84" name="Grupo 83"/>
          <p:cNvGrpSpPr/>
          <p:nvPr/>
        </p:nvGrpSpPr>
        <p:grpSpPr>
          <a:xfrm>
            <a:off x="6546005" y="3081523"/>
            <a:ext cx="1804086" cy="1185486"/>
            <a:chOff x="6281489" y="3081523"/>
            <a:chExt cx="1804086" cy="1185486"/>
          </a:xfrm>
        </p:grpSpPr>
        <p:sp>
          <p:nvSpPr>
            <p:cNvPr id="28" name="Rectángulo 27"/>
            <p:cNvSpPr/>
            <p:nvPr/>
          </p:nvSpPr>
          <p:spPr>
            <a:xfrm>
              <a:off x="6281489" y="3675468"/>
              <a:ext cx="1804086" cy="5915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7416575" y="3771174"/>
              <a:ext cx="477759" cy="3792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6997792" y="3771174"/>
              <a:ext cx="298618" cy="48832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549544" y="3771174"/>
              <a:ext cx="379528" cy="3792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6281489" y="3081523"/>
              <a:ext cx="1804086" cy="5939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7" name="Rectángulo 56"/>
            <p:cNvSpPr/>
            <p:nvPr/>
          </p:nvSpPr>
          <p:spPr>
            <a:xfrm>
              <a:off x="6549544" y="3242878"/>
              <a:ext cx="377506" cy="255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8" name="Rectángulo 57"/>
            <p:cNvSpPr/>
            <p:nvPr/>
          </p:nvSpPr>
          <p:spPr>
            <a:xfrm>
              <a:off x="7416575" y="3238401"/>
              <a:ext cx="477759" cy="255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87" name="Grupo 86"/>
          <p:cNvGrpSpPr/>
          <p:nvPr/>
        </p:nvGrpSpPr>
        <p:grpSpPr>
          <a:xfrm>
            <a:off x="1880578" y="2912100"/>
            <a:ext cx="1974871" cy="1402349"/>
            <a:chOff x="1325947" y="2700151"/>
            <a:chExt cx="1974871" cy="1402349"/>
          </a:xfrm>
        </p:grpSpPr>
        <p:sp>
          <p:nvSpPr>
            <p:cNvPr id="12" name="Rectángulo 11"/>
            <p:cNvSpPr/>
            <p:nvPr/>
          </p:nvSpPr>
          <p:spPr>
            <a:xfrm>
              <a:off x="1453469" y="2700151"/>
              <a:ext cx="1804086" cy="1402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453469" y="2700151"/>
              <a:ext cx="704418" cy="7011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1453469" y="3401325"/>
              <a:ext cx="376881" cy="7011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2157803" y="2700151"/>
              <a:ext cx="556890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2714609" y="2700151"/>
              <a:ext cx="542946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9" name="CuadroTexto 58"/>
            <p:cNvSpPr txBox="1"/>
            <p:nvPr/>
          </p:nvSpPr>
          <p:spPr>
            <a:xfrm>
              <a:off x="2174792" y="3551279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0" name="CuadroTexto 59"/>
            <p:cNvSpPr txBox="1"/>
            <p:nvPr/>
          </p:nvSpPr>
          <p:spPr>
            <a:xfrm>
              <a:off x="1496732" y="2886517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1" name="CuadroTexto 60"/>
            <p:cNvSpPr txBox="1"/>
            <p:nvPr/>
          </p:nvSpPr>
          <p:spPr>
            <a:xfrm>
              <a:off x="2113763" y="2870834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2" name="CuadroTexto 61"/>
            <p:cNvSpPr txBox="1"/>
            <p:nvPr/>
          </p:nvSpPr>
          <p:spPr>
            <a:xfrm>
              <a:off x="2683787" y="2858086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3" name="CuadroTexto 62"/>
            <p:cNvSpPr txBox="1"/>
            <p:nvPr/>
          </p:nvSpPr>
          <p:spPr>
            <a:xfrm>
              <a:off x="1325947" y="3539685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  <p:grpSp>
        <p:nvGrpSpPr>
          <p:cNvPr id="86" name="Grupo 85"/>
          <p:cNvGrpSpPr/>
          <p:nvPr/>
        </p:nvGrpSpPr>
        <p:grpSpPr>
          <a:xfrm>
            <a:off x="9414861" y="2479347"/>
            <a:ext cx="1804086" cy="1185580"/>
            <a:chOff x="9337831" y="2245522"/>
            <a:chExt cx="1804086" cy="1185580"/>
          </a:xfrm>
        </p:grpSpPr>
        <p:sp>
          <p:nvSpPr>
            <p:cNvPr id="25" name="Rectángulo 24"/>
            <p:cNvSpPr/>
            <p:nvPr/>
          </p:nvSpPr>
          <p:spPr>
            <a:xfrm>
              <a:off x="9337831" y="2323663"/>
              <a:ext cx="1804086" cy="11074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9337831" y="2323663"/>
              <a:ext cx="704418" cy="5537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10043504" y="2321683"/>
              <a:ext cx="376881" cy="2829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9337831" y="2877382"/>
              <a:ext cx="205680" cy="5537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9543511" y="3289843"/>
              <a:ext cx="142875" cy="14125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33" name="Conector recto 32"/>
            <p:cNvCxnSpPr>
              <a:stCxn id="32" idx="0"/>
              <a:endCxn id="32" idx="2"/>
            </p:cNvCxnSpPr>
            <p:nvPr/>
          </p:nvCxnSpPr>
          <p:spPr>
            <a:xfrm>
              <a:off x="9614949" y="3289843"/>
              <a:ext cx="0" cy="14125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 flipH="1">
              <a:off x="9337831" y="3289843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/>
          </p:nvCxnSpPr>
          <p:spPr>
            <a:xfrm flipH="1">
              <a:off x="9337831" y="3208778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/>
          </p:nvCxnSpPr>
          <p:spPr>
            <a:xfrm flipH="1">
              <a:off x="9337831" y="3141174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 flipH="1">
              <a:off x="9337831" y="3076902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/>
          </p:nvCxnSpPr>
          <p:spPr>
            <a:xfrm flipH="1">
              <a:off x="9337831" y="3009025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/>
            <p:cNvCxnSpPr/>
            <p:nvPr/>
          </p:nvCxnSpPr>
          <p:spPr>
            <a:xfrm flipH="1">
              <a:off x="9337831" y="2952390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/>
          </p:nvCxnSpPr>
          <p:spPr>
            <a:xfrm flipH="1">
              <a:off x="9369233" y="3289843"/>
              <a:ext cx="174278" cy="14125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CuadroTexto 63"/>
            <p:cNvSpPr txBox="1"/>
            <p:nvPr/>
          </p:nvSpPr>
          <p:spPr>
            <a:xfrm>
              <a:off x="10347160" y="2809442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7" name="CuadroTexto 66"/>
            <p:cNvSpPr txBox="1"/>
            <p:nvPr/>
          </p:nvSpPr>
          <p:spPr>
            <a:xfrm>
              <a:off x="9412834" y="2373169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8" name="CuadroTexto 67"/>
            <p:cNvSpPr txBox="1"/>
            <p:nvPr/>
          </p:nvSpPr>
          <p:spPr>
            <a:xfrm>
              <a:off x="9951757" y="2245522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  <p:grpSp>
        <p:nvGrpSpPr>
          <p:cNvPr id="85" name="Grupo 84"/>
          <p:cNvGrpSpPr/>
          <p:nvPr/>
        </p:nvGrpSpPr>
        <p:grpSpPr>
          <a:xfrm>
            <a:off x="9421971" y="4096938"/>
            <a:ext cx="1804086" cy="1222083"/>
            <a:chOff x="9344941" y="3863113"/>
            <a:chExt cx="1804086" cy="1222083"/>
          </a:xfrm>
        </p:grpSpPr>
        <p:sp>
          <p:nvSpPr>
            <p:cNvPr id="43" name="Rectángulo 42"/>
            <p:cNvSpPr/>
            <p:nvPr/>
          </p:nvSpPr>
          <p:spPr>
            <a:xfrm>
              <a:off x="9344941" y="3951218"/>
              <a:ext cx="1804086" cy="11074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344941" y="4504937"/>
              <a:ext cx="205680" cy="5537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45" name="Conector recto 44"/>
            <p:cNvCxnSpPr/>
            <p:nvPr/>
          </p:nvCxnSpPr>
          <p:spPr>
            <a:xfrm flipH="1">
              <a:off x="9344941" y="4917398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/>
            <p:nvPr/>
          </p:nvCxnSpPr>
          <p:spPr>
            <a:xfrm flipH="1">
              <a:off x="9344941" y="4836333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 flipH="1">
              <a:off x="9344941" y="4768730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 flipH="1">
              <a:off x="9344941" y="4579945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ángulo 48"/>
            <p:cNvSpPr/>
            <p:nvPr/>
          </p:nvSpPr>
          <p:spPr>
            <a:xfrm>
              <a:off x="10211167" y="4380871"/>
              <a:ext cx="937577" cy="68437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0" name="Rectángulo 49"/>
            <p:cNvSpPr/>
            <p:nvPr/>
          </p:nvSpPr>
          <p:spPr>
            <a:xfrm>
              <a:off x="10207328" y="3951218"/>
              <a:ext cx="937577" cy="42965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1" name="Rectángulo 50"/>
            <p:cNvSpPr/>
            <p:nvPr/>
          </p:nvSpPr>
          <p:spPr>
            <a:xfrm>
              <a:off x="9550621" y="4628238"/>
              <a:ext cx="656707" cy="42965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52" name="Conector recto 51"/>
            <p:cNvCxnSpPr/>
            <p:nvPr/>
          </p:nvCxnSpPr>
          <p:spPr>
            <a:xfrm flipH="1">
              <a:off x="9345083" y="4834979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/>
            <p:cNvCxnSpPr/>
            <p:nvPr/>
          </p:nvCxnSpPr>
          <p:spPr>
            <a:xfrm flipH="1">
              <a:off x="9345083" y="4767376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/>
            <p:cNvCxnSpPr/>
            <p:nvPr/>
          </p:nvCxnSpPr>
          <p:spPr>
            <a:xfrm flipH="1">
              <a:off x="9345083" y="4703104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/>
            <p:cNvCxnSpPr/>
            <p:nvPr/>
          </p:nvCxnSpPr>
          <p:spPr>
            <a:xfrm flipH="1">
              <a:off x="9345083" y="4635226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/>
            <p:cNvCxnSpPr/>
            <p:nvPr/>
          </p:nvCxnSpPr>
          <p:spPr>
            <a:xfrm flipH="1">
              <a:off x="9376485" y="4916045"/>
              <a:ext cx="174278" cy="14125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uadroTexto 64"/>
            <p:cNvSpPr txBox="1"/>
            <p:nvPr/>
          </p:nvSpPr>
          <p:spPr>
            <a:xfrm>
              <a:off x="10368022" y="3863113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6" name="CuadroTexto 65"/>
            <p:cNvSpPr txBox="1"/>
            <p:nvPr/>
          </p:nvSpPr>
          <p:spPr>
            <a:xfrm>
              <a:off x="10339918" y="4543423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9" name="CuadroTexto 68"/>
            <p:cNvSpPr txBox="1"/>
            <p:nvPr/>
          </p:nvSpPr>
          <p:spPr>
            <a:xfrm>
              <a:off x="9556370" y="4703104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D3</a:t>
              </a:r>
              <a:endParaRPr lang="es-CL" dirty="0">
                <a:solidFill>
                  <a:srgbClr val="084F82"/>
                </a:solidFill>
              </a:endParaRPr>
            </a:p>
          </p:txBody>
        </p:sp>
      </p:grpSp>
      <p:sp>
        <p:nvSpPr>
          <p:cNvPr id="70" name="Rectángulo 69"/>
          <p:cNvSpPr/>
          <p:nvPr/>
        </p:nvSpPr>
        <p:spPr>
          <a:xfrm>
            <a:off x="65933" y="57313"/>
            <a:ext cx="5464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TIPOLOGÍA 1: VIVS. PARA FAMILIAS VULNERABLES</a:t>
            </a:r>
            <a:endParaRPr lang="es-CL" sz="2000" b="1" u="sng" dirty="0"/>
          </a:p>
        </p:txBody>
      </p:sp>
      <p:pic>
        <p:nvPicPr>
          <p:cNvPr id="72" name="Imagen 7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4386" y="540271"/>
            <a:ext cx="186924" cy="342637"/>
          </a:xfrm>
          <a:prstGeom prst="rect">
            <a:avLst/>
          </a:prstGeom>
        </p:spPr>
      </p:pic>
      <p:sp>
        <p:nvSpPr>
          <p:cNvPr id="73" name="CuadroTexto 72"/>
          <p:cNvSpPr txBox="1"/>
          <p:nvPr/>
        </p:nvSpPr>
        <p:spPr>
          <a:xfrm>
            <a:off x="7248143" y="985475"/>
            <a:ext cx="12852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2000" b="1" dirty="0">
                <a:solidFill>
                  <a:srgbClr val="12264E"/>
                </a:solidFill>
              </a:rPr>
              <a:t>X% / X m²</a:t>
            </a:r>
            <a:endParaRPr lang="es-CL" sz="2000" dirty="0">
              <a:solidFill>
                <a:srgbClr val="12264E"/>
              </a:solidFill>
            </a:endParaRPr>
          </a:p>
        </p:txBody>
      </p:sp>
      <p:pic>
        <p:nvPicPr>
          <p:cNvPr id="74" name="Imagen 7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5818" y="499133"/>
            <a:ext cx="449917" cy="424913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0462" y="495828"/>
            <a:ext cx="417537" cy="431522"/>
          </a:xfrm>
          <a:prstGeom prst="rect">
            <a:avLst/>
          </a:prstGeom>
        </p:spPr>
      </p:pic>
      <p:sp>
        <p:nvSpPr>
          <p:cNvPr id="76" name="CuadroTexto 75"/>
          <p:cNvSpPr txBox="1"/>
          <p:nvPr/>
        </p:nvSpPr>
        <p:spPr>
          <a:xfrm>
            <a:off x="8802613" y="981628"/>
            <a:ext cx="1373235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err="1">
                <a:solidFill>
                  <a:srgbClr val="12264E"/>
                </a:solidFill>
              </a:rPr>
              <a:t>N°D</a:t>
            </a:r>
            <a:r>
              <a:rPr lang="es-CL" sz="2000" b="1" dirty="0">
                <a:solidFill>
                  <a:srgbClr val="12264E"/>
                </a:solidFill>
              </a:rPr>
              <a:t> + </a:t>
            </a:r>
            <a:r>
              <a:rPr lang="es-CL" sz="2000" b="1" dirty="0" err="1">
                <a:solidFill>
                  <a:srgbClr val="12264E"/>
                </a:solidFill>
              </a:rPr>
              <a:t>N°B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77" name="CuadroTexto 76"/>
          <p:cNvSpPr txBox="1"/>
          <p:nvPr/>
        </p:nvSpPr>
        <p:spPr>
          <a:xfrm>
            <a:off x="10442274" y="821923"/>
            <a:ext cx="15533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12264E"/>
                </a:solidFill>
              </a:rPr>
              <a:t>1.600 a 1.800 UF </a:t>
            </a:r>
            <a:r>
              <a:rPr lang="es-CL" sz="1400" b="1" dirty="0" err="1">
                <a:solidFill>
                  <a:srgbClr val="12264E"/>
                </a:solidFill>
              </a:rPr>
              <a:t>ó</a:t>
            </a:r>
            <a:endParaRPr lang="es-CL" sz="1400" b="1" dirty="0">
              <a:solidFill>
                <a:srgbClr val="12264E"/>
              </a:solidFill>
            </a:endParaRPr>
          </a:p>
          <a:p>
            <a:r>
              <a:rPr lang="es-CL" sz="1400" b="1" dirty="0">
                <a:solidFill>
                  <a:srgbClr val="12264E"/>
                </a:solidFill>
              </a:rPr>
              <a:t>1.700 a 1.900 UF </a:t>
            </a:r>
            <a:r>
              <a:rPr lang="es-CL" sz="1400" b="1" dirty="0" err="1">
                <a:solidFill>
                  <a:srgbClr val="12264E"/>
                </a:solidFill>
              </a:rPr>
              <a:t>ó</a:t>
            </a:r>
            <a:endParaRPr lang="es-CL" sz="1400" b="1" dirty="0">
              <a:solidFill>
                <a:srgbClr val="12264E"/>
              </a:solidFill>
            </a:endParaRPr>
          </a:p>
          <a:p>
            <a:r>
              <a:rPr lang="es-CL" sz="1400" b="1" dirty="0">
                <a:solidFill>
                  <a:srgbClr val="12264E"/>
                </a:solidFill>
              </a:rPr>
              <a:t>2.100 a 2.400 UF</a:t>
            </a:r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43098" y="567465"/>
            <a:ext cx="157253" cy="288249"/>
          </a:xfrm>
          <a:prstGeom prst="rect">
            <a:avLst/>
          </a:prstGeom>
        </p:spPr>
      </p:pic>
      <p:sp>
        <p:nvSpPr>
          <p:cNvPr id="81" name="Rectángulo 80"/>
          <p:cNvSpPr/>
          <p:nvPr/>
        </p:nvSpPr>
        <p:spPr>
          <a:xfrm>
            <a:off x="5753365" y="57313"/>
            <a:ext cx="6348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TIPOLOGÍA 2: VIVS. PARA FAMILIAS TRAMO INTERMEDIO</a:t>
            </a:r>
            <a:endParaRPr lang="es-CL" sz="2000" b="1" u="sng" dirty="0"/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5589497" y="1"/>
            <a:ext cx="0" cy="6857999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9" name="CuadroTexto 88"/>
          <p:cNvSpPr txBox="1"/>
          <p:nvPr/>
        </p:nvSpPr>
        <p:spPr>
          <a:xfrm>
            <a:off x="1354973" y="1062419"/>
            <a:ext cx="1822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X % / X m2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65932" y="939309"/>
            <a:ext cx="14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DEPTOS./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MIXTO)</a:t>
            </a:r>
          </a:p>
        </p:txBody>
      </p:sp>
      <p:grpSp>
        <p:nvGrpSpPr>
          <p:cNvPr id="83" name="Grupo 82"/>
          <p:cNvGrpSpPr/>
          <p:nvPr/>
        </p:nvGrpSpPr>
        <p:grpSpPr>
          <a:xfrm>
            <a:off x="440457" y="446707"/>
            <a:ext cx="673896" cy="529765"/>
            <a:chOff x="6044876" y="5811542"/>
            <a:chExt cx="673896" cy="529765"/>
          </a:xfrm>
        </p:grpSpPr>
        <p:pic>
          <p:nvPicPr>
            <p:cNvPr id="90" name="Imagen 8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91" name="Imagen 9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  <p:sp>
        <p:nvSpPr>
          <p:cNvPr id="92" name="CuadroTexto 9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663064" y="939309"/>
            <a:ext cx="14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DEPTOS./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MIXTO)</a:t>
            </a:r>
          </a:p>
        </p:txBody>
      </p:sp>
      <p:grpSp>
        <p:nvGrpSpPr>
          <p:cNvPr id="93" name="Grupo 92"/>
          <p:cNvGrpSpPr/>
          <p:nvPr/>
        </p:nvGrpSpPr>
        <p:grpSpPr>
          <a:xfrm>
            <a:off x="6037589" y="446707"/>
            <a:ext cx="673896" cy="529765"/>
            <a:chOff x="6044876" y="5811542"/>
            <a:chExt cx="673896" cy="529765"/>
          </a:xfrm>
        </p:grpSpPr>
        <p:pic>
          <p:nvPicPr>
            <p:cNvPr id="94" name="Imagen 9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95" name="Imagen 94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0DE11F84-4A66-61F5-6CC0-396FAF83BEBC}"/>
              </a:ext>
            </a:extLst>
          </p:cNvPr>
          <p:cNvSpPr txBox="1"/>
          <p:nvPr/>
        </p:nvSpPr>
        <p:spPr>
          <a:xfrm>
            <a:off x="1193905" y="405473"/>
            <a:ext cx="843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u="sng" dirty="0">
                <a:solidFill>
                  <a:srgbClr val="12264E"/>
                </a:solidFill>
              </a:rPr>
              <a:t>(</a:t>
            </a:r>
            <a:r>
              <a:rPr lang="es-CL" sz="1800" b="1" u="sng" dirty="0" err="1">
                <a:solidFill>
                  <a:srgbClr val="12264E"/>
                </a:solidFill>
              </a:rPr>
              <a:t>N°</a:t>
            </a:r>
            <a:r>
              <a:rPr lang="es-CL" sz="1800" b="1" u="sng" dirty="0">
                <a:solidFill>
                  <a:srgbClr val="12264E"/>
                </a:solidFill>
              </a:rPr>
              <a:t> X)</a:t>
            </a:r>
            <a:endParaRPr lang="es-CL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0C87E4D-C4D5-1778-F63A-6D5CF6BD1A38}"/>
              </a:ext>
            </a:extLst>
          </p:cNvPr>
          <p:cNvSpPr txBox="1"/>
          <p:nvPr/>
        </p:nvSpPr>
        <p:spPr>
          <a:xfrm>
            <a:off x="6880374" y="371102"/>
            <a:ext cx="843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u="sng" dirty="0">
                <a:solidFill>
                  <a:srgbClr val="12264E"/>
                </a:solidFill>
              </a:rPr>
              <a:t>(</a:t>
            </a:r>
            <a:r>
              <a:rPr lang="es-CL" sz="1800" b="1" u="sng" dirty="0" err="1">
                <a:solidFill>
                  <a:srgbClr val="12264E"/>
                </a:solidFill>
              </a:rPr>
              <a:t>N°</a:t>
            </a:r>
            <a:r>
              <a:rPr lang="es-CL" sz="1800" b="1" u="sng" dirty="0">
                <a:solidFill>
                  <a:srgbClr val="12264E"/>
                </a:solidFill>
              </a:rPr>
              <a:t> X)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52542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6998" y="1637818"/>
            <a:ext cx="5472992" cy="522018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12264E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79471" y="2091164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1: CASA PRIMER PISO)</a:t>
            </a:r>
            <a:endParaRPr lang="es-CL" sz="1050" dirty="0">
              <a:solidFill>
                <a:srgbClr val="084F8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862695" y="1637818"/>
            <a:ext cx="6329304" cy="522018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grpSp>
        <p:nvGrpSpPr>
          <p:cNvPr id="5" name="Grupo 4"/>
          <p:cNvGrpSpPr/>
          <p:nvPr/>
        </p:nvGrpSpPr>
        <p:grpSpPr>
          <a:xfrm>
            <a:off x="2008100" y="4840373"/>
            <a:ext cx="1804086" cy="1296856"/>
            <a:chOff x="1453469" y="4628424"/>
            <a:chExt cx="1804086" cy="1296856"/>
          </a:xfrm>
        </p:grpSpPr>
        <p:sp>
          <p:nvSpPr>
            <p:cNvPr id="6" name="Rectángulo 5"/>
            <p:cNvSpPr/>
            <p:nvPr/>
          </p:nvSpPr>
          <p:spPr>
            <a:xfrm>
              <a:off x="1453469" y="5065777"/>
              <a:ext cx="1804086" cy="8595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604030" y="5299466"/>
              <a:ext cx="98854" cy="12998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2681565" y="5297405"/>
              <a:ext cx="477759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132757" y="5289487"/>
              <a:ext cx="256229" cy="6262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Triángulo isósceles 9"/>
            <p:cNvSpPr/>
            <p:nvPr/>
          </p:nvSpPr>
          <p:spPr>
            <a:xfrm>
              <a:off x="1465017" y="4628424"/>
              <a:ext cx="1792538" cy="43735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1880578" y="2912100"/>
            <a:ext cx="1974871" cy="1402349"/>
            <a:chOff x="1325947" y="2700151"/>
            <a:chExt cx="1974871" cy="1402349"/>
          </a:xfrm>
        </p:grpSpPr>
        <p:sp>
          <p:nvSpPr>
            <p:cNvPr id="21" name="Rectángulo 20"/>
            <p:cNvSpPr/>
            <p:nvPr/>
          </p:nvSpPr>
          <p:spPr>
            <a:xfrm>
              <a:off x="1453469" y="2700151"/>
              <a:ext cx="1804086" cy="1402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1453469" y="2700151"/>
              <a:ext cx="704418" cy="7011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1453469" y="3401325"/>
              <a:ext cx="376881" cy="7011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2157803" y="2700151"/>
              <a:ext cx="556890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2714609" y="2700151"/>
              <a:ext cx="542946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2174792" y="3551279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1496732" y="2886517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2113763" y="2870834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2683787" y="2858086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1325947" y="3539685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  <p:pic>
        <p:nvPicPr>
          <p:cNvPr id="68" name="Imagen 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321" y="520646"/>
            <a:ext cx="449917" cy="424913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0713" y="517341"/>
            <a:ext cx="417537" cy="431522"/>
          </a:xfrm>
          <a:prstGeom prst="rect">
            <a:avLst/>
          </a:prstGeom>
        </p:spPr>
      </p:pic>
      <p:sp>
        <p:nvSpPr>
          <p:cNvPr id="70" name="CuadroTexto 69"/>
          <p:cNvSpPr txBox="1"/>
          <p:nvPr/>
        </p:nvSpPr>
        <p:spPr>
          <a:xfrm>
            <a:off x="2538610" y="978802"/>
            <a:ext cx="150174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err="1">
                <a:solidFill>
                  <a:srgbClr val="12264E"/>
                </a:solidFill>
              </a:rPr>
              <a:t>N°D</a:t>
            </a:r>
            <a:r>
              <a:rPr lang="es-CL" sz="2000" b="1" dirty="0">
                <a:solidFill>
                  <a:srgbClr val="12264E"/>
                </a:solidFill>
              </a:rPr>
              <a:t> + </a:t>
            </a:r>
            <a:r>
              <a:rPr lang="es-CL" sz="2000" b="1" dirty="0" err="1">
                <a:solidFill>
                  <a:srgbClr val="12264E"/>
                </a:solidFill>
              </a:rPr>
              <a:t>N°B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74" name="CuadroTexto 73"/>
          <p:cNvSpPr txBox="1"/>
          <p:nvPr/>
        </p:nvSpPr>
        <p:spPr>
          <a:xfrm>
            <a:off x="7314206" y="1009328"/>
            <a:ext cx="1589145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2000" b="1" dirty="0">
                <a:solidFill>
                  <a:srgbClr val="12264E"/>
                </a:solidFill>
              </a:rPr>
              <a:t>X% / X m²</a:t>
            </a:r>
            <a:endParaRPr lang="es-CL" sz="2000" dirty="0">
              <a:solidFill>
                <a:srgbClr val="12264E"/>
              </a:solidFill>
            </a:endParaRPr>
          </a:p>
        </p:txBody>
      </p:sp>
      <p:pic>
        <p:nvPicPr>
          <p:cNvPr id="75" name="Imagen 7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3820" y="536749"/>
            <a:ext cx="449917" cy="424913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04068" y="533444"/>
            <a:ext cx="417537" cy="431522"/>
          </a:xfrm>
          <a:prstGeom prst="rect">
            <a:avLst/>
          </a:prstGeom>
        </p:spPr>
      </p:pic>
      <p:sp>
        <p:nvSpPr>
          <p:cNvPr id="77" name="CuadroTexto 76"/>
          <p:cNvSpPr txBox="1"/>
          <p:nvPr/>
        </p:nvSpPr>
        <p:spPr>
          <a:xfrm>
            <a:off x="9041545" y="981628"/>
            <a:ext cx="1542582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err="1">
                <a:solidFill>
                  <a:srgbClr val="12264E"/>
                </a:solidFill>
              </a:rPr>
              <a:t>N°D</a:t>
            </a:r>
            <a:r>
              <a:rPr lang="es-CL" sz="2000" b="1" dirty="0">
                <a:solidFill>
                  <a:srgbClr val="12264E"/>
                </a:solidFill>
              </a:rPr>
              <a:t> + </a:t>
            </a:r>
            <a:r>
              <a:rPr lang="es-CL" sz="2000" b="1" dirty="0" err="1">
                <a:solidFill>
                  <a:srgbClr val="12264E"/>
                </a:solidFill>
              </a:rPr>
              <a:t>N°B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84" name="Rectángulo 83"/>
          <p:cNvSpPr/>
          <p:nvPr/>
        </p:nvSpPr>
        <p:spPr>
          <a:xfrm>
            <a:off x="65932" y="57313"/>
            <a:ext cx="5580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TIPOLOGÍA 3: VIVS. PARA SECTORES MEDIOS (</a:t>
            </a:r>
            <a:r>
              <a:rPr lang="es-CL" sz="2000" b="1" u="sng" dirty="0" err="1">
                <a:solidFill>
                  <a:srgbClr val="12264E"/>
                </a:solidFill>
              </a:rPr>
              <a:t>N°</a:t>
            </a:r>
            <a:r>
              <a:rPr lang="es-CL" sz="2000" b="1" u="sng" dirty="0">
                <a:solidFill>
                  <a:srgbClr val="12264E"/>
                </a:solidFill>
              </a:rPr>
              <a:t> X)</a:t>
            </a:r>
            <a:endParaRPr lang="es-CL" sz="2000" b="1" u="sng" dirty="0"/>
          </a:p>
        </p:txBody>
      </p:sp>
      <p:sp>
        <p:nvSpPr>
          <p:cNvPr id="85" name="Rectángulo 84"/>
          <p:cNvSpPr/>
          <p:nvPr/>
        </p:nvSpPr>
        <p:spPr>
          <a:xfrm>
            <a:off x="5753365" y="57313"/>
            <a:ext cx="6348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TIPOLOGÍA MOVILIDAD REDUCIDA (</a:t>
            </a:r>
            <a:r>
              <a:rPr lang="es-CL" sz="2000" b="1" u="sng" dirty="0" err="1">
                <a:solidFill>
                  <a:srgbClr val="12264E"/>
                </a:solidFill>
              </a:rPr>
              <a:t>N°</a:t>
            </a:r>
            <a:r>
              <a:rPr lang="es-CL" sz="2000" b="1" u="sng" dirty="0">
                <a:solidFill>
                  <a:srgbClr val="12264E"/>
                </a:solidFill>
              </a:rPr>
              <a:t> X)</a:t>
            </a:r>
            <a:endParaRPr lang="es-CL" sz="2000" b="1" u="sng" dirty="0"/>
          </a:p>
        </p:txBody>
      </p:sp>
      <p:sp>
        <p:nvSpPr>
          <p:cNvPr id="88" name="CuadroTexto 87"/>
          <p:cNvSpPr txBox="1"/>
          <p:nvPr/>
        </p:nvSpPr>
        <p:spPr>
          <a:xfrm>
            <a:off x="3989072" y="818971"/>
            <a:ext cx="165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+1.800 a 2.600 UF </a:t>
            </a:r>
            <a:r>
              <a:rPr lang="es-CL" sz="1200" b="1" dirty="0" err="1">
                <a:solidFill>
                  <a:srgbClr val="12264E"/>
                </a:solidFill>
              </a:rPr>
              <a:t>ó</a:t>
            </a:r>
            <a:endParaRPr lang="es-CL" sz="1200" b="1" dirty="0">
              <a:solidFill>
                <a:srgbClr val="12264E"/>
              </a:solidFill>
            </a:endParaRPr>
          </a:p>
          <a:p>
            <a:r>
              <a:rPr lang="es-CL" sz="1200" b="1" dirty="0">
                <a:solidFill>
                  <a:srgbClr val="12264E"/>
                </a:solidFill>
              </a:rPr>
              <a:t>+1.900 a 2.800 UF </a:t>
            </a:r>
            <a:r>
              <a:rPr lang="es-CL" sz="1200" b="1" dirty="0" err="1">
                <a:solidFill>
                  <a:srgbClr val="12264E"/>
                </a:solidFill>
              </a:rPr>
              <a:t>ó</a:t>
            </a:r>
            <a:endParaRPr lang="es-CL" sz="1200" b="1" dirty="0">
              <a:solidFill>
                <a:srgbClr val="12264E"/>
              </a:solidFill>
            </a:endParaRPr>
          </a:p>
          <a:p>
            <a:r>
              <a:rPr lang="es-CL" sz="1200" b="1" dirty="0">
                <a:solidFill>
                  <a:srgbClr val="12264E"/>
                </a:solidFill>
              </a:rPr>
              <a:t>+2.400 a 3.000 UF</a:t>
            </a:r>
          </a:p>
        </p:txBody>
      </p:sp>
      <p:pic>
        <p:nvPicPr>
          <p:cNvPr id="89" name="Imagen 8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8906" y="588978"/>
            <a:ext cx="157253" cy="288249"/>
          </a:xfrm>
          <a:prstGeom prst="rect">
            <a:avLst/>
          </a:prstGeom>
        </p:spPr>
      </p:pic>
      <p:cxnSp>
        <p:nvCxnSpPr>
          <p:cNvPr id="90" name="Conector recto 89"/>
          <p:cNvCxnSpPr/>
          <p:nvPr/>
        </p:nvCxnSpPr>
        <p:spPr>
          <a:xfrm flipV="1">
            <a:off x="5664344" y="1"/>
            <a:ext cx="0" cy="6857999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1" name="CuadroTexto 90"/>
          <p:cNvSpPr txBox="1"/>
          <p:nvPr/>
        </p:nvSpPr>
        <p:spPr>
          <a:xfrm>
            <a:off x="1274666" y="1059593"/>
            <a:ext cx="140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X % / X m2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-6999" y="936483"/>
            <a:ext cx="14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DEPTOS./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MIXTO)</a:t>
            </a:r>
          </a:p>
        </p:txBody>
      </p:sp>
      <p:grpSp>
        <p:nvGrpSpPr>
          <p:cNvPr id="82" name="Grupo 81"/>
          <p:cNvGrpSpPr/>
          <p:nvPr/>
        </p:nvGrpSpPr>
        <p:grpSpPr>
          <a:xfrm>
            <a:off x="367526" y="468220"/>
            <a:ext cx="673896" cy="529765"/>
            <a:chOff x="6044876" y="5811542"/>
            <a:chExt cx="673896" cy="529765"/>
          </a:xfrm>
        </p:grpSpPr>
        <p:pic>
          <p:nvPicPr>
            <p:cNvPr id="83" name="Imagen 8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86" name="Imagen 8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  <p:sp>
        <p:nvSpPr>
          <p:cNvPr id="87" name="CuadroTexto 86"/>
          <p:cNvSpPr txBox="1"/>
          <p:nvPr/>
        </p:nvSpPr>
        <p:spPr>
          <a:xfrm>
            <a:off x="10722322" y="893142"/>
            <a:ext cx="1403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12264E"/>
                </a:solidFill>
              </a:rPr>
              <a:t>1.400 UF a </a:t>
            </a:r>
          </a:p>
          <a:p>
            <a:pPr algn="ctr"/>
            <a:r>
              <a:rPr lang="es-CL" sz="1400" b="1" dirty="0">
                <a:solidFill>
                  <a:srgbClr val="12264E"/>
                </a:solidFill>
              </a:rPr>
              <a:t>3.000 UF</a:t>
            </a:r>
          </a:p>
        </p:txBody>
      </p:sp>
      <p:pic>
        <p:nvPicPr>
          <p:cNvPr id="94" name="Imagen 9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30732" y="577887"/>
            <a:ext cx="186924" cy="342637"/>
          </a:xfrm>
          <a:prstGeom prst="rect">
            <a:avLst/>
          </a:prstGeom>
        </p:spPr>
      </p:pic>
      <p:sp>
        <p:nvSpPr>
          <p:cNvPr id="95" name="CuadroTexto 94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753065" y="939309"/>
            <a:ext cx="14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DEPTOS./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MIXTO)</a:t>
            </a:r>
          </a:p>
        </p:txBody>
      </p:sp>
      <p:grpSp>
        <p:nvGrpSpPr>
          <p:cNvPr id="96" name="Grupo 95"/>
          <p:cNvGrpSpPr/>
          <p:nvPr/>
        </p:nvGrpSpPr>
        <p:grpSpPr>
          <a:xfrm>
            <a:off x="6127590" y="458967"/>
            <a:ext cx="673896" cy="529765"/>
            <a:chOff x="6044876" y="5811542"/>
            <a:chExt cx="673896" cy="529765"/>
          </a:xfrm>
        </p:grpSpPr>
        <p:pic>
          <p:nvPicPr>
            <p:cNvPr id="97" name="Imagen 9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98" name="Imagen 97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  <p:sp>
        <p:nvSpPr>
          <p:cNvPr id="66" name="CuadroTexto 65">
            <a:extLst>
              <a:ext uri="{FF2B5EF4-FFF2-40B4-BE49-F238E27FC236}">
                <a16:creationId xmlns:a16="http://schemas.microsoft.com/office/drawing/2014/main" id="{9A92AD54-1B32-9A47-4568-CC79A9C7A116}"/>
              </a:ext>
            </a:extLst>
          </p:cNvPr>
          <p:cNvSpPr txBox="1"/>
          <p:nvPr/>
        </p:nvSpPr>
        <p:spPr>
          <a:xfrm>
            <a:off x="6759379" y="1718981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1: CASA PRIMER PISO)</a:t>
            </a:r>
            <a:endParaRPr lang="es-CL" sz="1050" dirty="0">
              <a:solidFill>
                <a:srgbClr val="084F82"/>
              </a:solidFill>
            </a:endParaRPr>
          </a:p>
        </p:txBody>
      </p:sp>
      <p:grpSp>
        <p:nvGrpSpPr>
          <p:cNvPr id="67" name="Grupo 66">
            <a:extLst>
              <a:ext uri="{FF2B5EF4-FFF2-40B4-BE49-F238E27FC236}">
                <a16:creationId xmlns:a16="http://schemas.microsoft.com/office/drawing/2014/main" id="{286E0200-98A6-2EE9-7282-EEB30C6487A1}"/>
              </a:ext>
            </a:extLst>
          </p:cNvPr>
          <p:cNvGrpSpPr/>
          <p:nvPr/>
        </p:nvGrpSpPr>
        <p:grpSpPr>
          <a:xfrm>
            <a:off x="9385224" y="2932496"/>
            <a:ext cx="1804086" cy="1296856"/>
            <a:chOff x="1453469" y="4628424"/>
            <a:chExt cx="1804086" cy="1296856"/>
          </a:xfrm>
        </p:grpSpPr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F26011E6-ED14-6E9E-7339-68F4EBA3E611}"/>
                </a:ext>
              </a:extLst>
            </p:cNvPr>
            <p:cNvSpPr/>
            <p:nvPr/>
          </p:nvSpPr>
          <p:spPr>
            <a:xfrm>
              <a:off x="1453469" y="5065777"/>
              <a:ext cx="1804086" cy="8595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2" name="Rectángulo 71">
              <a:extLst>
                <a:ext uri="{FF2B5EF4-FFF2-40B4-BE49-F238E27FC236}">
                  <a16:creationId xmlns:a16="http://schemas.microsoft.com/office/drawing/2014/main" id="{4F8B6D21-7CA9-8E39-D500-8207D58925BD}"/>
                </a:ext>
              </a:extLst>
            </p:cNvPr>
            <p:cNvSpPr/>
            <p:nvPr/>
          </p:nvSpPr>
          <p:spPr>
            <a:xfrm>
              <a:off x="1604030" y="5299466"/>
              <a:ext cx="98854" cy="12998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3" name="Rectángulo 72">
              <a:extLst>
                <a:ext uri="{FF2B5EF4-FFF2-40B4-BE49-F238E27FC236}">
                  <a16:creationId xmlns:a16="http://schemas.microsoft.com/office/drawing/2014/main" id="{ADFDCFBE-2925-528A-EEE6-82C41C4A204C}"/>
                </a:ext>
              </a:extLst>
            </p:cNvPr>
            <p:cNvSpPr/>
            <p:nvPr/>
          </p:nvSpPr>
          <p:spPr>
            <a:xfrm>
              <a:off x="2681565" y="5297405"/>
              <a:ext cx="477759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8" name="Rectángulo 77">
              <a:extLst>
                <a:ext uri="{FF2B5EF4-FFF2-40B4-BE49-F238E27FC236}">
                  <a16:creationId xmlns:a16="http://schemas.microsoft.com/office/drawing/2014/main" id="{6C198F26-58E5-3773-F268-7C71F5C0B9E3}"/>
                </a:ext>
              </a:extLst>
            </p:cNvPr>
            <p:cNvSpPr/>
            <p:nvPr/>
          </p:nvSpPr>
          <p:spPr>
            <a:xfrm>
              <a:off x="2132757" y="5289487"/>
              <a:ext cx="256229" cy="6262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9" name="Triángulo isósceles 78">
              <a:extLst>
                <a:ext uri="{FF2B5EF4-FFF2-40B4-BE49-F238E27FC236}">
                  <a16:creationId xmlns:a16="http://schemas.microsoft.com/office/drawing/2014/main" id="{9AA7C40E-5605-C465-FB70-5EA0B5AE83A1}"/>
                </a:ext>
              </a:extLst>
            </p:cNvPr>
            <p:cNvSpPr/>
            <p:nvPr/>
          </p:nvSpPr>
          <p:spPr>
            <a:xfrm>
              <a:off x="1465017" y="4628424"/>
              <a:ext cx="1792538" cy="43735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1419F598-E7E0-0D8B-CA22-2E15702B5C83}"/>
              </a:ext>
            </a:extLst>
          </p:cNvPr>
          <p:cNvGrpSpPr/>
          <p:nvPr/>
        </p:nvGrpSpPr>
        <p:grpSpPr>
          <a:xfrm>
            <a:off x="6541784" y="2872791"/>
            <a:ext cx="1974871" cy="1402349"/>
            <a:chOff x="1325947" y="2700151"/>
            <a:chExt cx="1974871" cy="1402349"/>
          </a:xfrm>
        </p:grpSpPr>
        <p:sp>
          <p:nvSpPr>
            <p:cNvPr id="92" name="Rectángulo 91">
              <a:extLst>
                <a:ext uri="{FF2B5EF4-FFF2-40B4-BE49-F238E27FC236}">
                  <a16:creationId xmlns:a16="http://schemas.microsoft.com/office/drawing/2014/main" id="{0A9AEE40-C829-1D8E-FCEA-7EA64E6AEA0B}"/>
                </a:ext>
              </a:extLst>
            </p:cNvPr>
            <p:cNvSpPr/>
            <p:nvPr/>
          </p:nvSpPr>
          <p:spPr>
            <a:xfrm>
              <a:off x="1453469" y="2700151"/>
              <a:ext cx="1804086" cy="1402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3" name="Rectángulo 92">
              <a:extLst>
                <a:ext uri="{FF2B5EF4-FFF2-40B4-BE49-F238E27FC236}">
                  <a16:creationId xmlns:a16="http://schemas.microsoft.com/office/drawing/2014/main" id="{2B328622-CE99-D63D-7A0D-393C606110BD}"/>
                </a:ext>
              </a:extLst>
            </p:cNvPr>
            <p:cNvSpPr/>
            <p:nvPr/>
          </p:nvSpPr>
          <p:spPr>
            <a:xfrm>
              <a:off x="1453469" y="2700151"/>
              <a:ext cx="704418" cy="7011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9" name="Rectángulo 98">
              <a:extLst>
                <a:ext uri="{FF2B5EF4-FFF2-40B4-BE49-F238E27FC236}">
                  <a16:creationId xmlns:a16="http://schemas.microsoft.com/office/drawing/2014/main" id="{41E86CE1-DB0A-02D6-AC19-A428C235B74A}"/>
                </a:ext>
              </a:extLst>
            </p:cNvPr>
            <p:cNvSpPr/>
            <p:nvPr/>
          </p:nvSpPr>
          <p:spPr>
            <a:xfrm>
              <a:off x="1453469" y="3401325"/>
              <a:ext cx="376881" cy="7011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0" name="Rectángulo 99">
              <a:extLst>
                <a:ext uri="{FF2B5EF4-FFF2-40B4-BE49-F238E27FC236}">
                  <a16:creationId xmlns:a16="http://schemas.microsoft.com/office/drawing/2014/main" id="{71701D55-01D8-59FD-7E90-9E240F1F21EA}"/>
                </a:ext>
              </a:extLst>
            </p:cNvPr>
            <p:cNvSpPr/>
            <p:nvPr/>
          </p:nvSpPr>
          <p:spPr>
            <a:xfrm>
              <a:off x="2157803" y="2700151"/>
              <a:ext cx="556890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1" name="Rectángulo 100">
              <a:extLst>
                <a:ext uri="{FF2B5EF4-FFF2-40B4-BE49-F238E27FC236}">
                  <a16:creationId xmlns:a16="http://schemas.microsoft.com/office/drawing/2014/main" id="{8858A0A0-5FD4-423A-BDAA-67FDEA5D34FA}"/>
                </a:ext>
              </a:extLst>
            </p:cNvPr>
            <p:cNvSpPr/>
            <p:nvPr/>
          </p:nvSpPr>
          <p:spPr>
            <a:xfrm>
              <a:off x="2714609" y="2700151"/>
              <a:ext cx="542946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2" name="CuadroTexto 101">
              <a:extLst>
                <a:ext uri="{FF2B5EF4-FFF2-40B4-BE49-F238E27FC236}">
                  <a16:creationId xmlns:a16="http://schemas.microsoft.com/office/drawing/2014/main" id="{540A4D61-5C2E-573B-F6C5-2E282CB17268}"/>
                </a:ext>
              </a:extLst>
            </p:cNvPr>
            <p:cNvSpPr txBox="1"/>
            <p:nvPr/>
          </p:nvSpPr>
          <p:spPr>
            <a:xfrm>
              <a:off x="2174792" y="3551279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103" name="CuadroTexto 102">
              <a:extLst>
                <a:ext uri="{FF2B5EF4-FFF2-40B4-BE49-F238E27FC236}">
                  <a16:creationId xmlns:a16="http://schemas.microsoft.com/office/drawing/2014/main" id="{533FD7D9-F399-5E5E-53B6-4A4A29F7AE21}"/>
                </a:ext>
              </a:extLst>
            </p:cNvPr>
            <p:cNvSpPr txBox="1"/>
            <p:nvPr/>
          </p:nvSpPr>
          <p:spPr>
            <a:xfrm>
              <a:off x="1496732" y="2886517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104" name="CuadroTexto 103">
              <a:extLst>
                <a:ext uri="{FF2B5EF4-FFF2-40B4-BE49-F238E27FC236}">
                  <a16:creationId xmlns:a16="http://schemas.microsoft.com/office/drawing/2014/main" id="{81FEB61E-CD7A-C232-C431-9A3E52E30E9C}"/>
                </a:ext>
              </a:extLst>
            </p:cNvPr>
            <p:cNvSpPr txBox="1"/>
            <p:nvPr/>
          </p:nvSpPr>
          <p:spPr>
            <a:xfrm>
              <a:off x="2113763" y="2870834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105" name="CuadroTexto 104">
              <a:extLst>
                <a:ext uri="{FF2B5EF4-FFF2-40B4-BE49-F238E27FC236}">
                  <a16:creationId xmlns:a16="http://schemas.microsoft.com/office/drawing/2014/main" id="{4950BDA7-35B4-50CF-9FE0-17E1541278E1}"/>
                </a:ext>
              </a:extLst>
            </p:cNvPr>
            <p:cNvSpPr txBox="1"/>
            <p:nvPr/>
          </p:nvSpPr>
          <p:spPr>
            <a:xfrm>
              <a:off x="2683787" y="2858086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106" name="CuadroTexto 105">
              <a:extLst>
                <a:ext uri="{FF2B5EF4-FFF2-40B4-BE49-F238E27FC236}">
                  <a16:creationId xmlns:a16="http://schemas.microsoft.com/office/drawing/2014/main" id="{6A0639AF-AEC2-74DC-90DB-A073827EAF75}"/>
                </a:ext>
              </a:extLst>
            </p:cNvPr>
            <p:cNvSpPr txBox="1"/>
            <p:nvPr/>
          </p:nvSpPr>
          <p:spPr>
            <a:xfrm>
              <a:off x="1325947" y="3539685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4219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45935" y="278965"/>
            <a:ext cx="11340126" cy="647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50" lvl="0" algn="ctr">
              <a:spcBef>
                <a:spcPts val="300"/>
              </a:spcBef>
              <a:spcAft>
                <a:spcPts val="300"/>
              </a:spcAft>
            </a:pPr>
            <a:r>
              <a:rPr lang="es-CL" sz="2400" b="1" u="sng" dirty="0">
                <a:solidFill>
                  <a:srgbClr val="203864"/>
                </a:solidFill>
              </a:rPr>
              <a:t>INSTRUCCIONES</a:t>
            </a:r>
            <a:endParaRPr lang="es-CL" sz="1600" b="1" u="sng" dirty="0">
              <a:solidFill>
                <a:srgbClr val="203864"/>
              </a:solidFill>
            </a:endParaRPr>
          </a:p>
          <a:p>
            <a:pPr marL="38250" lvl="0" algn="ctr">
              <a:spcBef>
                <a:spcPts val="300"/>
              </a:spcBef>
              <a:spcAft>
                <a:spcPts val="300"/>
              </a:spcAft>
            </a:pPr>
            <a:endParaRPr lang="es-CL" sz="900" u="sng" dirty="0">
              <a:solidFill>
                <a:srgbClr val="203864"/>
              </a:solidFill>
            </a:endParaRP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Completar toda la información, según corresponda, graficando de manera clara el proyecto a presentar.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Se podrá incorporar más láminas si se requiere mostrar mayor información.</a:t>
            </a:r>
          </a:p>
          <a:p>
            <a:pPr marL="32400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Las líneas (</a:t>
            </a:r>
            <a:r>
              <a:rPr lang="es-CL" sz="1600" b="1" dirty="0">
                <a:solidFill>
                  <a:srgbClr val="FF0000"/>
                </a:solidFill>
              </a:rPr>
              <a:t>- - - - - -</a:t>
            </a:r>
            <a:r>
              <a:rPr lang="es-CL" sz="1600" dirty="0">
                <a:solidFill>
                  <a:srgbClr val="203864"/>
                </a:solidFill>
              </a:rPr>
              <a:t>)  son referenciales y pueden ser eliminadas, de acuerdo a lo que se necesite mostrar.</a:t>
            </a:r>
          </a:p>
          <a:p>
            <a:pPr marL="32400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Los proyectos que formen parte de desarrollos inmobiliarios o urbanizaciones mayores deberán incorporar un plano en lámina N° 6 “PLAN MAESTRO DE DESARROLLO INMOBILIARIO”, identificando proyectos de venta privada, proyectos anteriores correspondientes al DS 19, DS 116, DS 1, etc. </a:t>
            </a:r>
          </a:p>
          <a:p>
            <a:pPr marL="32400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Para láminas N° 8 y 9 ÁREA(S) VERDE(S) Y EQUIPAMIENTO(S), se debe presentar plano de paisajismo (pavimentos, arborización y otras características relevantes del proyecto).</a:t>
            </a:r>
          </a:p>
          <a:p>
            <a:pPr marL="32400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En lámina N° 8, se debe indicar ubicación de: juego(s) inclusivo(s), infraestructura para la gestión eficiente de residuos, zonas deportivas y de juegos infantiles, etc.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1658600" algn="l"/>
              </a:tabLst>
            </a:pPr>
            <a:r>
              <a:rPr lang="es-CL" sz="1600" dirty="0">
                <a:solidFill>
                  <a:srgbClr val="203864"/>
                </a:solidFill>
              </a:rPr>
              <a:t>En caso de no optar a los puntajes por local comercial, eficiencia energética y/o pertinencia geográfica, se deberán eliminar las láminas respectivas.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Las imágenes (</a:t>
            </a:r>
            <a:r>
              <a:rPr lang="es-CL" sz="1600" dirty="0" err="1">
                <a:solidFill>
                  <a:srgbClr val="203864"/>
                </a:solidFill>
              </a:rPr>
              <a:t>renders</a:t>
            </a:r>
            <a:r>
              <a:rPr lang="es-CL" sz="1600" dirty="0">
                <a:solidFill>
                  <a:srgbClr val="203864"/>
                </a:solidFill>
              </a:rPr>
              <a:t>, croquis, elevaciones, plantas, cortes, etc.) deben ser legibles y considerar buena resolución (al menos 200 dpi). 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Deberá incluir en lámina </a:t>
            </a:r>
            <a:r>
              <a:rPr lang="es-CL" sz="1600" dirty="0" err="1">
                <a:solidFill>
                  <a:srgbClr val="203864"/>
                </a:solidFill>
              </a:rPr>
              <a:t>N°</a:t>
            </a:r>
            <a:r>
              <a:rPr lang="es-CL" sz="1600" dirty="0">
                <a:solidFill>
                  <a:srgbClr val="203864"/>
                </a:solidFill>
              </a:rPr>
              <a:t> 18 en adelante, todas las TIPOLOGÍAS de vivienda que incluya el proyecto. 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En lámina </a:t>
            </a:r>
            <a:r>
              <a:rPr lang="es-CL" sz="1600" dirty="0" err="1">
                <a:solidFill>
                  <a:srgbClr val="203864"/>
                </a:solidFill>
              </a:rPr>
              <a:t>N°</a:t>
            </a:r>
            <a:r>
              <a:rPr lang="es-CL" sz="1600" dirty="0">
                <a:solidFill>
                  <a:srgbClr val="203864"/>
                </a:solidFill>
              </a:rPr>
              <a:t> 21 “TIPOLOGÍAS”, recordar diferenciación de 50 UF entre las tipologías de sectores medios. 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En el caso de proyectos de loteo, eliminar lámina </a:t>
            </a:r>
            <a:r>
              <a:rPr lang="es-CL" sz="1600" dirty="0" err="1">
                <a:solidFill>
                  <a:srgbClr val="203864"/>
                </a:solidFill>
              </a:rPr>
              <a:t>N°</a:t>
            </a:r>
            <a:r>
              <a:rPr lang="es-CL" sz="1600" dirty="0">
                <a:solidFill>
                  <a:srgbClr val="203864"/>
                </a:solidFill>
              </a:rPr>
              <a:t> 22 GASTO COMÚN.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Graficar en láminas </a:t>
            </a:r>
            <a:r>
              <a:rPr lang="es-CL" sz="1600" dirty="0" err="1">
                <a:solidFill>
                  <a:srgbClr val="203864"/>
                </a:solidFill>
              </a:rPr>
              <a:t>N°</a:t>
            </a:r>
            <a:r>
              <a:rPr lang="es-CL" sz="1600" dirty="0">
                <a:solidFill>
                  <a:srgbClr val="203864"/>
                </a:solidFill>
              </a:rPr>
              <a:t> 23 y </a:t>
            </a:r>
            <a:r>
              <a:rPr lang="es-CL" sz="1600" dirty="0" err="1">
                <a:solidFill>
                  <a:srgbClr val="203864"/>
                </a:solidFill>
              </a:rPr>
              <a:t>N°</a:t>
            </a:r>
            <a:r>
              <a:rPr lang="es-CL" sz="1600" dirty="0">
                <a:solidFill>
                  <a:srgbClr val="203864"/>
                </a:solidFill>
              </a:rPr>
              <a:t> 24 los ESTACIONAMIENTOS, diferenciando los destinados a familias vulnerables, del tramo intermedio, de sectores medios y aquellos para personas con movilidad reducida; señalando su ubicación en el proyecto.</a:t>
            </a:r>
          </a:p>
        </p:txBody>
      </p:sp>
    </p:spTree>
    <p:extLst>
      <p:ext uri="{BB962C8B-B14F-4D97-AF65-F5344CB8AC3E}">
        <p14:creationId xmlns:p14="http://schemas.microsoft.com/office/powerpoint/2010/main" val="583057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6998" y="1637818"/>
            <a:ext cx="5885456" cy="522018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12264E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79471" y="2091164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1: CASA PRIMER PISO)</a:t>
            </a:r>
            <a:endParaRPr lang="es-CL" sz="1050" dirty="0">
              <a:solidFill>
                <a:srgbClr val="084F82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008100" y="4840373"/>
            <a:ext cx="1804086" cy="1296856"/>
            <a:chOff x="1453469" y="4628424"/>
            <a:chExt cx="1804086" cy="1296856"/>
          </a:xfrm>
        </p:grpSpPr>
        <p:sp>
          <p:nvSpPr>
            <p:cNvPr id="6" name="Rectángulo 5"/>
            <p:cNvSpPr/>
            <p:nvPr/>
          </p:nvSpPr>
          <p:spPr>
            <a:xfrm>
              <a:off x="1453469" y="5065777"/>
              <a:ext cx="1804086" cy="8595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604030" y="5299466"/>
              <a:ext cx="98854" cy="12998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2681565" y="5297405"/>
              <a:ext cx="477759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132757" y="5289487"/>
              <a:ext cx="256229" cy="6262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Triángulo isósceles 9"/>
            <p:cNvSpPr/>
            <p:nvPr/>
          </p:nvSpPr>
          <p:spPr>
            <a:xfrm>
              <a:off x="1465017" y="4628424"/>
              <a:ext cx="1792538" cy="43735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1880578" y="2912100"/>
            <a:ext cx="1974871" cy="1402349"/>
            <a:chOff x="1325947" y="2700151"/>
            <a:chExt cx="1974871" cy="1402349"/>
          </a:xfrm>
        </p:grpSpPr>
        <p:sp>
          <p:nvSpPr>
            <p:cNvPr id="21" name="Rectángulo 20"/>
            <p:cNvSpPr/>
            <p:nvPr/>
          </p:nvSpPr>
          <p:spPr>
            <a:xfrm>
              <a:off x="1453469" y="2700151"/>
              <a:ext cx="1804086" cy="1402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1453469" y="2700151"/>
              <a:ext cx="704418" cy="7011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1453469" y="3401325"/>
              <a:ext cx="376881" cy="7011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2157803" y="2700151"/>
              <a:ext cx="556890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2714609" y="2700151"/>
              <a:ext cx="542946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2174792" y="3551279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1496732" y="2886517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2113763" y="2870834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2683787" y="2858086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1325947" y="3539685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  <p:pic>
        <p:nvPicPr>
          <p:cNvPr id="68" name="Imagen 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321" y="520646"/>
            <a:ext cx="449917" cy="424913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0713" y="517341"/>
            <a:ext cx="417537" cy="431522"/>
          </a:xfrm>
          <a:prstGeom prst="rect">
            <a:avLst/>
          </a:prstGeom>
        </p:spPr>
      </p:pic>
      <p:sp>
        <p:nvSpPr>
          <p:cNvPr id="70" name="CuadroTexto 69"/>
          <p:cNvSpPr txBox="1"/>
          <p:nvPr/>
        </p:nvSpPr>
        <p:spPr>
          <a:xfrm>
            <a:off x="2538610" y="955719"/>
            <a:ext cx="150174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err="1">
                <a:solidFill>
                  <a:srgbClr val="12264E"/>
                </a:solidFill>
              </a:rPr>
              <a:t>N°D</a:t>
            </a:r>
            <a:r>
              <a:rPr lang="es-CL" sz="2000" b="1" dirty="0">
                <a:solidFill>
                  <a:srgbClr val="12264E"/>
                </a:solidFill>
              </a:rPr>
              <a:t> + </a:t>
            </a:r>
            <a:r>
              <a:rPr lang="es-CL" sz="2000" b="1" dirty="0" err="1">
                <a:solidFill>
                  <a:srgbClr val="12264E"/>
                </a:solidFill>
              </a:rPr>
              <a:t>N°B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84" name="Rectángulo 83"/>
          <p:cNvSpPr/>
          <p:nvPr/>
        </p:nvSpPr>
        <p:spPr>
          <a:xfrm>
            <a:off x="65933" y="57313"/>
            <a:ext cx="59400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TIPOLOGÍA X: VIVS. DE VENTA LIBRE </a:t>
            </a:r>
            <a:r>
              <a:rPr lang="es-CL" sz="1000" b="1" u="sng" dirty="0">
                <a:solidFill>
                  <a:srgbClr val="12264E"/>
                </a:solidFill>
              </a:rPr>
              <a:t>(SIN APLICACIÓN DE SUBSIDIOS)</a:t>
            </a:r>
            <a:endParaRPr lang="es-CL" sz="2000" b="1" u="sng" dirty="0"/>
          </a:p>
        </p:txBody>
      </p:sp>
      <p:sp>
        <p:nvSpPr>
          <p:cNvPr id="88" name="CuadroTexto 87"/>
          <p:cNvSpPr txBox="1"/>
          <p:nvPr/>
        </p:nvSpPr>
        <p:spPr>
          <a:xfrm>
            <a:off x="3899071" y="1082677"/>
            <a:ext cx="1656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12264E"/>
                </a:solidFill>
              </a:rPr>
              <a:t>+X.XXX a X.XXX UF</a:t>
            </a:r>
          </a:p>
        </p:txBody>
      </p:sp>
      <p:pic>
        <p:nvPicPr>
          <p:cNvPr id="89" name="Imagen 8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8906" y="588978"/>
            <a:ext cx="157253" cy="288249"/>
          </a:xfrm>
          <a:prstGeom prst="rect">
            <a:avLst/>
          </a:prstGeom>
        </p:spPr>
      </p:pic>
      <p:sp>
        <p:nvSpPr>
          <p:cNvPr id="91" name="CuadroTexto 90"/>
          <p:cNvSpPr txBox="1"/>
          <p:nvPr/>
        </p:nvSpPr>
        <p:spPr>
          <a:xfrm>
            <a:off x="1274666" y="1036510"/>
            <a:ext cx="140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X % / X m2</a:t>
            </a:r>
          </a:p>
        </p:txBody>
      </p:sp>
      <p:grpSp>
        <p:nvGrpSpPr>
          <p:cNvPr id="82" name="Grupo 81"/>
          <p:cNvGrpSpPr/>
          <p:nvPr/>
        </p:nvGrpSpPr>
        <p:grpSpPr>
          <a:xfrm>
            <a:off x="367526" y="468220"/>
            <a:ext cx="673896" cy="529765"/>
            <a:chOff x="6044876" y="5811542"/>
            <a:chExt cx="673896" cy="529765"/>
          </a:xfrm>
        </p:grpSpPr>
        <p:pic>
          <p:nvPicPr>
            <p:cNvPr id="83" name="Imagen 8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86" name="Imagen 8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AA37AFA0-7DC6-770F-40EB-746EBF938979}"/>
              </a:ext>
            </a:extLst>
          </p:cNvPr>
          <p:cNvSpPr/>
          <p:nvPr/>
        </p:nvSpPr>
        <p:spPr>
          <a:xfrm>
            <a:off x="6027992" y="1637818"/>
            <a:ext cx="6121070" cy="522018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12264E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C070ADD-E159-65D5-2521-68F3A44ED0FE}"/>
              </a:ext>
            </a:extLst>
          </p:cNvPr>
          <p:cNvSpPr txBox="1"/>
          <p:nvPr/>
        </p:nvSpPr>
        <p:spPr>
          <a:xfrm>
            <a:off x="6839825" y="2091164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1: CASA PRIMER PISO)</a:t>
            </a:r>
            <a:endParaRPr lang="es-CL" sz="1050" dirty="0">
              <a:solidFill>
                <a:srgbClr val="084F82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39201445-98F7-470A-56FC-50048C7DDFD3}"/>
              </a:ext>
            </a:extLst>
          </p:cNvPr>
          <p:cNvGrpSpPr/>
          <p:nvPr/>
        </p:nvGrpSpPr>
        <p:grpSpPr>
          <a:xfrm>
            <a:off x="8068454" y="4840373"/>
            <a:ext cx="1804086" cy="1296856"/>
            <a:chOff x="1453469" y="4628424"/>
            <a:chExt cx="1804086" cy="1296856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2DA2FB7-0D71-D4E3-9705-6217C11CB333}"/>
                </a:ext>
              </a:extLst>
            </p:cNvPr>
            <p:cNvSpPr/>
            <p:nvPr/>
          </p:nvSpPr>
          <p:spPr>
            <a:xfrm>
              <a:off x="1453469" y="5065777"/>
              <a:ext cx="1804086" cy="8595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15BB05BF-FD1D-ADEA-A655-8DADEF87AB2D}"/>
                </a:ext>
              </a:extLst>
            </p:cNvPr>
            <p:cNvSpPr/>
            <p:nvPr/>
          </p:nvSpPr>
          <p:spPr>
            <a:xfrm>
              <a:off x="1604030" y="5299466"/>
              <a:ext cx="98854" cy="12998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3F3372C2-2233-3E52-CB64-71865F0C1DBE}"/>
                </a:ext>
              </a:extLst>
            </p:cNvPr>
            <p:cNvSpPr/>
            <p:nvPr/>
          </p:nvSpPr>
          <p:spPr>
            <a:xfrm>
              <a:off x="2681565" y="5297405"/>
              <a:ext cx="477759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ED2D0B7A-4576-3987-1095-36E480B68F76}"/>
                </a:ext>
              </a:extLst>
            </p:cNvPr>
            <p:cNvSpPr/>
            <p:nvPr/>
          </p:nvSpPr>
          <p:spPr>
            <a:xfrm>
              <a:off x="2132757" y="5289487"/>
              <a:ext cx="256229" cy="6262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" name="Triángulo isósceles 16">
              <a:extLst>
                <a:ext uri="{FF2B5EF4-FFF2-40B4-BE49-F238E27FC236}">
                  <a16:creationId xmlns:a16="http://schemas.microsoft.com/office/drawing/2014/main" id="{F8B296A8-3A4E-59E7-D4AA-80846A568C79}"/>
                </a:ext>
              </a:extLst>
            </p:cNvPr>
            <p:cNvSpPr/>
            <p:nvPr/>
          </p:nvSpPr>
          <p:spPr>
            <a:xfrm>
              <a:off x="1465017" y="4628424"/>
              <a:ext cx="1792538" cy="43735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FF9C6710-1A77-02F4-2C74-F1290AC3CA3B}"/>
              </a:ext>
            </a:extLst>
          </p:cNvPr>
          <p:cNvGrpSpPr/>
          <p:nvPr/>
        </p:nvGrpSpPr>
        <p:grpSpPr>
          <a:xfrm>
            <a:off x="7940932" y="2912100"/>
            <a:ext cx="1974871" cy="1402349"/>
            <a:chOff x="1325947" y="2700151"/>
            <a:chExt cx="1974871" cy="1402349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4E9615F2-9092-0F75-4EA0-568110C9648A}"/>
                </a:ext>
              </a:extLst>
            </p:cNvPr>
            <p:cNvSpPr/>
            <p:nvPr/>
          </p:nvSpPr>
          <p:spPr>
            <a:xfrm>
              <a:off x="1453469" y="2700151"/>
              <a:ext cx="1804086" cy="1402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879ECF51-53DE-300A-03D1-09F90CF6DFEA}"/>
                </a:ext>
              </a:extLst>
            </p:cNvPr>
            <p:cNvSpPr/>
            <p:nvPr/>
          </p:nvSpPr>
          <p:spPr>
            <a:xfrm>
              <a:off x="1453469" y="2700151"/>
              <a:ext cx="704418" cy="7011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9283CC6F-CDFA-3CC3-318C-E7458AEB98BC}"/>
                </a:ext>
              </a:extLst>
            </p:cNvPr>
            <p:cNvSpPr/>
            <p:nvPr/>
          </p:nvSpPr>
          <p:spPr>
            <a:xfrm>
              <a:off x="1453469" y="3401325"/>
              <a:ext cx="376881" cy="7011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9DC7C6FF-9FE1-3938-A260-21C5BDBCBCAE}"/>
                </a:ext>
              </a:extLst>
            </p:cNvPr>
            <p:cNvSpPr/>
            <p:nvPr/>
          </p:nvSpPr>
          <p:spPr>
            <a:xfrm>
              <a:off x="2157803" y="2700151"/>
              <a:ext cx="556890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C9C1BFD9-6F15-0CF6-73B6-575099BCEC20}"/>
                </a:ext>
              </a:extLst>
            </p:cNvPr>
            <p:cNvSpPr/>
            <p:nvPr/>
          </p:nvSpPr>
          <p:spPr>
            <a:xfrm>
              <a:off x="2714609" y="2700151"/>
              <a:ext cx="542946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8CCA4E1B-1492-47A1-4F96-9BB710FEF7C8}"/>
                </a:ext>
              </a:extLst>
            </p:cNvPr>
            <p:cNvSpPr txBox="1"/>
            <p:nvPr/>
          </p:nvSpPr>
          <p:spPr>
            <a:xfrm>
              <a:off x="2174792" y="3551279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AEA66F30-15A9-9544-4111-484B67387C39}"/>
                </a:ext>
              </a:extLst>
            </p:cNvPr>
            <p:cNvSpPr txBox="1"/>
            <p:nvPr/>
          </p:nvSpPr>
          <p:spPr>
            <a:xfrm>
              <a:off x="1496732" y="2886517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701CC285-1EC9-1E28-CD60-2A649633C38C}"/>
                </a:ext>
              </a:extLst>
            </p:cNvPr>
            <p:cNvSpPr txBox="1"/>
            <p:nvPr/>
          </p:nvSpPr>
          <p:spPr>
            <a:xfrm>
              <a:off x="2113763" y="2870834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6CF22E74-E223-0B4E-8B89-0F105CCDB1F6}"/>
                </a:ext>
              </a:extLst>
            </p:cNvPr>
            <p:cNvSpPr txBox="1"/>
            <p:nvPr/>
          </p:nvSpPr>
          <p:spPr>
            <a:xfrm>
              <a:off x="2683787" y="2858086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BA3B24CF-715F-20AB-FAE6-7B8C41CA36F9}"/>
                </a:ext>
              </a:extLst>
            </p:cNvPr>
            <p:cNvSpPr txBox="1"/>
            <p:nvPr/>
          </p:nvSpPr>
          <p:spPr>
            <a:xfrm>
              <a:off x="1325947" y="3539685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  <p:pic>
        <p:nvPicPr>
          <p:cNvPr id="40" name="Imagen 39">
            <a:extLst>
              <a:ext uri="{FF2B5EF4-FFF2-40B4-BE49-F238E27FC236}">
                <a16:creationId xmlns:a16="http://schemas.microsoft.com/office/drawing/2014/main" id="{6E67E014-7D43-790B-E84B-5758FB627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2675" y="520646"/>
            <a:ext cx="449917" cy="42491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8C4530C1-8806-44CC-077D-8A89D6781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1067" y="517341"/>
            <a:ext cx="417537" cy="431522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91C44C11-A4E2-0557-568F-3463CA0C8257}"/>
              </a:ext>
            </a:extLst>
          </p:cNvPr>
          <p:cNvSpPr txBox="1"/>
          <p:nvPr/>
        </p:nvSpPr>
        <p:spPr>
          <a:xfrm>
            <a:off x="8598964" y="955719"/>
            <a:ext cx="150174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err="1">
                <a:solidFill>
                  <a:srgbClr val="12264E"/>
                </a:solidFill>
              </a:rPr>
              <a:t>N°D</a:t>
            </a:r>
            <a:r>
              <a:rPr lang="es-CL" sz="2000" b="1" dirty="0">
                <a:solidFill>
                  <a:srgbClr val="12264E"/>
                </a:solidFill>
              </a:rPr>
              <a:t> + </a:t>
            </a:r>
            <a:r>
              <a:rPr lang="es-CL" sz="2000" b="1" dirty="0" err="1">
                <a:solidFill>
                  <a:srgbClr val="12264E"/>
                </a:solidFill>
              </a:rPr>
              <a:t>N°B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73E0E377-DA4E-228E-AD3A-AC9716268A7E}"/>
              </a:ext>
            </a:extLst>
          </p:cNvPr>
          <p:cNvSpPr/>
          <p:nvPr/>
        </p:nvSpPr>
        <p:spPr>
          <a:xfrm>
            <a:off x="6126287" y="57313"/>
            <a:ext cx="5999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TIPOLOGÍA X: VIVS. ARRIENDO A PRECIO JUSTO (</a:t>
            </a:r>
            <a:r>
              <a:rPr lang="es-CL" sz="2000" b="1" u="sng" dirty="0" err="1">
                <a:solidFill>
                  <a:srgbClr val="12264E"/>
                </a:solidFill>
              </a:rPr>
              <a:t>N°</a:t>
            </a:r>
            <a:r>
              <a:rPr lang="es-CL" sz="2000" b="1" u="sng" dirty="0">
                <a:solidFill>
                  <a:srgbClr val="12264E"/>
                </a:solidFill>
              </a:rPr>
              <a:t> X)</a:t>
            </a:r>
            <a:endParaRPr lang="es-CL" sz="2000" b="1" u="sng" dirty="0"/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FBDAE579-DB88-2727-5969-8EF3637F24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9260" y="588978"/>
            <a:ext cx="157253" cy="288249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016E4FE4-834C-000F-3DD9-BE286D217687}"/>
              </a:ext>
            </a:extLst>
          </p:cNvPr>
          <p:cNvSpPr txBox="1"/>
          <p:nvPr/>
        </p:nvSpPr>
        <p:spPr>
          <a:xfrm>
            <a:off x="7335020" y="1036510"/>
            <a:ext cx="140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X % / X m2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AB551A01-633F-EDBF-24A7-749239CFDDBF}"/>
              </a:ext>
            </a:extLst>
          </p:cNvPr>
          <p:cNvSpPr txBox="1"/>
          <p:nvPr/>
        </p:nvSpPr>
        <p:spPr>
          <a:xfrm>
            <a:off x="6053355" y="913400"/>
            <a:ext cx="1422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defRPr sz="2000" b="1">
                <a:solidFill>
                  <a:srgbClr val="12264E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L" dirty="0"/>
              <a:t>TIPOLOGÍA</a:t>
            </a:r>
          </a:p>
          <a:p>
            <a:r>
              <a:rPr lang="es-CL" sz="1100" dirty="0"/>
              <a:t>(CASAS/ DEPTOS./</a:t>
            </a:r>
          </a:p>
          <a:p>
            <a:r>
              <a:rPr lang="es-CL" sz="1100" dirty="0"/>
              <a:t>MIXTO)</a:t>
            </a:r>
            <a:endParaRPr lang="es-CL" dirty="0"/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2277F1EA-6B82-B00A-EFF6-5BF5DB2399FE}"/>
              </a:ext>
            </a:extLst>
          </p:cNvPr>
          <p:cNvGrpSpPr/>
          <p:nvPr/>
        </p:nvGrpSpPr>
        <p:grpSpPr>
          <a:xfrm>
            <a:off x="6427880" y="468220"/>
            <a:ext cx="673896" cy="529765"/>
            <a:chOff x="6044876" y="5811542"/>
            <a:chExt cx="673896" cy="529765"/>
          </a:xfrm>
        </p:grpSpPr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CAA61F7-1BB3-C674-FF41-568CC0670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BFF0BC21-26FD-2F6B-11C9-6409347FB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  <p:sp>
        <p:nvSpPr>
          <p:cNvPr id="51" name="CuadroTexto 50">
            <a:extLst>
              <a:ext uri="{FF2B5EF4-FFF2-40B4-BE49-F238E27FC236}">
                <a16:creationId xmlns:a16="http://schemas.microsoft.com/office/drawing/2014/main" id="{0DF2F6E3-10CD-376D-DBA1-4FFDE75C0C87}"/>
              </a:ext>
            </a:extLst>
          </p:cNvPr>
          <p:cNvSpPr txBox="1"/>
          <p:nvPr/>
        </p:nvSpPr>
        <p:spPr>
          <a:xfrm>
            <a:off x="1086808" y="378248"/>
            <a:ext cx="843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u="sng" dirty="0">
                <a:solidFill>
                  <a:srgbClr val="12264E"/>
                </a:solidFill>
              </a:rPr>
              <a:t>(</a:t>
            </a:r>
            <a:r>
              <a:rPr lang="es-CL" sz="1800" b="1" u="sng" dirty="0" err="1">
                <a:solidFill>
                  <a:srgbClr val="12264E"/>
                </a:solidFill>
              </a:rPr>
              <a:t>N°</a:t>
            </a:r>
            <a:r>
              <a:rPr lang="es-CL" sz="1800" b="1" u="sng" dirty="0">
                <a:solidFill>
                  <a:srgbClr val="12264E"/>
                </a:solidFill>
              </a:rPr>
              <a:t> X)</a:t>
            </a:r>
            <a:endParaRPr lang="es-CL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045EE190-2CA1-08BB-D082-605800107904}"/>
              </a:ext>
            </a:extLst>
          </p:cNvPr>
          <p:cNvSpPr txBox="1"/>
          <p:nvPr/>
        </p:nvSpPr>
        <p:spPr>
          <a:xfrm>
            <a:off x="-21598" y="922965"/>
            <a:ext cx="1422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defRPr sz="2000" b="1">
                <a:solidFill>
                  <a:srgbClr val="12264E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L" dirty="0"/>
              <a:t>TIPOLOGÍA</a:t>
            </a:r>
          </a:p>
          <a:p>
            <a:r>
              <a:rPr lang="es-CL" sz="1100" dirty="0"/>
              <a:t>(CASAS/ DEPTOS./</a:t>
            </a:r>
          </a:p>
          <a:p>
            <a:r>
              <a:rPr lang="es-CL" sz="1100" dirty="0"/>
              <a:t>MIXTO)</a:t>
            </a:r>
            <a:endParaRPr lang="es-CL" dirty="0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D4BE2B66-8A43-A905-4CDA-B854D5DED60A}"/>
              </a:ext>
            </a:extLst>
          </p:cNvPr>
          <p:cNvSpPr txBox="1"/>
          <p:nvPr/>
        </p:nvSpPr>
        <p:spPr>
          <a:xfrm>
            <a:off x="10266582" y="890888"/>
            <a:ext cx="165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+1.800 a 2.600 UF </a:t>
            </a:r>
            <a:r>
              <a:rPr lang="es-CL" sz="1200" b="1" dirty="0" err="1">
                <a:solidFill>
                  <a:srgbClr val="12264E"/>
                </a:solidFill>
              </a:rPr>
              <a:t>ó</a:t>
            </a:r>
            <a:endParaRPr lang="es-CL" sz="1200" b="1" dirty="0">
              <a:solidFill>
                <a:srgbClr val="12264E"/>
              </a:solidFill>
            </a:endParaRPr>
          </a:p>
          <a:p>
            <a:r>
              <a:rPr lang="es-CL" sz="1200" b="1" dirty="0">
                <a:solidFill>
                  <a:srgbClr val="12264E"/>
                </a:solidFill>
              </a:rPr>
              <a:t>+1.900 a 2.800 UF </a:t>
            </a:r>
            <a:r>
              <a:rPr lang="es-CL" sz="1200" b="1" dirty="0" err="1">
                <a:solidFill>
                  <a:srgbClr val="12264E"/>
                </a:solidFill>
              </a:rPr>
              <a:t>ó</a:t>
            </a:r>
            <a:endParaRPr lang="es-CL" sz="1200" b="1" dirty="0">
              <a:solidFill>
                <a:srgbClr val="12264E"/>
              </a:solidFill>
            </a:endParaRPr>
          </a:p>
          <a:p>
            <a:r>
              <a:rPr lang="es-CL" sz="1200" b="1" dirty="0">
                <a:solidFill>
                  <a:srgbClr val="12264E"/>
                </a:solidFill>
              </a:rPr>
              <a:t>+2.400 a 3.000 UF</a:t>
            </a:r>
          </a:p>
        </p:txBody>
      </p:sp>
    </p:spTree>
    <p:extLst>
      <p:ext uri="{BB962C8B-B14F-4D97-AF65-F5344CB8AC3E}">
        <p14:creationId xmlns:p14="http://schemas.microsoft.com/office/powerpoint/2010/main" val="1105013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8987" y="19666"/>
            <a:ext cx="11827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solidFill>
                  <a:srgbClr val="12264E"/>
                </a:solidFill>
              </a:rPr>
              <a:t>TIPOLOGÍAS</a:t>
            </a:r>
            <a:r>
              <a:rPr lang="es-CL" sz="1600" dirty="0">
                <a:solidFill>
                  <a:srgbClr val="12264E"/>
                </a:solidFill>
              </a:rPr>
              <a:t> TABLA RESUMEN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07D86E3-FA43-4CCE-B229-FA14EA59C957}"/>
              </a:ext>
            </a:extLst>
          </p:cNvPr>
          <p:cNvSpPr/>
          <p:nvPr/>
        </p:nvSpPr>
        <p:spPr>
          <a:xfrm>
            <a:off x="-24068" y="6329815"/>
            <a:ext cx="5620265" cy="5078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CL" sz="900" b="1" u="sng" dirty="0">
                <a:solidFill>
                  <a:srgbClr val="12264E"/>
                </a:solidFill>
              </a:rPr>
              <a:t>CRITERIOS PARA OBTENCIÓN DE PUNTAJE:</a:t>
            </a:r>
          </a:p>
          <a:p>
            <a:r>
              <a:rPr lang="es-CL" sz="900" b="1" dirty="0">
                <a:solidFill>
                  <a:srgbClr val="12264E"/>
                </a:solidFill>
              </a:rPr>
              <a:t>DIFERENCIACIÓN A: </a:t>
            </a:r>
            <a:r>
              <a:rPr lang="es-CL" sz="900" dirty="0">
                <a:solidFill>
                  <a:srgbClr val="12264E"/>
                </a:solidFill>
              </a:rPr>
              <a:t>Diferencia superior a </a:t>
            </a:r>
            <a:r>
              <a:rPr lang="es-CL" sz="900" b="1" dirty="0">
                <a:solidFill>
                  <a:srgbClr val="12264E"/>
                </a:solidFill>
              </a:rPr>
              <a:t>4m² </a:t>
            </a:r>
            <a:r>
              <a:rPr lang="es-CL" sz="900" dirty="0">
                <a:solidFill>
                  <a:srgbClr val="12264E"/>
                </a:solidFill>
              </a:rPr>
              <a:t>o</a:t>
            </a:r>
            <a:r>
              <a:rPr lang="es-CL" sz="900" b="1" dirty="0">
                <a:solidFill>
                  <a:srgbClr val="12264E"/>
                </a:solidFill>
              </a:rPr>
              <a:t> 2m² </a:t>
            </a:r>
            <a:r>
              <a:rPr lang="es-CL" sz="900" dirty="0">
                <a:solidFill>
                  <a:srgbClr val="12264E"/>
                </a:solidFill>
              </a:rPr>
              <a:t>si considera distinto N° de dormitorios (</a:t>
            </a:r>
            <a:r>
              <a:rPr lang="es-CL" sz="900" b="1" u="sng" dirty="0">
                <a:solidFill>
                  <a:srgbClr val="12264E"/>
                </a:solidFill>
              </a:rPr>
              <a:t>excluyendo balcones, terrazas o similares</a:t>
            </a:r>
            <a:r>
              <a:rPr lang="es-CL" sz="900" dirty="0">
                <a:solidFill>
                  <a:srgbClr val="12264E"/>
                </a:solidFill>
              </a:rPr>
              <a:t>) en superficie edificada.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628116"/>
              </p:ext>
            </p:extLst>
          </p:nvPr>
        </p:nvGraphicFramePr>
        <p:xfrm>
          <a:off x="64749" y="419776"/>
          <a:ext cx="11935554" cy="574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735">
                  <a:extLst>
                    <a:ext uri="{9D8B030D-6E8A-4147-A177-3AD203B41FA5}">
                      <a16:colId xmlns:a16="http://schemas.microsoft.com/office/drawing/2014/main" val="1252667480"/>
                    </a:ext>
                  </a:extLst>
                </a:gridCol>
                <a:gridCol w="1511486">
                  <a:extLst>
                    <a:ext uri="{9D8B030D-6E8A-4147-A177-3AD203B41FA5}">
                      <a16:colId xmlns:a16="http://schemas.microsoft.com/office/drawing/2014/main" val="1281577206"/>
                    </a:ext>
                  </a:extLst>
                </a:gridCol>
                <a:gridCol w="728889">
                  <a:extLst>
                    <a:ext uri="{9D8B030D-6E8A-4147-A177-3AD203B41FA5}">
                      <a16:colId xmlns:a16="http://schemas.microsoft.com/office/drawing/2014/main" val="3691471476"/>
                    </a:ext>
                  </a:extLst>
                </a:gridCol>
                <a:gridCol w="820000">
                  <a:extLst>
                    <a:ext uri="{9D8B030D-6E8A-4147-A177-3AD203B41FA5}">
                      <a16:colId xmlns:a16="http://schemas.microsoft.com/office/drawing/2014/main" val="512095745"/>
                    </a:ext>
                  </a:extLst>
                </a:gridCol>
                <a:gridCol w="1002222">
                  <a:extLst>
                    <a:ext uri="{9D8B030D-6E8A-4147-A177-3AD203B41FA5}">
                      <a16:colId xmlns:a16="http://schemas.microsoft.com/office/drawing/2014/main" val="3773294073"/>
                    </a:ext>
                  </a:extLst>
                </a:gridCol>
                <a:gridCol w="1572828">
                  <a:extLst>
                    <a:ext uri="{9D8B030D-6E8A-4147-A177-3AD203B41FA5}">
                      <a16:colId xmlns:a16="http://schemas.microsoft.com/office/drawing/2014/main" val="3257296520"/>
                    </a:ext>
                  </a:extLst>
                </a:gridCol>
                <a:gridCol w="1172998">
                  <a:extLst>
                    <a:ext uri="{9D8B030D-6E8A-4147-A177-3AD203B41FA5}">
                      <a16:colId xmlns:a16="http://schemas.microsoft.com/office/drawing/2014/main" val="1495938340"/>
                    </a:ext>
                  </a:extLst>
                </a:gridCol>
                <a:gridCol w="866290">
                  <a:extLst>
                    <a:ext uri="{9D8B030D-6E8A-4147-A177-3AD203B41FA5}">
                      <a16:colId xmlns:a16="http://schemas.microsoft.com/office/drawing/2014/main" val="2402415629"/>
                    </a:ext>
                  </a:extLst>
                </a:gridCol>
                <a:gridCol w="1058799">
                  <a:extLst>
                    <a:ext uri="{9D8B030D-6E8A-4147-A177-3AD203B41FA5}">
                      <a16:colId xmlns:a16="http://schemas.microsoft.com/office/drawing/2014/main" val="639201788"/>
                    </a:ext>
                  </a:extLst>
                </a:gridCol>
                <a:gridCol w="1251307">
                  <a:extLst>
                    <a:ext uri="{9D8B030D-6E8A-4147-A177-3AD203B41FA5}">
                      <a16:colId xmlns:a16="http://schemas.microsoft.com/office/drawing/2014/main" val="2681603002"/>
                    </a:ext>
                  </a:extLst>
                </a:gridCol>
              </a:tblGrid>
              <a:tr h="478912"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TIPOLOGÍA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PRECIOS UF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N° DE VIV.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% </a:t>
                      </a:r>
                      <a:r>
                        <a:rPr lang="es-CL" sz="9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DE </a:t>
                      </a:r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VIVIENDAS POR TRAMO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TIPOLOGÍA</a:t>
                      </a:r>
                    </a:p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(CASAS/DEPTOS/</a:t>
                      </a:r>
                      <a:r>
                        <a:rPr lang="es-CL" sz="900" baseline="0" dirty="0">
                          <a:solidFill>
                            <a:schemeClr val="bg1"/>
                          </a:solidFill>
                          <a:latin typeface="+mn-lt"/>
                        </a:rPr>
                        <a:t>MIXTOS)</a:t>
                      </a:r>
                      <a:endParaRPr lang="es-CL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DIFERENCIACIÓN CRITERIOS</a:t>
                      </a:r>
                    </a:p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(A-B-C)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SUPERFICIE</a:t>
                      </a:r>
                    </a:p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(M2)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N° DE RECINTOS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(D+B)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aseline="0" dirty="0">
                          <a:solidFill>
                            <a:schemeClr val="bg1"/>
                          </a:solidFill>
                          <a:latin typeface="+mn-lt"/>
                        </a:rPr>
                        <a:t>CRITERIO B:</a:t>
                      </a:r>
                      <a:endParaRPr lang="es-CL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aseline="0" dirty="0">
                          <a:solidFill>
                            <a:schemeClr val="bg1"/>
                          </a:solidFill>
                          <a:latin typeface="+mn-lt"/>
                        </a:rPr>
                        <a:t>RANGO SUPERFICIE (M2) TERRENO</a:t>
                      </a:r>
                      <a:endParaRPr lang="es-CL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067429"/>
                  </a:ext>
                </a:extLst>
              </a:tr>
              <a:tr h="348299">
                <a:tc>
                  <a:txBody>
                    <a:bodyPr/>
                    <a:lstStyle/>
                    <a:p>
                      <a:pPr algn="l"/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TIPOLOGÍA 1: VIVS. PARA FAMILIAS VULNERABLES</a:t>
                      </a:r>
                      <a:endParaRPr lang="es-CL" sz="900" b="1" u="none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s-CL" sz="900" b="0" dirty="0">
                          <a:solidFill>
                            <a:srgbClr val="12264E"/>
                          </a:solidFill>
                        </a:rPr>
                        <a:t>Hasta 1.400 UF                Hasta 1.500 UF                    Hasta 1.600 UF</a:t>
                      </a:r>
                    </a:p>
                    <a:p>
                      <a:r>
                        <a:rPr lang="es-CL" sz="900" b="0" dirty="0">
                          <a:solidFill>
                            <a:srgbClr val="12264E"/>
                          </a:solidFill>
                        </a:rPr>
                        <a:t>Hasta 2.000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25% </a:t>
                      </a:r>
                    </a:p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(MÍNIMO)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De X a Y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789264"/>
                  </a:ext>
                </a:extLst>
              </a:tr>
              <a:tr h="348299">
                <a:tc>
                  <a:txBody>
                    <a:bodyPr/>
                    <a:lstStyle/>
                    <a:p>
                      <a:pPr algn="l"/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TIPOLOGÍA MOVILIDAD REDUCIDA (VULNERABLES)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000" b="0" u="none" dirty="0">
                        <a:solidFill>
                          <a:srgbClr val="12264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X a Y m²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264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397931"/>
                  </a:ext>
                </a:extLst>
              </a:tr>
              <a:tr h="478912">
                <a:tc>
                  <a:txBody>
                    <a:bodyPr/>
                    <a:lstStyle/>
                    <a:p>
                      <a:pPr algn="l"/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TIPOLOGÍA 2: VIVS. PARA FAMILIAS TRAMO INTERMEDIO</a:t>
                      </a:r>
                      <a:endParaRPr lang="es-CL" sz="900" b="1" u="none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900" b="0" dirty="0">
                          <a:solidFill>
                            <a:srgbClr val="12264E"/>
                          </a:solidFill>
                        </a:rPr>
                        <a:t>1.600 a 1.800 UF </a:t>
                      </a:r>
                      <a:r>
                        <a:rPr lang="es-CL" sz="900" b="0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endParaRPr lang="es-CL" sz="900" b="0" dirty="0">
                        <a:solidFill>
                          <a:srgbClr val="12264E"/>
                        </a:solidFill>
                      </a:endParaRPr>
                    </a:p>
                    <a:p>
                      <a:r>
                        <a:rPr lang="es-CL" sz="900" b="0" dirty="0">
                          <a:solidFill>
                            <a:srgbClr val="12264E"/>
                          </a:solidFill>
                        </a:rPr>
                        <a:t>1.700 a 1.900 UF </a:t>
                      </a:r>
                      <a:r>
                        <a:rPr lang="es-CL" sz="900" b="0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endParaRPr lang="es-CL" sz="900" b="0" dirty="0">
                        <a:solidFill>
                          <a:srgbClr val="12264E"/>
                        </a:solidFill>
                      </a:endParaRPr>
                    </a:p>
                    <a:p>
                      <a:r>
                        <a:rPr lang="es-CL" sz="900" b="0" dirty="0">
                          <a:solidFill>
                            <a:srgbClr val="12264E"/>
                          </a:solidFill>
                        </a:rPr>
                        <a:t>2.100 a 2.400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L" sz="900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15% </a:t>
                      </a:r>
                    </a:p>
                    <a:p>
                      <a:pPr marL="0" algn="l" defTabSz="914400" rtl="0" eaLnBrk="1" latinLnBrk="0" hangingPunct="1"/>
                      <a:r>
                        <a:rPr lang="es-CL" sz="900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(MÍNIMO)</a:t>
                      </a:r>
                      <a:endParaRPr lang="es-CL" sz="900" dirty="0">
                        <a:solidFill>
                          <a:srgbClr val="12264E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900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MÁS DE 20%  </a:t>
                      </a:r>
                    </a:p>
                    <a:p>
                      <a:pPr marL="0" algn="ctr" defTabSz="914400" rtl="0" eaLnBrk="1" latinLnBrk="0" hangingPunct="1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(OTORGA PUNTAJE) </a:t>
                      </a:r>
                      <a:r>
                        <a:rPr lang="es-CL" sz="900" b="1" dirty="0">
                          <a:solidFill>
                            <a:srgbClr val="12264E"/>
                          </a:solidFill>
                          <a:latin typeface="+mn-lt"/>
                        </a:rPr>
                        <a:t>(*)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X a Y m²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264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276450"/>
                  </a:ext>
                </a:extLst>
              </a:tr>
              <a:tr h="609524">
                <a:tc>
                  <a:txBody>
                    <a:bodyPr/>
                    <a:lstStyle/>
                    <a:p>
                      <a:pPr algn="l"/>
                      <a:r>
                        <a:rPr lang="es-CL" sz="900" b="1" u="none">
                          <a:solidFill>
                            <a:srgbClr val="12264E"/>
                          </a:solidFill>
                          <a:latin typeface="+mn-lt"/>
                        </a:rPr>
                        <a:t>TIPOLOGÍA 3: VIVS. PARA SECTORES MEDIOS</a:t>
                      </a:r>
                      <a:endParaRPr lang="es-CL" sz="900" b="1" u="none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900" b="0" dirty="0">
                          <a:solidFill>
                            <a:srgbClr val="12264E"/>
                          </a:solidFill>
                        </a:rPr>
                        <a:t>+1.800 a 2.600 UF </a:t>
                      </a:r>
                      <a:r>
                        <a:rPr lang="es-CL" sz="900" b="0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endParaRPr lang="es-CL" sz="900" b="0" dirty="0">
                        <a:solidFill>
                          <a:srgbClr val="12264E"/>
                        </a:solidFill>
                      </a:endParaRPr>
                    </a:p>
                    <a:p>
                      <a:r>
                        <a:rPr lang="es-CL" sz="900" b="0" dirty="0">
                          <a:solidFill>
                            <a:srgbClr val="12264E"/>
                          </a:solidFill>
                        </a:rPr>
                        <a:t>+1.900 a 2.800 UF </a:t>
                      </a:r>
                      <a:r>
                        <a:rPr lang="es-CL" sz="900" b="0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endParaRPr lang="es-CL" sz="900" b="0" dirty="0">
                        <a:solidFill>
                          <a:srgbClr val="12264E"/>
                        </a:solidFill>
                      </a:endParaRPr>
                    </a:p>
                    <a:p>
                      <a:r>
                        <a:rPr lang="es-CL" sz="900" b="0" dirty="0">
                          <a:solidFill>
                            <a:srgbClr val="12264E"/>
                          </a:solidFill>
                        </a:rPr>
                        <a:t>+2.400 a 3.000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20%</a:t>
                      </a:r>
                    </a:p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(MÍNIMO)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X a Y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86398"/>
                  </a:ext>
                </a:extLst>
              </a:tr>
              <a:tr h="4789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TIPOLOGÍA MOVILIDAD REDUCIDA (TRAMO INTERMEDIO Y/O SECTORES MEDIOS)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Desde 1.600 a 2.400 UF hasta +2.400 a 3.000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SEGÚN TRAMO DONDE APLIQUE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X a Y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430826"/>
                  </a:ext>
                </a:extLst>
              </a:tr>
              <a:tr h="4789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TIPOLOGÍA 4</a:t>
                      </a:r>
                    </a:p>
                    <a:p>
                      <a:pPr algn="l"/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(OTORGA PUNTAJE)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OTROS</a:t>
                      </a:r>
                      <a:r>
                        <a:rPr lang="es-CL" sz="900" baseline="0" dirty="0">
                          <a:solidFill>
                            <a:srgbClr val="12264E"/>
                          </a:solidFill>
                          <a:latin typeface="+mn-lt"/>
                        </a:rPr>
                        <a:t> </a:t>
                      </a:r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VALORES</a:t>
                      </a:r>
                    </a:p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DENTRO</a:t>
                      </a:r>
                      <a:r>
                        <a:rPr lang="es-CL" sz="900" baseline="0" dirty="0">
                          <a:solidFill>
                            <a:srgbClr val="12264E"/>
                          </a:solidFill>
                          <a:latin typeface="+mn-lt"/>
                        </a:rPr>
                        <a:t> DEL RANGO</a:t>
                      </a:r>
                      <a:endParaRPr lang="es-CL" sz="900" dirty="0">
                        <a:solidFill>
                          <a:srgbClr val="12264E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10%</a:t>
                      </a:r>
                    </a:p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(MÍNIMO, PARA OBTENER PUNTAJE)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X a Y m²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264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93867"/>
                  </a:ext>
                </a:extLst>
              </a:tr>
              <a:tr h="3482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TIPOLOGÍA 5</a:t>
                      </a:r>
                    </a:p>
                    <a:p>
                      <a:pPr algn="l"/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(O ADICIONALES)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OTROS</a:t>
                      </a:r>
                      <a:r>
                        <a:rPr lang="es-CL" sz="900" baseline="0" dirty="0">
                          <a:solidFill>
                            <a:srgbClr val="12264E"/>
                          </a:solidFill>
                          <a:latin typeface="+mn-lt"/>
                        </a:rPr>
                        <a:t> </a:t>
                      </a:r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VALORES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DENTRO DEL RANGO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X%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X a Y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345355"/>
                  </a:ext>
                </a:extLst>
              </a:tr>
              <a:tr h="740136">
                <a:tc>
                  <a:txBody>
                    <a:bodyPr/>
                    <a:lstStyle/>
                    <a:p>
                      <a:pPr algn="l"/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TIPOLOGÍA ARRIENDO A PRECIO JUSTO (HASTA EL 10% DE SECTORES MEDIOS)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900" b="0" u="none" dirty="0">
                          <a:solidFill>
                            <a:srgbClr val="12264E"/>
                          </a:solidFill>
                          <a:latin typeface="+mn-lt"/>
                        </a:rPr>
                        <a:t>PRECIO SEGÚN TIPOLOGÍA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X%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X a Y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662521"/>
                  </a:ext>
                </a:extLst>
              </a:tr>
              <a:tr h="740136">
                <a:tc>
                  <a:txBody>
                    <a:bodyPr/>
                    <a:lstStyle/>
                    <a:p>
                      <a:pPr algn="l"/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VENTA LIBRE EN ZONAS DS 19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PROYECTOS SIN INICIO DE OBRAS O CON PERMISO DE EDIFICACIÓN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PROYECTOS CON INICIO DE OBRAS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900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+X.XXX a X.XXX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X%</a:t>
                      </a:r>
                    </a:p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(HASTA 10% </a:t>
                      </a:r>
                      <a:r>
                        <a:rPr lang="es-CL" sz="900" dirty="0" err="1">
                          <a:solidFill>
                            <a:srgbClr val="12264E"/>
                          </a:solidFill>
                          <a:latin typeface="+mn-lt"/>
                        </a:rPr>
                        <a:t>ó</a:t>
                      </a:r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 20% </a:t>
                      </a:r>
                      <a:r>
                        <a:rPr lang="es-CL" sz="900" dirty="0" err="1">
                          <a:solidFill>
                            <a:srgbClr val="12264E"/>
                          </a:solidFill>
                          <a:latin typeface="+mn-lt"/>
                        </a:rPr>
                        <a:t>ó</a:t>
                      </a:r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 30% </a:t>
                      </a:r>
                      <a:r>
                        <a:rPr lang="es-CL" sz="900" dirty="0" err="1">
                          <a:solidFill>
                            <a:srgbClr val="12264E"/>
                          </a:solidFill>
                          <a:latin typeface="+mn-lt"/>
                        </a:rPr>
                        <a:t>ó</a:t>
                      </a:r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 40%)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X a Y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938026"/>
                  </a:ext>
                </a:extLst>
              </a:tr>
              <a:tr h="512338">
                <a:tc>
                  <a:txBody>
                    <a:bodyPr/>
                    <a:lstStyle/>
                    <a:p>
                      <a:pPr algn="l"/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VENTA LIBRE FUERA DE ZONAS DS 19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PROYECTOS CON INICIO DE OBRAS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900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+X.XXX a X.XXX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X%</a:t>
                      </a:r>
                    </a:p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(HASTA 20%)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X a Y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284384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7366821" y="1395837"/>
            <a:ext cx="195840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DEBERÁ CUMPLIR CON 3 TIPOLOGÍAS MÍNIMO</a:t>
            </a:r>
          </a:p>
        </p:txBody>
      </p:sp>
      <p:cxnSp>
        <p:nvCxnSpPr>
          <p:cNvPr id="5" name="Conector recto de flecha 4"/>
          <p:cNvCxnSpPr>
            <a:cxnSpLocks/>
          </p:cNvCxnSpPr>
          <p:nvPr/>
        </p:nvCxnSpPr>
        <p:spPr>
          <a:xfrm flipH="1" flipV="1">
            <a:off x="5915998" y="998973"/>
            <a:ext cx="1450821" cy="5985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>
            <a:cxnSpLocks/>
          </p:cNvCxnSpPr>
          <p:nvPr/>
        </p:nvCxnSpPr>
        <p:spPr>
          <a:xfrm flipH="1">
            <a:off x="5915996" y="1597562"/>
            <a:ext cx="1450822" cy="2599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>
            <a:cxnSpLocks/>
          </p:cNvCxnSpPr>
          <p:nvPr/>
        </p:nvCxnSpPr>
        <p:spPr>
          <a:xfrm flipH="1">
            <a:off x="5915996" y="1597562"/>
            <a:ext cx="1450822" cy="9859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7333857" y="3338999"/>
            <a:ext cx="1958407" cy="57708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050" b="1" dirty="0">
                <a:solidFill>
                  <a:srgbClr val="12264E"/>
                </a:solidFill>
              </a:rPr>
              <a:t>EN CASO DE NO CONSIDERAR TIPOLOGÍAS ADICIONALES ELIMINAR </a:t>
            </a:r>
          </a:p>
        </p:txBody>
      </p:sp>
      <p:cxnSp>
        <p:nvCxnSpPr>
          <p:cNvPr id="9" name="Conector recto de flecha 8"/>
          <p:cNvCxnSpPr>
            <a:cxnSpLocks/>
            <a:stCxn id="8" idx="1"/>
          </p:cNvCxnSpPr>
          <p:nvPr/>
        </p:nvCxnSpPr>
        <p:spPr>
          <a:xfrm flipH="1" flipV="1">
            <a:off x="5915998" y="3417104"/>
            <a:ext cx="1417859" cy="2104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cxnSpLocks/>
            <a:stCxn id="8" idx="1"/>
          </p:cNvCxnSpPr>
          <p:nvPr/>
        </p:nvCxnSpPr>
        <p:spPr>
          <a:xfrm flipH="1">
            <a:off x="5915996" y="3627540"/>
            <a:ext cx="1417861" cy="3660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8010403" y="5229020"/>
            <a:ext cx="1958407" cy="57708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050" b="1" dirty="0">
                <a:solidFill>
                  <a:srgbClr val="12264E"/>
                </a:solidFill>
              </a:rPr>
              <a:t>EN CASO DE NO UBICARSE DENTRO DE UNA ZONA DS 19 ELIMINAR </a:t>
            </a:r>
          </a:p>
        </p:txBody>
      </p:sp>
      <p:cxnSp>
        <p:nvCxnSpPr>
          <p:cNvPr id="12" name="Conector recto de flecha 11"/>
          <p:cNvCxnSpPr>
            <a:cxnSpLocks/>
          </p:cNvCxnSpPr>
          <p:nvPr/>
        </p:nvCxnSpPr>
        <p:spPr>
          <a:xfrm flipH="1" flipV="1">
            <a:off x="5915998" y="5139019"/>
            <a:ext cx="2094405" cy="3785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72F6FD17-540C-5D2B-8578-82DCD5D94733}"/>
              </a:ext>
            </a:extLst>
          </p:cNvPr>
          <p:cNvSpPr/>
          <p:nvPr/>
        </p:nvSpPr>
        <p:spPr>
          <a:xfrm>
            <a:off x="5596197" y="6304179"/>
            <a:ext cx="5670063" cy="5078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CL" sz="900" b="1" dirty="0">
                <a:solidFill>
                  <a:srgbClr val="12264E"/>
                </a:solidFill>
              </a:rPr>
              <a:t>DIFERENCIACIÓN B: </a:t>
            </a:r>
            <a:r>
              <a:rPr lang="es-CL" sz="900" dirty="0">
                <a:solidFill>
                  <a:srgbClr val="12264E"/>
                </a:solidFill>
              </a:rPr>
              <a:t>Diferencia en 10 m² de superficie por terreno.                                                                     </a:t>
            </a:r>
            <a:r>
              <a:rPr lang="es-CL" sz="900" b="1" dirty="0">
                <a:solidFill>
                  <a:srgbClr val="12264E"/>
                </a:solidFill>
              </a:rPr>
              <a:t>DIFERENCIACIÓN C: </a:t>
            </a:r>
            <a:r>
              <a:rPr lang="es-CL" sz="900" dirty="0">
                <a:solidFill>
                  <a:srgbClr val="12264E"/>
                </a:solidFill>
              </a:rPr>
              <a:t>Diferencia en cantidad de baños.</a:t>
            </a:r>
            <a:r>
              <a:rPr lang="es-CL" sz="900" b="1" dirty="0">
                <a:solidFill>
                  <a:srgbClr val="12264E"/>
                </a:solidFill>
              </a:rPr>
              <a:t>                                                                                                                  </a:t>
            </a:r>
          </a:p>
          <a:p>
            <a:r>
              <a:rPr lang="es-CL" sz="900" b="1" dirty="0">
                <a:solidFill>
                  <a:srgbClr val="12264E"/>
                </a:solidFill>
              </a:rPr>
              <a:t>(*)</a:t>
            </a:r>
            <a:r>
              <a:rPr lang="es-CL" sz="900" dirty="0">
                <a:solidFill>
                  <a:srgbClr val="12264E"/>
                </a:solidFill>
              </a:rPr>
              <a:t> Puntaje adicional para proyectos ubicados en: </a:t>
            </a:r>
            <a:r>
              <a:rPr lang="es-CL" sz="900" b="1" dirty="0">
                <a:solidFill>
                  <a:srgbClr val="12264E"/>
                </a:solidFill>
              </a:rPr>
              <a:t>GRAN VALPARAÍSO, GRAN SANTIAGO Y GRAN CONCEPCIÓN.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2A149F0-9C27-B02D-3914-43472F9E2901}"/>
              </a:ext>
            </a:extLst>
          </p:cNvPr>
          <p:cNvSpPr txBox="1"/>
          <p:nvPr/>
        </p:nvSpPr>
        <p:spPr>
          <a:xfrm>
            <a:off x="3485971" y="100708"/>
            <a:ext cx="1958407" cy="170816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050" b="1" dirty="0">
                <a:solidFill>
                  <a:srgbClr val="12264E"/>
                </a:solidFill>
              </a:rPr>
              <a:t>INDICAR EL RANGO QUE CORRESPONDE A CADA TIPOLOGÍA Y ELIMINAR LOS OTROS VALORES </a:t>
            </a:r>
            <a:r>
              <a:rPr lang="es-CL" sz="1050" b="0" u="none" kern="1200" dirty="0">
                <a:solidFill>
                  <a:srgbClr val="12264E"/>
                </a:solidFill>
                <a:latin typeface="+mn-lt"/>
                <a:ea typeface="+mn-ea"/>
                <a:cs typeface="+mn-cs"/>
              </a:rPr>
              <a:t>(el valor de las viviendas no debe considerar el monto por subsidio PDA hasta ser verificado por SERVIU. Posterior a la selección de los proyectos, este monto se agregará en sistema RUKAN)</a:t>
            </a:r>
            <a:endParaRPr lang="es-CL" sz="1050" b="1" dirty="0">
              <a:solidFill>
                <a:srgbClr val="12264E"/>
              </a:solidFill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2819A913-9BD2-618E-31C3-A07A0B6C8E18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786064" y="581617"/>
            <a:ext cx="699907" cy="3731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520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605887"/>
              </p:ext>
            </p:extLst>
          </p:nvPr>
        </p:nvGraphicFramePr>
        <p:xfrm>
          <a:off x="515938" y="1145059"/>
          <a:ext cx="10980122" cy="3003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48">
                  <a:extLst>
                    <a:ext uri="{9D8B030D-6E8A-4147-A177-3AD203B41FA5}">
                      <a16:colId xmlns:a16="http://schemas.microsoft.com/office/drawing/2014/main" val="1943783687"/>
                    </a:ext>
                  </a:extLst>
                </a:gridCol>
                <a:gridCol w="2880032">
                  <a:extLst>
                    <a:ext uri="{9D8B030D-6E8A-4147-A177-3AD203B41FA5}">
                      <a16:colId xmlns:a16="http://schemas.microsoft.com/office/drawing/2014/main" val="2181412690"/>
                    </a:ext>
                  </a:extLst>
                </a:gridCol>
                <a:gridCol w="3780042">
                  <a:extLst>
                    <a:ext uri="{9D8B030D-6E8A-4147-A177-3AD203B41FA5}">
                      <a16:colId xmlns:a16="http://schemas.microsoft.com/office/drawing/2014/main" val="1311653025"/>
                    </a:ext>
                  </a:extLst>
                </a:gridCol>
              </a:tblGrid>
              <a:tr h="213918">
                <a:tc>
                  <a:txBody>
                    <a:bodyPr/>
                    <a:lstStyle/>
                    <a:p>
                      <a:pPr algn="ctr"/>
                      <a:r>
                        <a:rPr lang="es-CL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VIVIENDAS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GASTO COMÚN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GASTO COMÚN (PLAN DE MITIGACIÓN)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476033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l"/>
                      <a:r>
                        <a:rPr lang="es-CL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VIVIENDAS PARA FAMILIAS VULNERABLES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 </a:t>
                      </a: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(superficie promedio)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18352"/>
                  </a:ext>
                </a:extLst>
              </a:tr>
              <a:tr h="6064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VIVIENDAS PARA FAMILIAS DEL TRAMO INTERMEDIO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(superficie promedio)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911756"/>
                  </a:ext>
                </a:extLst>
              </a:tr>
              <a:tr h="473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VIVIENDAS PARA FAMILIAS DE SECTORES MEDIOS (INCLUIDAS VIVIENDAS ARRIENDO A PRECIO JUSTO)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(superficie promedio)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914892"/>
                  </a:ext>
                </a:extLst>
              </a:tr>
              <a:tr h="562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VIVIENDAS VENTA LIBRE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(superficie promedio)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531771"/>
                  </a:ext>
                </a:extLst>
              </a:tr>
              <a:tr h="562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 ESTIMADO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</a:rPr>
                        <a:t>$ XXXX </a:t>
                      </a:r>
                      <a:r>
                        <a:rPr lang="es-CL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 X m²</a:t>
                      </a: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(superficie promedio)</a:t>
                      </a:r>
                      <a:endParaRPr lang="es-CL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445050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627976" y="4301619"/>
            <a:ext cx="1958407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SI TIENE MÁS RANGOS  DE PRECIOS O TIPOLOGÍAS, INCLUIR MÁS FILAS</a:t>
            </a:r>
          </a:p>
        </p:txBody>
      </p:sp>
      <p:cxnSp>
        <p:nvCxnSpPr>
          <p:cNvPr id="4" name="Conector recto de flecha 3"/>
          <p:cNvCxnSpPr>
            <a:cxnSpLocks/>
            <a:stCxn id="3" idx="1"/>
          </p:cNvCxnSpPr>
          <p:nvPr/>
        </p:nvCxnSpPr>
        <p:spPr>
          <a:xfrm flipH="1" flipV="1">
            <a:off x="4243897" y="2556381"/>
            <a:ext cx="1384079" cy="20684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335936" y="220578"/>
            <a:ext cx="620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solidFill>
                  <a:srgbClr val="12264E"/>
                </a:solidFill>
              </a:rPr>
              <a:t>GASTO COMÚN</a:t>
            </a:r>
          </a:p>
          <a:p>
            <a:pPr algn="just"/>
            <a:r>
              <a:rPr lang="es-CL" sz="1600" dirty="0">
                <a:solidFill>
                  <a:srgbClr val="12264E"/>
                </a:solidFill>
              </a:rPr>
              <a:t>TABLA RESUMEN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235911" y="4733152"/>
            <a:ext cx="144485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($ XXX)</a:t>
            </a:r>
            <a:endParaRPr lang="es-CL" sz="2000" dirty="0">
              <a:solidFill>
                <a:srgbClr val="12264E"/>
              </a:solidFill>
            </a:endParaRP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GGCC PROMEDIO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31096" y="5432819"/>
            <a:ext cx="7036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12264E"/>
                </a:solidFill>
              </a:rPr>
              <a:t>Descripción breve del plan de mitigación.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31096" y="4533097"/>
            <a:ext cx="4324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PROPUESTA PLAN DE GASTO COMÚN:</a:t>
            </a:r>
            <a:endParaRPr lang="es-CL" sz="2000" b="1" u="sng" dirty="0"/>
          </a:p>
        </p:txBody>
      </p:sp>
      <p:sp>
        <p:nvSpPr>
          <p:cNvPr id="10" name="CuadroTexto 9"/>
          <p:cNvSpPr txBox="1"/>
          <p:nvPr/>
        </p:nvSpPr>
        <p:spPr>
          <a:xfrm>
            <a:off x="9208870" y="5048567"/>
            <a:ext cx="15235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ASCENSOR</a:t>
            </a:r>
          </a:p>
          <a:p>
            <a:pPr algn="ctr"/>
            <a:r>
              <a:rPr lang="es-CL" b="1" dirty="0">
                <a:solidFill>
                  <a:srgbClr val="12264E"/>
                </a:solidFill>
              </a:rPr>
              <a:t>SÍ/NO</a:t>
            </a:r>
            <a:endParaRPr lang="es-CL" dirty="0">
              <a:solidFill>
                <a:srgbClr val="12264E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219261" y="5062363"/>
            <a:ext cx="15235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PISCINA</a:t>
            </a:r>
          </a:p>
          <a:p>
            <a:pPr algn="ctr"/>
            <a:r>
              <a:rPr lang="es-CL" b="1" dirty="0">
                <a:solidFill>
                  <a:srgbClr val="12264E"/>
                </a:solidFill>
              </a:rPr>
              <a:t>SÍ/NO</a:t>
            </a:r>
            <a:endParaRPr lang="es-CL" sz="2000" dirty="0">
              <a:solidFill>
                <a:srgbClr val="12264E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285490" y="244389"/>
            <a:ext cx="195840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12264E"/>
                </a:solidFill>
              </a:rPr>
              <a:t>LÁMINA SOLO PARA COPROPIEDADES</a:t>
            </a:r>
          </a:p>
        </p:txBody>
      </p:sp>
      <p:sp>
        <p:nvSpPr>
          <p:cNvPr id="13" name="Flecha abajo 12"/>
          <p:cNvSpPr/>
          <p:nvPr/>
        </p:nvSpPr>
        <p:spPr>
          <a:xfrm rot="10800000">
            <a:off x="9781378" y="4759171"/>
            <a:ext cx="200435" cy="213782"/>
          </a:xfrm>
          <a:prstGeom prst="downArrow">
            <a:avLst/>
          </a:prstGeom>
          <a:solidFill>
            <a:srgbClr val="122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0481" y="4742409"/>
            <a:ext cx="210555" cy="319954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9954549" y="4787324"/>
            <a:ext cx="200435" cy="213782"/>
          </a:xfrm>
          <a:prstGeom prst="downArrow">
            <a:avLst/>
          </a:prstGeom>
          <a:solidFill>
            <a:srgbClr val="122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Rectángulo 21"/>
          <p:cNvSpPr/>
          <p:nvPr/>
        </p:nvSpPr>
        <p:spPr>
          <a:xfrm>
            <a:off x="8473753" y="4636925"/>
            <a:ext cx="11435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N° DE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ASCENSORES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8473753" y="5715385"/>
            <a:ext cx="25637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</a:t>
            </a:r>
            <a:r>
              <a:rPr lang="es-CL" sz="2800" b="1" dirty="0" err="1">
                <a:solidFill>
                  <a:srgbClr val="12264E"/>
                </a:solidFill>
              </a:rPr>
              <a:t>yyy</a:t>
            </a:r>
            <a:r>
              <a:rPr lang="es-CL" sz="2800" b="1" dirty="0">
                <a:solidFill>
                  <a:srgbClr val="12264E"/>
                </a:solidFill>
              </a:rPr>
              <a:t>)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SEÑALE OTRA INFRAESTRUCTURA QUE AFECTE LOS GGCC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17" name="Cerrar llave 16">
            <a:extLst>
              <a:ext uri="{FF2B5EF4-FFF2-40B4-BE49-F238E27FC236}">
                <a16:creationId xmlns:a16="http://schemas.microsoft.com/office/drawing/2014/main" id="{5F7EB1F5-C0B3-4E26-38F6-5E250F48E9BF}"/>
              </a:ext>
            </a:extLst>
          </p:cNvPr>
          <p:cNvSpPr/>
          <p:nvPr/>
        </p:nvSpPr>
        <p:spPr>
          <a:xfrm>
            <a:off x="3939610" y="1639048"/>
            <a:ext cx="266369" cy="1879953"/>
          </a:xfrm>
          <a:prstGeom prst="rightBrace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50260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9867" y="908972"/>
            <a:ext cx="1054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RELACIÓN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ESTAC./ VIVS.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-1" y="3158997"/>
            <a:ext cx="1879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N° Y UBICACIÓN ESTACIONAMIENTOS DE VISITAS Y PARA LOCALES COMERCIALES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952" y="188964"/>
            <a:ext cx="398420" cy="24892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879929" y="0"/>
            <a:ext cx="10312071" cy="398999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PLANTA ESTACIONAMIENTOS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94954" y="2698716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87929" y="459167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1/X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155934" y="1988984"/>
            <a:ext cx="165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Y UBICACIÓN ESTACIONAMIENTOS MOVILIDAD REDUCIDA</a:t>
            </a:r>
            <a:endParaRPr kumimoji="0" lang="es-CL" sz="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5" b="99712" l="0" r="99659">
                        <a14:foregroundMark x1="64164" y1="84726" x2="64164" y2="8472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961" y="1448978"/>
            <a:ext cx="412733" cy="488801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639963" y="1486609"/>
            <a:ext cx="1258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800" b="1" kern="0" dirty="0">
                <a:solidFill>
                  <a:srgbClr val="12264E"/>
                </a:solidFill>
              </a:rPr>
              <a:t>(xxx)</a:t>
            </a:r>
            <a:endParaRPr kumimoji="0" lang="es-CL" sz="2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55934" y="4018901"/>
            <a:ext cx="5505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ESTACIONAMIENTOS:</a:t>
            </a:r>
            <a:r>
              <a:rPr lang="es-CL" sz="2000" b="1" dirty="0">
                <a:solidFill>
                  <a:srgbClr val="12264E"/>
                </a:solidFill>
              </a:rPr>
              <a:t> TABLA RESUMEN</a:t>
            </a:r>
            <a:endParaRPr lang="es-CL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858628"/>
              </p:ext>
            </p:extLst>
          </p:nvPr>
        </p:nvGraphicFramePr>
        <p:xfrm>
          <a:off x="5195991" y="4077184"/>
          <a:ext cx="6844562" cy="2492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0688">
                  <a:extLst>
                    <a:ext uri="{9D8B030D-6E8A-4147-A177-3AD203B41FA5}">
                      <a16:colId xmlns:a16="http://schemas.microsoft.com/office/drawing/2014/main" val="732274109"/>
                    </a:ext>
                  </a:extLst>
                </a:gridCol>
                <a:gridCol w="1549347">
                  <a:extLst>
                    <a:ext uri="{9D8B030D-6E8A-4147-A177-3AD203B41FA5}">
                      <a16:colId xmlns:a16="http://schemas.microsoft.com/office/drawing/2014/main" val="884721422"/>
                    </a:ext>
                  </a:extLst>
                </a:gridCol>
                <a:gridCol w="1350015">
                  <a:extLst>
                    <a:ext uri="{9D8B030D-6E8A-4147-A177-3AD203B41FA5}">
                      <a16:colId xmlns:a16="http://schemas.microsoft.com/office/drawing/2014/main" val="647687428"/>
                    </a:ext>
                  </a:extLst>
                </a:gridCol>
                <a:gridCol w="1143992">
                  <a:extLst>
                    <a:ext uri="{9D8B030D-6E8A-4147-A177-3AD203B41FA5}">
                      <a16:colId xmlns:a16="http://schemas.microsoft.com/office/drawing/2014/main" val="1280511138"/>
                    </a:ext>
                  </a:extLst>
                </a:gridCol>
                <a:gridCol w="1110520">
                  <a:extLst>
                    <a:ext uri="{9D8B030D-6E8A-4147-A177-3AD203B41FA5}">
                      <a16:colId xmlns:a16="http://schemas.microsoft.com/office/drawing/2014/main" val="1870226771"/>
                    </a:ext>
                  </a:extLst>
                </a:gridCol>
              </a:tblGrid>
              <a:tr h="170939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FAMILIA OBJETIVO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ESTAC.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ESTAC. POR TIPO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RANGO PRECIO (UF)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441164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MÍN.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MÁX.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746451"/>
                  </a:ext>
                </a:extLst>
              </a:tr>
              <a:tr h="34734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Vulnerables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Subterráneo: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Superficie: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No Aplica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No Aplica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237837"/>
                  </a:ext>
                </a:extLst>
              </a:tr>
              <a:tr h="34734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Tramo intermedio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Subterráneo: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Superficie: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139274"/>
                  </a:ext>
                </a:extLst>
              </a:tr>
              <a:tr h="34734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Sectores Medios (incluidas unidades Arriendo a Precio Justo)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Subterráneo: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Superficie: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601872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Venta Libre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Subterráneo: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Superficie: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612643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 N° Total Estacionamientos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43519212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515506"/>
              </p:ext>
            </p:extLst>
          </p:nvPr>
        </p:nvGraphicFramePr>
        <p:xfrm>
          <a:off x="245935" y="4557404"/>
          <a:ext cx="4770053" cy="1122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0044">
                  <a:extLst>
                    <a:ext uri="{9D8B030D-6E8A-4147-A177-3AD203B41FA5}">
                      <a16:colId xmlns:a16="http://schemas.microsoft.com/office/drawing/2014/main" val="1104944035"/>
                    </a:ext>
                  </a:extLst>
                </a:gridCol>
                <a:gridCol w="810009">
                  <a:extLst>
                    <a:ext uri="{9D8B030D-6E8A-4147-A177-3AD203B41FA5}">
                      <a16:colId xmlns:a16="http://schemas.microsoft.com/office/drawing/2014/main" val="3141254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Viviendas del Proyecto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616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Viviendas familias Vulnerables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080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% Viviendas familias Vulnerables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754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Estacionamientos Proyectados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767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 err="1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 Estacionamientos Exigidos por Normativa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981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Cálculo estacionamientos viviendas familias Vulnerables (*)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932507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-1" y="6025336"/>
            <a:ext cx="4860054" cy="832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s-CL" sz="14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(*) </a:t>
            </a:r>
            <a:r>
              <a:rPr lang="es-CL" sz="105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 a la cuota de estacionamientos definidos según la normativa urbana aplicable, o en función de la cantidad de estacionamientos del proyecto, multiplicado por el porcentaje de viviendas destinadas a familias vulnerables que considera el proyecto.</a:t>
            </a:r>
            <a:endParaRPr lang="es-CL" sz="1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26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280236"/>
              </p:ext>
            </p:extLst>
          </p:nvPr>
        </p:nvGraphicFramePr>
        <p:xfrm>
          <a:off x="335936" y="638970"/>
          <a:ext cx="11520128" cy="3894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0062">
                  <a:extLst>
                    <a:ext uri="{9D8B030D-6E8A-4147-A177-3AD203B41FA5}">
                      <a16:colId xmlns:a16="http://schemas.microsoft.com/office/drawing/2014/main" val="1252667480"/>
                    </a:ext>
                  </a:extLst>
                </a:gridCol>
                <a:gridCol w="712445">
                  <a:extLst>
                    <a:ext uri="{9D8B030D-6E8A-4147-A177-3AD203B41FA5}">
                      <a16:colId xmlns:a16="http://schemas.microsoft.com/office/drawing/2014/main" val="3691471476"/>
                    </a:ext>
                  </a:extLst>
                </a:gridCol>
                <a:gridCol w="1548925">
                  <a:extLst>
                    <a:ext uri="{9D8B030D-6E8A-4147-A177-3AD203B41FA5}">
                      <a16:colId xmlns:a16="http://schemas.microsoft.com/office/drawing/2014/main" val="3257296520"/>
                    </a:ext>
                  </a:extLst>
                </a:gridCol>
                <a:gridCol w="2323387">
                  <a:extLst>
                    <a:ext uri="{9D8B030D-6E8A-4147-A177-3AD203B41FA5}">
                      <a16:colId xmlns:a16="http://schemas.microsoft.com/office/drawing/2014/main" val="535824366"/>
                    </a:ext>
                  </a:extLst>
                </a:gridCol>
                <a:gridCol w="1355309">
                  <a:extLst>
                    <a:ext uri="{9D8B030D-6E8A-4147-A177-3AD203B41FA5}">
                      <a16:colId xmlns:a16="http://schemas.microsoft.com/office/drawing/2014/main" val="14959383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TIPOLOGÍA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N° VIVS.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N° ESTAC.</a:t>
                      </a:r>
                    </a:p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POR TIPOLOGÍA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TIPO</a:t>
                      </a:r>
                    </a:p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(SUPERFICIE O </a:t>
                      </a:r>
                      <a:r>
                        <a:rPr lang="es-CL" sz="1200" b="0" u="none" baseline="0" dirty="0">
                          <a:solidFill>
                            <a:schemeClr val="bg1"/>
                          </a:solidFill>
                        </a:rPr>
                        <a:t>SUBTERRÁNEO)</a:t>
                      </a:r>
                      <a:endParaRPr lang="es-CL" sz="1200" b="0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PRECIO ESTAC.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067429"/>
                  </a:ext>
                </a:extLst>
              </a:tr>
              <a:tr h="296381">
                <a:tc>
                  <a:txBody>
                    <a:bodyPr/>
                    <a:lstStyle/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1: VIVS. PARA FAMILIAS VULNERABLES</a:t>
                      </a:r>
                      <a:endParaRPr lang="es-CL" sz="1200" b="1" u="none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0063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789264"/>
                  </a:ext>
                </a:extLst>
              </a:tr>
              <a:tr h="270044">
                <a:tc>
                  <a:txBody>
                    <a:bodyPr/>
                    <a:lstStyle/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MOVILIDAD REDUCIDA VULNERABLES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0063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397931"/>
                  </a:ext>
                </a:extLst>
              </a:tr>
              <a:tr h="265686">
                <a:tc>
                  <a:txBody>
                    <a:bodyPr/>
                    <a:lstStyle/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2: VIVS. PARA FAMILIAS TRAMO INTERMEDIO</a:t>
                      </a:r>
                      <a:endParaRPr lang="es-CL" sz="1200" b="1" u="none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276450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3: VIVS. PARA SECTORES MEDIOS</a:t>
                      </a:r>
                      <a:endParaRPr lang="es-CL" sz="1200" b="1" u="none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86398"/>
                  </a:ext>
                </a:extLst>
              </a:tr>
              <a:tr h="215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MOVILIDAD REDUCIDA TRAMO INTERMEDIO Y/O SECTORES MEDIOS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362310"/>
                  </a:ext>
                </a:extLst>
              </a:tr>
              <a:tr h="220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4 (OTORGA PUNTAJE)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93867"/>
                  </a:ext>
                </a:extLst>
              </a:tr>
              <a:tr h="213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5 (O ADICIONALES)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345355"/>
                  </a:ext>
                </a:extLst>
              </a:tr>
              <a:tr h="356470">
                <a:tc>
                  <a:txBody>
                    <a:bodyPr/>
                    <a:lstStyle/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ARRIENDO A PRECIO JUSTO (</a:t>
                      </a:r>
                      <a:r>
                        <a:rPr lang="es-CL" sz="12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HASTA EL 10% DE SECTORES MEDIOS)</a:t>
                      </a:r>
                      <a:endParaRPr lang="es-CL" sz="1200" b="1" u="none" dirty="0">
                        <a:solidFill>
                          <a:srgbClr val="12264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54044"/>
                  </a:ext>
                </a:extLst>
              </a:tr>
              <a:tr h="356470">
                <a:tc>
                  <a:txBody>
                    <a:bodyPr/>
                    <a:lstStyle/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VENTA LIBRE EN ZONAS DS 19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s-CL" sz="12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PROYECTOS SIN INICIO DE OBRAS O CON PERMISO DE EDIFICACIÓN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s-CL" sz="12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PROYECTOS CON INICIO DE OBRAS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938026"/>
                  </a:ext>
                </a:extLst>
              </a:tr>
              <a:tr h="498275">
                <a:tc>
                  <a:txBody>
                    <a:bodyPr/>
                    <a:lstStyle/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VENTA LIBRE FUERA DE ZONAS DS 19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s-CL" sz="12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PROYECTOS CON INICIO DE OBRAS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685142"/>
                  </a:ext>
                </a:extLst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5078387" y="4643507"/>
            <a:ext cx="4770053" cy="27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s-CL" sz="1200" dirty="0">
                <a:solidFill>
                  <a:srgbClr val="12264E"/>
                </a:solidFill>
              </a:rPr>
              <a:t>Seleccionar con un círculo rojo la opción de puntaje al que postula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0020" y="136851"/>
            <a:ext cx="5505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ESTACIONAMIENTOS:</a:t>
            </a:r>
            <a:r>
              <a:rPr lang="es-CL" sz="2000" b="1" dirty="0">
                <a:solidFill>
                  <a:srgbClr val="12264E"/>
                </a:solidFill>
              </a:rPr>
              <a:t> TABLA POR TIPOLOGÍAS </a:t>
            </a:r>
            <a:endParaRPr lang="es-CL" sz="2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6044" y="389810"/>
            <a:ext cx="398420" cy="2489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84DB40F-285E-F70B-FC4C-678AE755A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990" y="4920762"/>
            <a:ext cx="5443779" cy="171644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A93B4F1-2607-7772-02DA-5900DE781038}"/>
              </a:ext>
            </a:extLst>
          </p:cNvPr>
          <p:cNvSpPr/>
          <p:nvPr/>
        </p:nvSpPr>
        <p:spPr>
          <a:xfrm>
            <a:off x="308334" y="4922283"/>
            <a:ext cx="4770053" cy="1816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s-CL" sz="1200" b="1" dirty="0">
                <a:solidFill>
                  <a:srgbClr val="12264E"/>
                </a:solidFill>
              </a:rPr>
              <a:t>PRECIO MÁXIMO PARA ESTACIONAMIENTOS DESTINADOS A FAMILIAS DE SECTORES MEDIOS:</a:t>
            </a:r>
          </a:p>
          <a:p>
            <a:pPr>
              <a:lnSpc>
                <a:spcPts val="1500"/>
              </a:lnSpc>
            </a:pPr>
            <a:endParaRPr lang="es-CL" sz="1200" b="1" dirty="0">
              <a:solidFill>
                <a:srgbClr val="12264E"/>
              </a:solidFill>
            </a:endParaRPr>
          </a:p>
          <a:p>
            <a:pPr>
              <a:lnSpc>
                <a:spcPts val="1500"/>
              </a:lnSpc>
            </a:pPr>
            <a:r>
              <a:rPr lang="es-CL" sz="1200" b="1" dirty="0">
                <a:solidFill>
                  <a:srgbClr val="12264E"/>
                </a:solidFill>
              </a:rPr>
              <a:t>EN SUPERFICIE: </a:t>
            </a:r>
            <a:r>
              <a:rPr lang="es-CL" sz="1200" dirty="0">
                <a:solidFill>
                  <a:srgbClr val="12264E"/>
                </a:solidFill>
              </a:rPr>
              <a:t>equivalente al 8% del precio máximo de viviendas destinadas a sectores medios. </a:t>
            </a:r>
          </a:p>
          <a:p>
            <a:pPr>
              <a:lnSpc>
                <a:spcPts val="1500"/>
              </a:lnSpc>
            </a:pPr>
            <a:endParaRPr lang="es-CL" sz="1200" dirty="0">
              <a:solidFill>
                <a:srgbClr val="12264E"/>
              </a:solidFill>
            </a:endParaRPr>
          </a:p>
          <a:p>
            <a:pPr>
              <a:lnSpc>
                <a:spcPts val="1500"/>
              </a:lnSpc>
            </a:pPr>
            <a:r>
              <a:rPr lang="es-CL" sz="1200" b="1" dirty="0">
                <a:solidFill>
                  <a:srgbClr val="12264E"/>
                </a:solidFill>
              </a:rPr>
              <a:t>SUBTERRÁNEOS O QUE REQUIERAN ESTRUCTURA ADICIONAL: </a:t>
            </a:r>
            <a:r>
              <a:rPr lang="es-CL" sz="1200" dirty="0">
                <a:solidFill>
                  <a:srgbClr val="12264E"/>
                </a:solidFill>
              </a:rPr>
              <a:t>equivalente al 12% del precio máximo de viviendas destinadas a sectores medios, con tope de 300 UF.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F3E00F7-80AB-E1EB-095F-966E4C2CD0DB}"/>
              </a:ext>
            </a:extLst>
          </p:cNvPr>
          <p:cNvSpPr/>
          <p:nvPr/>
        </p:nvSpPr>
        <p:spPr>
          <a:xfrm>
            <a:off x="9336036" y="4610169"/>
            <a:ext cx="320526" cy="3105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5FE0DEC-0A7B-5FAB-AE77-CEEF604F8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9769" y="410641"/>
            <a:ext cx="398420" cy="24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42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IMÁGENES REPRESENTATIVAS DEL PROYECTO:</a:t>
            </a:r>
          </a:p>
          <a:p>
            <a:pPr algn="ctr"/>
            <a:r>
              <a:rPr lang="es-CL" dirty="0">
                <a:solidFill>
                  <a:srgbClr val="12264E"/>
                </a:solidFill>
              </a:rPr>
              <a:t>Del conjunto, espacios comunes, volumetrías, áreas verdes y equipamiento, y de las viviendas (exterior e interiormente)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616028" y="4059007"/>
            <a:ext cx="2880032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12264E"/>
                </a:solidFill>
              </a:rPr>
              <a:t>DE SER NECESARIO, ESTA LÁMINA SE PUEDE REPETIR </a:t>
            </a:r>
          </a:p>
        </p:txBody>
      </p:sp>
    </p:spTree>
    <p:extLst>
      <p:ext uri="{BB962C8B-B14F-4D97-AF65-F5344CB8AC3E}">
        <p14:creationId xmlns:p14="http://schemas.microsoft.com/office/powerpoint/2010/main" val="1412036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335936" y="220578"/>
            <a:ext cx="8100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solidFill>
                  <a:srgbClr val="12264E"/>
                </a:solidFill>
              </a:rPr>
              <a:t>POST VENTA Y CALIDAD DE LA CONSTRUCCIÓN:</a:t>
            </a:r>
          </a:p>
          <a:p>
            <a:pPr algn="just"/>
            <a:r>
              <a:rPr lang="es-CL" sz="1600" dirty="0">
                <a:solidFill>
                  <a:srgbClr val="12264E"/>
                </a:solidFill>
              </a:rPr>
              <a:t>TABLA RESUMEN DE ESTRATEGIAS Y MEDIOS DIRECTOS DE ATENCIÓN A LAS FAMILIAS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51652" y="1312431"/>
            <a:ext cx="106201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12264E"/>
                </a:solidFill>
              </a:rPr>
              <a:t>Descripción breve según lo señalado en el punto 9.3 de la Resolución Exenta </a:t>
            </a:r>
            <a:r>
              <a:rPr lang="es-CL" dirty="0" err="1">
                <a:solidFill>
                  <a:srgbClr val="12264E"/>
                </a:solidFill>
              </a:rPr>
              <a:t>N°</a:t>
            </a:r>
            <a:r>
              <a:rPr lang="es-CL" dirty="0">
                <a:solidFill>
                  <a:srgbClr val="12264E"/>
                </a:solidFill>
              </a:rPr>
              <a:t> 196, de 2025:</a:t>
            </a:r>
          </a:p>
          <a:p>
            <a:endParaRPr lang="es-CL" dirty="0">
              <a:solidFill>
                <a:srgbClr val="12264E"/>
              </a:solidFill>
            </a:endParaRPr>
          </a:p>
          <a:p>
            <a:r>
              <a:rPr lang="es-CL" dirty="0">
                <a:solidFill>
                  <a:srgbClr val="12264E"/>
                </a:solidFill>
              </a:rPr>
              <a:t>Información general de la estrategia de post venta del proyecto.</a:t>
            </a:r>
          </a:p>
          <a:p>
            <a:endParaRPr lang="es-CL" dirty="0">
              <a:solidFill>
                <a:srgbClr val="12264E"/>
              </a:solidFill>
            </a:endParaRPr>
          </a:p>
          <a:p>
            <a:r>
              <a:rPr lang="es-CL" dirty="0">
                <a:solidFill>
                  <a:srgbClr val="12264E"/>
                </a:solidFill>
              </a:rPr>
              <a:t>Pasos a seguir por las familias para recibir: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12264E"/>
                </a:solidFill>
              </a:rPr>
              <a:t>Orientación respecto al proceso de post venta y vigencia.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12264E"/>
                </a:solidFill>
              </a:rPr>
              <a:t>Medios directos de atención: Sala de venta o post venta, correo electrónico, teléfono, página web, contacto encargado de la post venta, etc.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12264E"/>
                </a:solidFill>
              </a:rPr>
              <a:t>Vías de solución de su inconveniente, dependiendo de la temática.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12264E"/>
                </a:solidFill>
              </a:rPr>
              <a:t>Otros que se considere relevantes de informar a las familias.</a:t>
            </a:r>
          </a:p>
          <a:p>
            <a:endParaRPr lang="es-CL" dirty="0">
              <a:solidFill>
                <a:srgbClr val="122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22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5A9B3-55FE-D0B1-9BEE-0D1533EC4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1108E99-DEEC-166C-2BF8-530326464313}"/>
              </a:ext>
            </a:extLst>
          </p:cNvPr>
          <p:cNvSpPr txBox="1"/>
          <p:nvPr/>
        </p:nvSpPr>
        <p:spPr>
          <a:xfrm>
            <a:off x="335936" y="220578"/>
            <a:ext cx="8100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solidFill>
                  <a:srgbClr val="12264E"/>
                </a:solidFill>
              </a:rPr>
              <a:t>REGISTRO CONSTRUCTORA EN RENAC: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C9D172B-CA30-A8E0-3CC0-4874419FF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108718"/>
              </p:ext>
            </p:extLst>
          </p:nvPr>
        </p:nvGraphicFramePr>
        <p:xfrm>
          <a:off x="353439" y="778772"/>
          <a:ext cx="10260114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0033">
                  <a:extLst>
                    <a:ext uri="{9D8B030D-6E8A-4147-A177-3AD203B41FA5}">
                      <a16:colId xmlns:a16="http://schemas.microsoft.com/office/drawing/2014/main" val="2229959633"/>
                    </a:ext>
                  </a:extLst>
                </a:gridCol>
                <a:gridCol w="7290081">
                  <a:extLst>
                    <a:ext uri="{9D8B030D-6E8A-4147-A177-3AD203B41FA5}">
                      <a16:colId xmlns:a16="http://schemas.microsoft.com/office/drawing/2014/main" val="1393837227"/>
                    </a:ext>
                  </a:extLst>
                </a:gridCol>
              </a:tblGrid>
              <a:tr h="11760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200" b="1" u="none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NOMBRE CONSTRUCTORA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3677934"/>
                  </a:ext>
                </a:extLst>
              </a:tr>
              <a:tr h="11760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200" b="1" u="none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RUT CONSTRUCTORA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050099"/>
                  </a:ext>
                </a:extLst>
              </a:tr>
              <a:tr h="11760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200" b="1" u="none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CATEGORÍA RENAC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091770"/>
                  </a:ext>
                </a:extLst>
              </a:tr>
              <a:tr h="11760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200" b="1" u="none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ESTADO VIGENCIA CONSTRUCTORA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506490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CFD0AA5-FC87-20AE-9D77-DAD34F83C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967954"/>
              </p:ext>
            </p:extLst>
          </p:nvPr>
        </p:nvGraphicFramePr>
        <p:xfrm>
          <a:off x="328736" y="2468880"/>
          <a:ext cx="10260114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0033">
                  <a:extLst>
                    <a:ext uri="{9D8B030D-6E8A-4147-A177-3AD203B41FA5}">
                      <a16:colId xmlns:a16="http://schemas.microsoft.com/office/drawing/2014/main" val="2229959633"/>
                    </a:ext>
                  </a:extLst>
                </a:gridCol>
                <a:gridCol w="7290081">
                  <a:extLst>
                    <a:ext uri="{9D8B030D-6E8A-4147-A177-3AD203B41FA5}">
                      <a16:colId xmlns:a16="http://schemas.microsoft.com/office/drawing/2014/main" val="13938372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1" u="none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¿EL PROYECTO CUENTA CON PERMISO DE EDIFICACION VIGENTE?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(FECHA, </a:t>
                      </a:r>
                      <a:r>
                        <a:rPr lang="es-CL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Y VIVIENDAS SEÑALADAS EN EL DOCUMENTO)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3677934"/>
                  </a:ext>
                </a:extLst>
              </a:tr>
              <a:tr h="11760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u="none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¿EL PROYECTO CUENTA CON MODIFICACIÓN DE PERMISO DE EDIFICACION VIGENTE?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(FECHA, </a:t>
                      </a:r>
                      <a:r>
                        <a:rPr lang="es-CL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Y VIVIENDAS SEÑALADAS EN EL DOCUMENTO) Indicar principales modificaciones</a:t>
                      </a:r>
                    </a:p>
                    <a:p>
                      <a:pPr algn="l" fontAlgn="ctr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050099"/>
                  </a:ext>
                </a:extLst>
              </a:tr>
              <a:tr h="974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1" u="none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¿EL PROYECTO APROBADO REQUIERE UNA NUEVA MODIFICACIÓN PARA CUMPLIR LOS REQUISITOS DEL LLAMADO?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5459285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05D1CBCD-287D-2A15-9B79-EAC02E89DFDF}"/>
              </a:ext>
            </a:extLst>
          </p:cNvPr>
          <p:cNvSpPr txBox="1"/>
          <p:nvPr/>
        </p:nvSpPr>
        <p:spPr>
          <a:xfrm>
            <a:off x="328736" y="1858877"/>
            <a:ext cx="8100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solidFill>
                  <a:srgbClr val="12264E"/>
                </a:solidFill>
              </a:rPr>
              <a:t>PERMISO DE EDIFICACIÓN:</a:t>
            </a:r>
          </a:p>
        </p:txBody>
      </p:sp>
    </p:spTree>
    <p:extLst>
      <p:ext uri="{BB962C8B-B14F-4D97-AF65-F5344CB8AC3E}">
        <p14:creationId xmlns:p14="http://schemas.microsoft.com/office/powerpoint/2010/main" val="3984902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F74610F-6920-7847-B21B-D23914BD44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1156" y="3234910"/>
            <a:ext cx="8929688" cy="858308"/>
          </a:xfrm>
        </p:spPr>
        <p:txBody>
          <a:bodyPr/>
          <a:lstStyle/>
          <a:p>
            <a:r>
              <a:rPr lang="es-CL" sz="4400" dirty="0"/>
              <a:t>¡Gracias!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268" y="1332089"/>
            <a:ext cx="1805464" cy="16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9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5933" y="3191161"/>
            <a:ext cx="597231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Región: </a:t>
            </a:r>
          </a:p>
          <a:p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Comuna: </a:t>
            </a:r>
          </a:p>
          <a:p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Nombre del Proyecto: </a:t>
            </a:r>
          </a:p>
          <a:p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Nombre de la Entidad Desarrolladora (ED): </a:t>
            </a:r>
          </a:p>
          <a:p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Nombre Empresa Constructora: </a:t>
            </a:r>
          </a:p>
          <a:p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Rut Empresa Constructora: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CF55EF9-86EA-2E23-65DB-0199B7BC880E}"/>
              </a:ext>
            </a:extLst>
          </p:cNvPr>
          <p:cNvSpPr txBox="1"/>
          <p:nvPr/>
        </p:nvSpPr>
        <p:spPr>
          <a:xfrm>
            <a:off x="6072000" y="3191161"/>
            <a:ext cx="612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Vigencia y categoría RENAC Empresa Constructora:</a:t>
            </a:r>
          </a:p>
          <a:p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Código RUKAN del Proyecto: </a:t>
            </a:r>
          </a:p>
          <a:p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Permiso de Edificación (</a:t>
            </a:r>
            <a:r>
              <a:rPr lang="es-CL" sz="2000" dirty="0" err="1">
                <a:solidFill>
                  <a:schemeClr val="accent5">
                    <a:lumMod val="50000"/>
                  </a:schemeClr>
                </a:solidFill>
              </a:rPr>
              <a:t>N°</a:t>
            </a:r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, fecha y N </a:t>
            </a:r>
            <a:r>
              <a:rPr lang="es-CL" sz="2000" dirty="0" err="1">
                <a:solidFill>
                  <a:schemeClr val="accent5">
                    <a:lumMod val="50000"/>
                  </a:schemeClr>
                </a:solidFill>
              </a:rPr>
              <a:t>°viviendas</a:t>
            </a:r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 del  documento): </a:t>
            </a:r>
          </a:p>
          <a:p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Proyecto Con inicio de obras (SÍ/NO) (% de avance de obras): </a:t>
            </a:r>
          </a:p>
          <a:p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Propiedad del terreno (Privado o Municipal): </a:t>
            </a:r>
          </a:p>
        </p:txBody>
      </p:sp>
    </p:spTree>
    <p:extLst>
      <p:ext uri="{BB962C8B-B14F-4D97-AF65-F5344CB8AC3E}">
        <p14:creationId xmlns:p14="http://schemas.microsoft.com/office/powerpoint/2010/main" val="391096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155934" y="220578"/>
            <a:ext cx="6207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sng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INDICAR NOMBRE DEL PROYECTO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Nombre Entidad Desarrolladora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55934" y="990019"/>
            <a:ext cx="51520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DESCRIPCIÓN DEL PROYECTO: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Lorem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ipsum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dolor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sit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amet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,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consectetuer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adipiscing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elit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, sed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diam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nonummy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nibh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euismod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tincidunt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ut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laoreet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dolore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magna.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Lorem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ipsum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dolor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sit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amet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,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consectetuer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adipiscing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elit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, sed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diam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nonummy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nibh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euismod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tincidunt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ut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laoreet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dolore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magna.</a:t>
            </a: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372209" y="0"/>
            <a:ext cx="6812507" cy="460155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INCORPORAR IMAGEN OBJETIVO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3786950" y="5101367"/>
            <a:ext cx="1291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DE VIVS. DEL PROYECTO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3921469" y="4686497"/>
            <a:ext cx="100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(xxx)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155934" y="4133127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sng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CARACTERÍSTICAS DEL PROYECTO:</a:t>
            </a:r>
            <a:endParaRPr kumimoji="0" lang="es-CL" sz="2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-272056" y="6377256"/>
            <a:ext cx="243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DEPTOS./ MIXTO)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6387489" y="5101367"/>
            <a:ext cx="128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% DE INTEGRACIÓN</a:t>
            </a:r>
            <a:endParaRPr kumimoji="0" lang="es-CL" sz="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5372209" y="4686497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CL" sz="2800" b="1" kern="0" dirty="0">
                <a:solidFill>
                  <a:srgbClr val="12264E"/>
                </a:solidFill>
              </a:rPr>
              <a:t>(xxx)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824417" y="6377256"/>
            <a:ext cx="1654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VIVS. MOVILIDAD REDUCIDA  </a:t>
            </a:r>
            <a:endParaRPr kumimoji="0" lang="es-CL" sz="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05" b="99712" l="0" r="99659">
                        <a14:foregroundMark x1="64164" y1="84726" x2="64164" y2="8472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3272" y="5955585"/>
            <a:ext cx="412733" cy="488801"/>
          </a:xfrm>
          <a:prstGeom prst="rect">
            <a:avLst/>
          </a:prstGeom>
        </p:spPr>
      </p:pic>
      <p:grpSp>
        <p:nvGrpSpPr>
          <p:cNvPr id="29" name="Grupo 28"/>
          <p:cNvGrpSpPr/>
          <p:nvPr/>
        </p:nvGrpSpPr>
        <p:grpSpPr>
          <a:xfrm>
            <a:off x="596578" y="5868245"/>
            <a:ext cx="673896" cy="529765"/>
            <a:chOff x="6044876" y="5811542"/>
            <a:chExt cx="673896" cy="529765"/>
          </a:xfrm>
        </p:grpSpPr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4641786" y="6377256"/>
            <a:ext cx="128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DE PISOS DE</a:t>
            </a:r>
            <a:r>
              <a:rPr kumimoji="0" lang="es-CL" sz="1200" b="1" i="0" u="none" strike="noStrike" kern="0" cap="none" spc="0" normalizeH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CASAS/EDIFICIOS</a:t>
            </a:r>
            <a:endParaRPr kumimoji="0" lang="es-CL" sz="12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4538770" y="5955585"/>
            <a:ext cx="1244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(xxx)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6722185" y="4686497"/>
            <a:ext cx="761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</a:t>
            </a: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%</a:t>
            </a: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891592" y="5101367"/>
            <a:ext cx="168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kern="0" dirty="0">
                <a:solidFill>
                  <a:srgbClr val="12264E"/>
                </a:solidFill>
              </a:rPr>
              <a:t>N° VIVS. FAMILIAS VULNERABLES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3376157" y="6377256"/>
            <a:ext cx="1099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DE </a:t>
            </a:r>
            <a:r>
              <a:rPr lang="es-CL" sz="1200" b="1" kern="0" dirty="0">
                <a:solidFill>
                  <a:srgbClr val="12264E"/>
                </a:solidFill>
              </a:rPr>
              <a:t>EDIFICIOS</a:t>
            </a:r>
            <a:endParaRPr kumimoji="0" lang="es-CL" sz="12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3377512" y="5955585"/>
            <a:ext cx="107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(xxx)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6377740" y="5955585"/>
            <a:ext cx="1258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800" b="1" kern="0" dirty="0">
                <a:solidFill>
                  <a:srgbClr val="12264E"/>
                </a:solidFill>
              </a:rPr>
              <a:t>(xxx)</a:t>
            </a:r>
            <a:endParaRPr kumimoji="0" lang="es-CL" sz="2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1914742" y="6377256"/>
            <a:ext cx="182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DE </a:t>
            </a:r>
            <a:r>
              <a:rPr lang="es-CL" sz="1200" b="1" kern="0" dirty="0">
                <a:solidFill>
                  <a:srgbClr val="12264E"/>
                </a:solidFill>
              </a:rPr>
              <a:t>ESTACIONAMIENTOS</a:t>
            </a:r>
            <a:endParaRPr kumimoji="0" lang="es-CL" sz="12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2281458" y="5955585"/>
            <a:ext cx="100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(xxx)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8DA57DC-3F1A-2A3E-6D01-1A7B6711EB7F}"/>
              </a:ext>
            </a:extLst>
          </p:cNvPr>
          <p:cNvSpPr txBox="1"/>
          <p:nvPr/>
        </p:nvSpPr>
        <p:spPr>
          <a:xfrm>
            <a:off x="7536016" y="6377256"/>
            <a:ext cx="13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</a:t>
            </a: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DE VIVS. VENTA LIBRE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76B6936-2569-464D-F4B1-8DBDDD625DD0}"/>
              </a:ext>
            </a:extLst>
          </p:cNvPr>
          <p:cNvSpPr txBox="1"/>
          <p:nvPr/>
        </p:nvSpPr>
        <p:spPr>
          <a:xfrm>
            <a:off x="7726661" y="5955585"/>
            <a:ext cx="100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(xxx)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7FEC4B-A2D8-59E6-866F-A06B13674502}"/>
              </a:ext>
            </a:extLst>
          </p:cNvPr>
          <p:cNvSpPr txBox="1"/>
          <p:nvPr/>
        </p:nvSpPr>
        <p:spPr>
          <a:xfrm>
            <a:off x="8648918" y="6377256"/>
            <a:ext cx="1654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</a:t>
            </a: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DE VIVS. </a:t>
            </a:r>
            <a:r>
              <a:rPr lang="es-CL" sz="1200" b="1" kern="0" dirty="0">
                <a:solidFill>
                  <a:srgbClr val="12264E"/>
                </a:solidFill>
              </a:rPr>
              <a:t>ARRIENDO A PRECIO JUSTO</a:t>
            </a:r>
            <a:endParaRPr kumimoji="0" lang="es-CL" sz="12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DB7819C-8489-9BDF-558F-39C3F713B791}"/>
              </a:ext>
            </a:extLst>
          </p:cNvPr>
          <p:cNvSpPr txBox="1"/>
          <p:nvPr/>
        </p:nvSpPr>
        <p:spPr>
          <a:xfrm>
            <a:off x="8822714" y="5955585"/>
            <a:ext cx="100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(xxx)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B0CED11-B848-3541-2925-EA3CE1137394}"/>
              </a:ext>
            </a:extLst>
          </p:cNvPr>
          <p:cNvSpPr txBox="1"/>
          <p:nvPr/>
        </p:nvSpPr>
        <p:spPr>
          <a:xfrm>
            <a:off x="7356014" y="5101367"/>
            <a:ext cx="176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kern="0" dirty="0">
                <a:solidFill>
                  <a:srgbClr val="12264E"/>
                </a:solidFill>
              </a:rPr>
              <a:t>PROYECTO EN ZONA DEFINIDA POR DS 19 (SÍ/NO)</a:t>
            </a:r>
            <a:endParaRPr kumimoji="0" lang="es-CL" sz="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67922C7-8ACF-B387-F197-ED32932990B4}"/>
              </a:ext>
            </a:extLst>
          </p:cNvPr>
          <p:cNvSpPr/>
          <p:nvPr/>
        </p:nvSpPr>
        <p:spPr>
          <a:xfrm>
            <a:off x="7767969" y="4686497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</a:t>
            </a:r>
            <a:r>
              <a:rPr lang="es-CL" sz="2800" b="1" kern="0" dirty="0" err="1">
                <a:solidFill>
                  <a:srgbClr val="12264E"/>
                </a:solidFill>
              </a:rPr>
              <a:t>xxx</a:t>
            </a:r>
            <a:r>
              <a:rPr lang="es-CL" sz="2800" b="1" kern="0" dirty="0">
                <a:solidFill>
                  <a:srgbClr val="12264E"/>
                </a:solidFill>
              </a:rPr>
              <a:t>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5ACEA0B-C853-32CE-3A72-086CF47B90E3}"/>
              </a:ext>
            </a:extLst>
          </p:cNvPr>
          <p:cNvSpPr txBox="1"/>
          <p:nvPr/>
        </p:nvSpPr>
        <p:spPr>
          <a:xfrm>
            <a:off x="8827382" y="5101367"/>
            <a:ext cx="176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kern="0" dirty="0">
                <a:solidFill>
                  <a:srgbClr val="12264E"/>
                </a:solidFill>
              </a:rPr>
              <a:t>PROYECTO EN ZONA PDA PARA VIVIENDAS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kern="0" dirty="0">
                <a:solidFill>
                  <a:srgbClr val="12264E"/>
                </a:solidFill>
              </a:rPr>
              <a:t>(SÍ/NO)</a:t>
            </a:r>
            <a:endParaRPr kumimoji="0" lang="es-CL" sz="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899BDC40-CAA7-6623-7806-C4AC6B142BB6}"/>
              </a:ext>
            </a:extLst>
          </p:cNvPr>
          <p:cNvSpPr/>
          <p:nvPr/>
        </p:nvSpPr>
        <p:spPr>
          <a:xfrm>
            <a:off x="9174513" y="4686497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</a:t>
            </a:r>
            <a:r>
              <a:rPr lang="es-CL" sz="2800" b="1" kern="0" dirty="0" err="1">
                <a:solidFill>
                  <a:srgbClr val="12264E"/>
                </a:solidFill>
              </a:rPr>
              <a:t>xxx</a:t>
            </a:r>
            <a:r>
              <a:rPr lang="es-CL" sz="2800" b="1" kern="0" dirty="0">
                <a:solidFill>
                  <a:srgbClr val="12264E"/>
                </a:solidFill>
              </a:rPr>
              <a:t>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0704B2F-1CCC-97D8-B29A-8FF95CAE14BA}"/>
              </a:ext>
            </a:extLst>
          </p:cNvPr>
          <p:cNvSpPr txBox="1"/>
          <p:nvPr/>
        </p:nvSpPr>
        <p:spPr>
          <a:xfrm>
            <a:off x="10416048" y="5101367"/>
            <a:ext cx="176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kern="0" dirty="0">
                <a:solidFill>
                  <a:srgbClr val="12264E"/>
                </a:solidFill>
              </a:rPr>
              <a:t>PROYECTO </a:t>
            </a:r>
            <a:r>
              <a:rPr lang="es-CL" sz="1200" b="1" u="sng" kern="0" dirty="0">
                <a:solidFill>
                  <a:srgbClr val="12264E"/>
                </a:solidFill>
              </a:rPr>
              <a:t>CON INICIO </a:t>
            </a:r>
            <a:r>
              <a:rPr lang="es-CL" sz="1200" b="1" kern="0" dirty="0">
                <a:solidFill>
                  <a:srgbClr val="12264E"/>
                </a:solidFill>
              </a:rPr>
              <a:t>SEÑALAR </a:t>
            </a:r>
            <a:r>
              <a:rPr lang="es-CL" sz="1200" b="1" kern="0" dirty="0" err="1">
                <a:solidFill>
                  <a:srgbClr val="12264E"/>
                </a:solidFill>
              </a:rPr>
              <a:t>N°</a:t>
            </a:r>
            <a:r>
              <a:rPr lang="es-CL" sz="1200" b="1" kern="0" dirty="0">
                <a:solidFill>
                  <a:srgbClr val="12264E"/>
                </a:solidFill>
              </a:rPr>
              <a:t> VIV. COMPROMETIDAS</a:t>
            </a:r>
            <a:endParaRPr kumimoji="0" lang="es-CL" sz="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4184FCE-DD0B-8775-6A2B-DAAD8CCB8D14}"/>
              </a:ext>
            </a:extLst>
          </p:cNvPr>
          <p:cNvSpPr/>
          <p:nvPr/>
        </p:nvSpPr>
        <p:spPr>
          <a:xfrm>
            <a:off x="10906508" y="4686497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</a:t>
            </a:r>
            <a:r>
              <a:rPr lang="es-CL" sz="2800" b="1" kern="0" dirty="0" err="1">
                <a:solidFill>
                  <a:srgbClr val="12264E"/>
                </a:solidFill>
              </a:rPr>
              <a:t>xxx</a:t>
            </a:r>
            <a:r>
              <a:rPr lang="es-CL" sz="2800" b="1" kern="0" dirty="0">
                <a:solidFill>
                  <a:srgbClr val="12264E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678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045955" y="-1"/>
            <a:ext cx="10146045" cy="566023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r>
              <a:rPr lang="es-CL" dirty="0">
                <a:solidFill>
                  <a:srgbClr val="12264E"/>
                </a:solidFill>
              </a:rPr>
              <a:t>IMAGEN DE LOCALIZACIÓN .KMZ</a:t>
            </a:r>
          </a:p>
          <a:p>
            <a:pPr algn="ctr"/>
            <a:r>
              <a:rPr lang="es-CL" dirty="0">
                <a:solidFill>
                  <a:srgbClr val="12264E"/>
                </a:solidFill>
              </a:rPr>
              <a:t>(Graficar polígono del terreno + equipamientos cercanos y sus distancias)</a:t>
            </a:r>
          </a:p>
          <a:p>
            <a:pPr algn="ctr"/>
            <a:endParaRPr lang="es-CL" dirty="0">
              <a:solidFill>
                <a:srgbClr val="12264E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5454" y="589074"/>
            <a:ext cx="1710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ESTABL. EDUCACIONAL 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(2 NIVELES) 1.000 m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2330" y="1437318"/>
            <a:ext cx="1521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ESTABL. PREESCOLAR 1.000 m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3866" y="2283811"/>
            <a:ext cx="136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ESTABL. DE SALUD 2.500 m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4588" y="3130304"/>
            <a:ext cx="1462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SERV. TRANSPORTE PÚBLICO 400 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2330" y="3978548"/>
            <a:ext cx="1754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COMERCIAL DEPORTIVO O CULTURAL 2.000 m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316176" y="1219081"/>
            <a:ext cx="833531" cy="0"/>
          </a:xfrm>
          <a:prstGeom prst="line">
            <a:avLst/>
          </a:prstGeom>
          <a:ln w="38100">
            <a:solidFill>
              <a:srgbClr val="7030A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1918" y="4819392"/>
            <a:ext cx="142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ÁREA VERDE 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PÚBLICA 1.000 m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0" y="5660236"/>
            <a:ext cx="192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VÍA DE SERVICIO 200 m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(OBLIGATORIO PTO. 4 Art.10 )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316176" y="2078985"/>
            <a:ext cx="833531" cy="0"/>
          </a:xfrm>
          <a:prstGeom prst="line">
            <a:avLst/>
          </a:prstGeom>
          <a:ln w="38100">
            <a:solidFill>
              <a:srgbClr val="FF00FF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69902" y="2913818"/>
            <a:ext cx="833531" cy="0"/>
          </a:xfrm>
          <a:prstGeom prst="line">
            <a:avLst/>
          </a:prstGeom>
          <a:ln w="38100">
            <a:solidFill>
              <a:srgbClr val="084F82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328516" y="3760311"/>
            <a:ext cx="833531" cy="0"/>
          </a:xfrm>
          <a:prstGeom prst="line">
            <a:avLst/>
          </a:prstGeom>
          <a:ln w="38100">
            <a:solidFill>
              <a:srgbClr val="FF000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312414" y="4608555"/>
            <a:ext cx="833531" cy="0"/>
          </a:xfrm>
          <a:prstGeom prst="line">
            <a:avLst/>
          </a:prstGeom>
          <a:ln w="38100">
            <a:solidFill>
              <a:srgbClr val="FFC00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308827" y="5449399"/>
            <a:ext cx="833531" cy="0"/>
          </a:xfrm>
          <a:prstGeom prst="line">
            <a:avLst/>
          </a:prstGeom>
          <a:ln w="38100">
            <a:solidFill>
              <a:srgbClr val="00B05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328516" y="6309032"/>
            <a:ext cx="833531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áfico 4">
            <a:extLst>
              <a:ext uri="{FF2B5EF4-FFF2-40B4-BE49-F238E27FC236}">
                <a16:creationId xmlns:a16="http://schemas.microsoft.com/office/drawing/2014/main" id="{E205173B-7E48-438A-8143-47FFBFE06B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005" y="1898983"/>
            <a:ext cx="1050755" cy="1050755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92330" y="188964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LOCALIZACIÓN:</a:t>
            </a:r>
            <a:endParaRPr lang="es-CL" sz="2000" b="1" u="sng" dirty="0"/>
          </a:p>
        </p:txBody>
      </p:sp>
    </p:spTree>
    <p:extLst>
      <p:ext uri="{BB962C8B-B14F-4D97-AF65-F5344CB8AC3E}">
        <p14:creationId xmlns:p14="http://schemas.microsoft.com/office/powerpoint/2010/main" val="2809909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-1"/>
            <a:ext cx="12192000" cy="522902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r>
              <a:rPr lang="es-CL" dirty="0">
                <a:solidFill>
                  <a:srgbClr val="12264E"/>
                </a:solidFill>
              </a:rPr>
              <a:t>PLAN MAESTRO</a:t>
            </a:r>
          </a:p>
          <a:p>
            <a:pPr algn="ctr"/>
            <a:endParaRPr lang="es-CL" dirty="0">
              <a:solidFill>
                <a:srgbClr val="12264E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" y="5375956"/>
            <a:ext cx="114301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PLAN MAESTRO DE DESARROLLO INMOBILIARIO:</a:t>
            </a:r>
            <a:r>
              <a:rPr lang="es-CL" sz="2000" b="1" dirty="0">
                <a:solidFill>
                  <a:srgbClr val="12264E"/>
                </a:solidFill>
              </a:rPr>
              <a:t> </a:t>
            </a:r>
            <a:r>
              <a:rPr lang="es-CL" sz="1600" b="1" dirty="0">
                <a:solidFill>
                  <a:srgbClr val="12264E"/>
                </a:solidFill>
              </a:rPr>
              <a:t>Contexto total (área de influencia), distintas etapas a desarrollar.</a:t>
            </a:r>
            <a:endParaRPr lang="es-CL" sz="2000" b="1" dirty="0">
              <a:solidFill>
                <a:srgbClr val="12264E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811799" y="6173934"/>
            <a:ext cx="617034" cy="35922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2428833" y="6122716"/>
            <a:ext cx="183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PROYECTO DS 19 A PRESENTAR AÑO 2025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781832" y="6173934"/>
            <a:ext cx="617034" cy="359228"/>
          </a:xfrm>
          <a:prstGeom prst="rect">
            <a:avLst/>
          </a:prstGeom>
          <a:pattFill prst="dkUpDiag">
            <a:fgClr>
              <a:srgbClr val="00B050"/>
            </a:fgClr>
            <a:bgClr>
              <a:srgbClr val="FFFFFF"/>
            </a:bgClr>
          </a:patt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/>
          <p:cNvSpPr txBox="1"/>
          <p:nvPr/>
        </p:nvSpPr>
        <p:spPr>
          <a:xfrm>
            <a:off x="5413093" y="6122716"/>
            <a:ext cx="183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ETAPAS DS 19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ANTERIORES O FUTURAS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626017" y="6173934"/>
            <a:ext cx="617034" cy="359228"/>
          </a:xfrm>
          <a:prstGeom prst="rect">
            <a:avLst/>
          </a:prstGeom>
          <a:pattFill prst="dkUpDiag">
            <a:fgClr>
              <a:srgbClr val="90959B"/>
            </a:fgClr>
            <a:bgClr>
              <a:srgbClr val="FFFFFF"/>
            </a:bgClr>
          </a:pattFill>
          <a:ln w="28575">
            <a:solidFill>
              <a:srgbClr val="9095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/>
          <p:cNvSpPr txBox="1"/>
          <p:nvPr/>
        </p:nvSpPr>
        <p:spPr>
          <a:xfrm>
            <a:off x="8271504" y="6030383"/>
            <a:ext cx="2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PRIVADOS U OTROS PROGRAMAS ANTERIORES (DS 116, DS 1, ETC.) O FUTURAS ETAPAS</a:t>
            </a:r>
            <a:endParaRPr lang="es-CL" sz="1100" b="1" dirty="0">
              <a:solidFill>
                <a:srgbClr val="12264E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68809" y="6305050"/>
            <a:ext cx="1094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ZONA PRC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97313" y="6039029"/>
            <a:ext cx="810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12264E"/>
                </a:solidFill>
              </a:rPr>
              <a:t>(XXX)</a:t>
            </a:r>
            <a:endParaRPr lang="es-CL" sz="1400" b="1" dirty="0">
              <a:solidFill>
                <a:srgbClr val="122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09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"/>
            <a:ext cx="12191999" cy="504901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r>
              <a:rPr lang="es-CL" dirty="0">
                <a:solidFill>
                  <a:srgbClr val="12264E"/>
                </a:solidFill>
              </a:rPr>
              <a:t>PLANO DE ENTREMEZCLA</a:t>
            </a:r>
          </a:p>
          <a:p>
            <a:pPr algn="ctr"/>
            <a:endParaRPr lang="es-CL" dirty="0">
              <a:solidFill>
                <a:srgbClr val="12264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3120" y="5086829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ENTREMEZCLA:</a:t>
            </a:r>
            <a:endParaRPr lang="es-CL" sz="2000" b="1" u="sng" dirty="0"/>
          </a:p>
        </p:txBody>
      </p:sp>
      <p:sp>
        <p:nvSpPr>
          <p:cNvPr id="6" name="CuadroTexto 5"/>
          <p:cNvSpPr txBox="1"/>
          <p:nvPr/>
        </p:nvSpPr>
        <p:spPr>
          <a:xfrm>
            <a:off x="910157" y="5557903"/>
            <a:ext cx="1710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VIVS. PARA FAMILIAS VULNERABLES (X UF)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10157" y="6110874"/>
            <a:ext cx="179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VIVS. PARA FAMILIAS DEL TRAMO INTERMEDIO (DESDE X UF HASTA X UF)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812195" y="5486939"/>
            <a:ext cx="215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VIVS. PARA FAMILIAS DE SECTORES MEDIOS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(DESDE X UF HASTA X UF)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132839" y="6166496"/>
            <a:ext cx="1800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OTROS RANGOS DE PRECIOS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(DESDE X UF HASTA X UF)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83035" y="5609121"/>
            <a:ext cx="617034" cy="359228"/>
          </a:xfrm>
          <a:prstGeom prst="rect">
            <a:avLst/>
          </a:prstGeom>
          <a:pattFill prst="pct60">
            <a:fgClr>
              <a:schemeClr val="accent1">
                <a:lumMod val="75000"/>
              </a:schemeClr>
            </a:fgClr>
            <a:bgClr>
              <a:srgbClr val="FFFFFF"/>
            </a:bgClr>
          </a:patt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/>
          <p:cNvSpPr/>
          <p:nvPr/>
        </p:nvSpPr>
        <p:spPr>
          <a:xfrm>
            <a:off x="183035" y="6254425"/>
            <a:ext cx="617034" cy="359228"/>
          </a:xfrm>
          <a:prstGeom prst="rect">
            <a:avLst/>
          </a:prstGeom>
          <a:pattFill prst="pct60">
            <a:fgClr>
              <a:srgbClr val="7030A0"/>
            </a:fgClr>
            <a:bgClr>
              <a:srgbClr val="FFFFFF"/>
            </a:bgClr>
          </a:pattFill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/>
          <p:cNvSpPr/>
          <p:nvPr/>
        </p:nvSpPr>
        <p:spPr>
          <a:xfrm>
            <a:off x="3085073" y="5630490"/>
            <a:ext cx="617034" cy="359228"/>
          </a:xfrm>
          <a:prstGeom prst="rect">
            <a:avLst/>
          </a:prstGeom>
          <a:pattFill prst="pct60">
            <a:fgClr>
              <a:srgbClr val="3CAA90"/>
            </a:fgClr>
            <a:bgClr>
              <a:srgbClr val="FFFFFF"/>
            </a:bgClr>
          </a:patt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/>
          <p:cNvSpPr/>
          <p:nvPr/>
        </p:nvSpPr>
        <p:spPr>
          <a:xfrm>
            <a:off x="6405716" y="6310047"/>
            <a:ext cx="617034" cy="359228"/>
          </a:xfrm>
          <a:prstGeom prst="rect">
            <a:avLst/>
          </a:prstGeom>
          <a:pattFill prst="pct60">
            <a:fgClr>
              <a:srgbClr val="12264E"/>
            </a:fgClr>
            <a:bgClr>
              <a:srgbClr val="FFFFFF"/>
            </a:bgClr>
          </a:pattFill>
          <a:ln w="28575">
            <a:solidFill>
              <a:srgbClr val="12264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uadroTexto 13"/>
          <p:cNvSpPr txBox="1"/>
          <p:nvPr/>
        </p:nvSpPr>
        <p:spPr>
          <a:xfrm>
            <a:off x="9516038" y="6627533"/>
            <a:ext cx="2745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(*) INDICAR LOS PRECIOS RESPECTIVOS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C44400B-EAE1-54DC-2902-27371B2115F0}"/>
              </a:ext>
            </a:extLst>
          </p:cNvPr>
          <p:cNvSpPr txBox="1"/>
          <p:nvPr/>
        </p:nvSpPr>
        <p:spPr>
          <a:xfrm>
            <a:off x="7133135" y="5557903"/>
            <a:ext cx="2745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VIVS. PARA VENTA LIBRE                      (SIN APLICACIÓN DE SUBSIDIOS)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073957-2758-C3CC-5DA5-18CA8B559408}"/>
              </a:ext>
            </a:extLst>
          </p:cNvPr>
          <p:cNvSpPr txBox="1"/>
          <p:nvPr/>
        </p:nvSpPr>
        <p:spPr>
          <a:xfrm>
            <a:off x="3812195" y="6207610"/>
            <a:ext cx="1797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VIVS. PARA ARRIENDO A PRECIO JUSTO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3A5AC3C-6EEF-006C-752A-0333CD528881}"/>
              </a:ext>
            </a:extLst>
          </p:cNvPr>
          <p:cNvSpPr/>
          <p:nvPr/>
        </p:nvSpPr>
        <p:spPr>
          <a:xfrm>
            <a:off x="6406014" y="5609121"/>
            <a:ext cx="617034" cy="3592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ADE4622-5A40-B3B9-9683-29DEDEC8D9E8}"/>
              </a:ext>
            </a:extLst>
          </p:cNvPr>
          <p:cNvSpPr/>
          <p:nvPr/>
        </p:nvSpPr>
        <p:spPr>
          <a:xfrm>
            <a:off x="3085073" y="6351161"/>
            <a:ext cx="617034" cy="359228"/>
          </a:xfrm>
          <a:prstGeom prst="rect">
            <a:avLst/>
          </a:prstGeom>
          <a:solidFill>
            <a:srgbClr val="00B0F0"/>
          </a:solidFill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851C4C6-887F-D01A-445D-B1BDDFC835AD}"/>
              </a:ext>
            </a:extLst>
          </p:cNvPr>
          <p:cNvSpPr txBox="1"/>
          <p:nvPr/>
        </p:nvSpPr>
        <p:spPr>
          <a:xfrm>
            <a:off x="10239886" y="5570957"/>
            <a:ext cx="98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VIVS. PARA MOVILIDAD REDUCIDA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CA636A4-9D0A-AF0A-9964-628DCF38DD29}"/>
              </a:ext>
            </a:extLst>
          </p:cNvPr>
          <p:cNvSpPr/>
          <p:nvPr/>
        </p:nvSpPr>
        <p:spPr>
          <a:xfrm>
            <a:off x="9512765" y="5622175"/>
            <a:ext cx="617034" cy="359228"/>
          </a:xfrm>
          <a:prstGeom prst="rect">
            <a:avLst/>
          </a:prstGeom>
          <a:solidFill>
            <a:srgbClr val="EF8BA0"/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023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/>
        </p:nvSpPr>
        <p:spPr>
          <a:xfrm>
            <a:off x="29653" y="0"/>
            <a:ext cx="12162347" cy="531902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PLANO DE PAISAJISMO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9516037" y="2708992"/>
            <a:ext cx="2675963" cy="261002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rgbClr val="12264E"/>
                </a:solidFill>
              </a:rPr>
              <a:t>AÑADIR SIMBOLOGÍA DE ESPECIES ARBÓREAS </a:t>
            </a: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684" y1="91275" x2="43684" y2="91275"/>
                        <a14:foregroundMark x1="20842" y1="93039" x2="20842" y2="93039"/>
                        <a14:foregroundMark x1="70632" y1="95196" x2="70632" y2="9519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5957" y="5947282"/>
            <a:ext cx="324861" cy="348828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1372131" y="6309032"/>
            <a:ext cx="2037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ESPECIES ACONDICIONADAS A LA GEOGRAFÍA Y ZONA CLIMÁTICA 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3394853" y="6309032"/>
            <a:ext cx="18697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UBICACIÓN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JUEGO(S) INCLUSIVO(S)</a:t>
            </a: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15" b="100000" l="0" r="100000">
                        <a14:foregroundMark x1="54978" y1="11515" x2="54978" y2="1151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3755" y="5898583"/>
            <a:ext cx="312227" cy="446227"/>
          </a:xfrm>
          <a:prstGeom prst="rect">
            <a:avLst/>
          </a:prstGeom>
        </p:spPr>
      </p:pic>
      <p:sp>
        <p:nvSpPr>
          <p:cNvPr id="41" name="CuadroTexto 40"/>
          <p:cNvSpPr txBox="1"/>
          <p:nvPr/>
        </p:nvSpPr>
        <p:spPr>
          <a:xfrm>
            <a:off x="5249403" y="6309032"/>
            <a:ext cx="19504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UBICACIÓN ÁREA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GESTIÓN EFICIENTE DE RESIDUOS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0" y="5458917"/>
            <a:ext cx="7906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DETALLE ÁREA(S) VERDE(S) Y EQUIPAMIENTO(S) </a:t>
            </a:r>
            <a:r>
              <a:rPr lang="es-CL" sz="1600" b="1" u="sng" dirty="0">
                <a:solidFill>
                  <a:srgbClr val="12264E"/>
                </a:solidFill>
              </a:rPr>
              <a:t>SEGÚN ART 46° DEL DS 1:</a:t>
            </a: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9286" y1="24590" x2="39286" y2="24590"/>
                        <a14:foregroundMark x1="59821" y1="29508" x2="59821" y2="29508"/>
                        <a14:foregroundMark x1="33036" y1="76230" x2="33036" y2="76230"/>
                        <a14:foregroundMark x1="72321" y1="70492" x2="72321" y2="70492"/>
                        <a14:foregroundMark x1="21429" y1="49180" x2="21429" y2="49180"/>
                      </a14:backgroundRemoval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1835" y="5921827"/>
            <a:ext cx="367221" cy="399739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1" b="100000" l="0" r="100000">
                        <a14:foregroundMark x1="79455" y1="67383" x2="79455" y2="67383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2166" y="5891242"/>
            <a:ext cx="429437" cy="460908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3663" y1="10863" x2="33663" y2="10863"/>
                        <a14:foregroundMark x1="6436" y1="88179" x2="6436" y2="88179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8612" y="5934176"/>
            <a:ext cx="483997" cy="375041"/>
          </a:xfrm>
          <a:prstGeom prst="rect">
            <a:avLst/>
          </a:prstGeom>
        </p:spPr>
      </p:pic>
      <p:sp>
        <p:nvSpPr>
          <p:cNvPr id="46" name="CuadroTexto 45"/>
          <p:cNvSpPr txBox="1"/>
          <p:nvPr/>
        </p:nvSpPr>
        <p:spPr>
          <a:xfrm>
            <a:off x="7184701" y="6309032"/>
            <a:ext cx="195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UBICACIÓN ZONA(S)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 EQUIPAMIENTO DEPORTIVO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9119998" y="6309032"/>
            <a:ext cx="17460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UBICACIÓN  ZONA(S) 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JUEGO(S) INFANTIL(ES)</a:t>
            </a:r>
          </a:p>
        </p:txBody>
      </p:sp>
      <p:cxnSp>
        <p:nvCxnSpPr>
          <p:cNvPr id="48" name="Conector recto 47"/>
          <p:cNvCxnSpPr/>
          <p:nvPr/>
        </p:nvCxnSpPr>
        <p:spPr>
          <a:xfrm>
            <a:off x="190767" y="6121696"/>
            <a:ext cx="875312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/>
          <p:cNvSpPr txBox="1"/>
          <p:nvPr/>
        </p:nvSpPr>
        <p:spPr>
          <a:xfrm>
            <a:off x="-150105" y="6309032"/>
            <a:ext cx="1537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RIEGO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EFICIENTE </a:t>
            </a:r>
          </a:p>
        </p:txBody>
      </p:sp>
    </p:spTree>
    <p:extLst>
      <p:ext uri="{BB962C8B-B14F-4D97-AF65-F5344CB8AC3E}">
        <p14:creationId xmlns:p14="http://schemas.microsoft.com/office/powerpoint/2010/main" val="65490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/>
          <p:cNvSpPr txBox="1"/>
          <p:nvPr/>
        </p:nvSpPr>
        <p:spPr>
          <a:xfrm>
            <a:off x="702004" y="6231431"/>
            <a:ext cx="123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N° DE JUEGO(S) INCLUSIVO(S)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5" b="100000" l="0" r="100000">
                        <a14:foregroundMark x1="54978" y1="11515" x2="54978" y2="1151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834" y="6037383"/>
            <a:ext cx="301362" cy="4307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1" b="100000" l="0" r="100000">
                        <a14:foregroundMark x1="79455" y1="67383" x2="79455" y2="67383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7742" y="5988445"/>
            <a:ext cx="446887" cy="47963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3663" y1="10863" x2="33663" y2="10863"/>
                        <a14:foregroundMark x1="6436" y1="88179" x2="6436" y2="88179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3740" y="6087453"/>
            <a:ext cx="486676" cy="377118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3053746" y="6231431"/>
            <a:ext cx="151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N° DE ARTEFACTO(S)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DEPORTIVO(S)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366133" y="6246821"/>
            <a:ext cx="1809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N° DE ARTEFACTO(S) JUEGO(S) INFANTILE(S)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-1" y="1"/>
            <a:ext cx="4745985" cy="529011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4896052" y="3217384"/>
            <a:ext cx="7295947" cy="207273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4896052" y="0"/>
            <a:ext cx="7295947" cy="311829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3639650" y="3005414"/>
            <a:ext cx="2599500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12264E"/>
                </a:solidFill>
              </a:rPr>
              <a:t>MODIFICABLE SEGÚN IMÁGENES DE ENTIDAD DESARROLLADORA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644196" y="5806817"/>
            <a:ext cx="107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3076499" y="5806817"/>
            <a:ext cx="1041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551733" y="5806817"/>
            <a:ext cx="994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0" y="5458917"/>
            <a:ext cx="7906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DETALLE ÁREA(S) VERDE(S) Y EQUIPAMIENTO(S) </a:t>
            </a:r>
            <a:r>
              <a:rPr lang="es-CL" sz="1600" b="1" u="sng" dirty="0">
                <a:solidFill>
                  <a:srgbClr val="12264E"/>
                </a:solidFill>
              </a:rPr>
              <a:t>SEGÚN ART 46° DEL DS 1:</a:t>
            </a:r>
          </a:p>
        </p:txBody>
      </p:sp>
    </p:spTree>
    <p:extLst>
      <p:ext uri="{BB962C8B-B14F-4D97-AF65-F5344CB8AC3E}">
        <p14:creationId xmlns:p14="http://schemas.microsoft.com/office/powerpoint/2010/main" val="316684762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bCL-PPT" id="{7F19D90F-3F06-494A-B157-7AAF8BD8F023}" vid="{85C67E3E-7A8C-FE4A-A6CE-CE2DFBB63B59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bCL-PPT" id="{7F19D90F-3F06-494A-B157-7AAF8BD8F023}" vid="{AE92E074-0FE6-E04B-98D9-008B532AC55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EB9519ADAC0F4CA0E0A302598F9AA2" ma:contentTypeVersion="0" ma:contentTypeDescription="Crear nuevo documento." ma:contentTypeScope="" ma:versionID="84b54942f2b9e8925cc1a507067db5a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dd313e2823f878bee41f9d37eae132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AB8532-292F-4887-B13E-5E7ECAA1B849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C1A58E3-B954-4091-A31C-A9A0FF337A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43B468-D3BD-44C3-8B96-01A63CB16B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24227</TotalTime>
  <Words>3734</Words>
  <Application>Microsoft Office PowerPoint</Application>
  <PresentationFormat>Panorámica</PresentationFormat>
  <Paragraphs>667</Paragraphs>
  <Slides>28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Aptos Narrow</vt:lpstr>
      <vt:lpstr>Arial</vt:lpstr>
      <vt:lpstr>Calibri</vt:lpstr>
      <vt:lpstr>gobCL</vt:lpstr>
      <vt:lpstr>Segoe UI</vt:lpstr>
      <vt:lpstr>Wingdings</vt:lpstr>
      <vt:lpstr>Diseño personalizado</vt:lpstr>
      <vt:lpstr>1_Diseño personalizado</vt:lpstr>
      <vt:lpstr>Llamado Nacional a Concurso en condiciones especiales año 2025 Programa de Integración Social y Territorial  D.S. N° 19, (V. y U.), 2016, y sus modificaciones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Vivienda Y Urbanismo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Tamara Calderon Orellana</dc:creator>
  <cp:lastModifiedBy>Eric Cuevas Rebolledo</cp:lastModifiedBy>
  <cp:revision>315</cp:revision>
  <cp:lastPrinted>2024-04-10T20:09:01Z</cp:lastPrinted>
  <dcterms:created xsi:type="dcterms:W3CDTF">2019-02-21T13:32:11Z</dcterms:created>
  <dcterms:modified xsi:type="dcterms:W3CDTF">2025-04-10T20:30:40Z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0x0101005CEB9519ADAC0F4CA0E0A302598F9AA2</vt:lpwstr>
  </property>
</Properties>
</file>