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60" r:id="rId5"/>
    <p:sldId id="267" r:id="rId6"/>
    <p:sldId id="271" r:id="rId7"/>
    <p:sldId id="263" r:id="rId8"/>
    <p:sldId id="265" r:id="rId9"/>
    <p:sldId id="268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E"/>
    <a:srgbClr val="367C86"/>
    <a:srgbClr val="016482"/>
    <a:srgbClr val="B5DEE3"/>
    <a:srgbClr val="50ACB8"/>
    <a:srgbClr val="02527A"/>
    <a:srgbClr val="036D99"/>
    <a:srgbClr val="91CBD3"/>
    <a:srgbClr val="C3D7EF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75"/>
  </p:normalViewPr>
  <p:slideViewPr>
    <p:cSldViewPr snapToGrid="0">
      <p:cViewPr varScale="1">
        <p:scale>
          <a:sx n="109" d="100"/>
          <a:sy n="109" d="100"/>
        </p:scale>
        <p:origin x="9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vuchile.sharepoint.com/sites/DivisindeFinanzas/Documentos%20compartidos/General/01.%20Dep%20PCG/Secci&#243;n%20CG/&#193;rea%20CG/Inf.%20F&#237;sico%20-%20Financiero/2023/Consolidado%20viviendas%20-%20para%20region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8096175478065"/>
          <c:y val="3.0955380577427822E-2"/>
          <c:w val="0.82169080427446572"/>
          <c:h val="0.96904461942257214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50AC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C5-4AE8-8C39-0FBB10842C8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C5-4AE8-8C39-0FBB10842C84}"/>
              </c:ext>
            </c:extLst>
          </c:dPt>
          <c:dLbls>
            <c:dLbl>
              <c:idx val="0"/>
              <c:layout>
                <c:manualLayout>
                  <c:x val="-0.23329435179874597"/>
                  <c:y val="0.27552286494612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036D9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27,4%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36D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82844834700934"/>
                      <c:h val="0.359270742216362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4C5-4AE8-8C39-0FBB10842C8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5-4AE8-8C39-0FBB10842C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36D99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'[Consolidado viviendas - para regionales.xlsx]Inf reg 04'!$A$14:$A$15</c:f>
              <c:strCache>
                <c:ptCount val="2"/>
                <c:pt idx="0">
                  <c:v>Terminados</c:v>
                </c:pt>
                <c:pt idx="1">
                  <c:v>Saldo</c:v>
                </c:pt>
              </c:strCache>
            </c:strRef>
          </c:cat>
          <c:val>
            <c:numRef>
              <c:f>'[Consolidado viviendas - para regionales.xlsx]Inf reg 04'!$B$14:$B$15</c:f>
              <c:numCache>
                <c:formatCode>#,##0;\-#,##0;"-"</c:formatCode>
                <c:ptCount val="2"/>
                <c:pt idx="0">
                  <c:v>64355</c:v>
                </c:pt>
                <c:pt idx="1">
                  <c:v>195645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DD-4ED5-BE0E-C143F9868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97E24-7481-4B6F-A6A3-99302EF24736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6BEC-93A3-4963-8DA9-869E283E5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23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6BEC-93A3-4963-8DA9-869E283E57E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528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6BEC-93A3-4963-8DA9-869E283E57E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6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B2E4E-B98A-A750-8B1E-6524BD4E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88332-F1EE-33BF-5B45-1A200F32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B3B98-1F35-2571-2127-FBF8086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3A704-98C6-66F7-16A4-FD9D3A17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BF382-37BB-1D07-C348-49F902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5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7812-5009-FDBB-D715-C2F17A1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FEB97-A016-8FBE-F5F2-2BCAAD5D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5B0DC-7649-54CD-48C0-2337350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31BC4-5D42-8637-F23B-8E1069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3F471-0CA8-813C-66E8-901D584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4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F2BE8E-122B-208E-AA0A-F945838C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70B4-5709-FAC1-33E2-E5FB52C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C9EB0-E730-7B0A-E8E4-F232095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A8E3-8103-948B-637E-A849052B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73046-5A5F-F2B2-9A74-5762F54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6B77-DE55-9EA4-D61B-55B86C8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0F218-2C10-EA3B-F7AE-0264E28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BA92-01EA-1D08-2239-CF0FFCD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C1B88-7307-6767-48F4-246D0A7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807F-E144-68C9-4CF6-0DE08A38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43A65-2F11-AA1E-77EF-105EFE8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E56C3-B3AC-C0A2-8DD9-4A929F32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C9E63-EF4B-8B6B-ED24-5F94ABB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349D-4DC3-473B-8F65-39637FA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B8607-A831-A890-B567-C1FB1B6B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A23B4-0DDB-C92A-0F15-0E6EA7B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E32-0664-5619-B9B8-DACF763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65E81-350E-7AD7-07E7-D8E8FB6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D109-6A2C-B571-14A0-44C5AB0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526DC-4B7E-4F4A-EE9C-B56B667F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363DA-D93B-9EF9-6EC8-4791CFEC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17B66-E752-3E4A-EBC2-B83868CCD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9A5DA4-0FAA-0B34-F9C5-3BF6BA45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D547D-F7B2-2C0E-6461-DF7D607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7A0E-03D0-2F1B-E853-5B88946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9D20C-8EDA-6C22-480D-0511DF5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667C-FEAC-9C31-1374-C064618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6692A-5F61-0710-C8FF-59DF39C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07708-C669-14CE-CB26-F3E90AD0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4FB31-07CA-99F2-87EE-CACB901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A01ABA-625E-E0AF-9AEC-66EA634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FAB593-4E61-C6C7-3157-492AA8B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E66AF0-BD7C-9477-BF60-E3A026D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0B0B-0B05-C121-0BCE-BEC87F49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1E35-458B-9994-798D-B9A0F18B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0BE5C4-C899-255C-1F46-7AC0440F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32B27-C254-B8E3-62B7-5CCCD12F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DC910-7602-05AE-09F8-916F269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D2E9C-173C-D527-44FE-C66C13E9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D945-95CD-1229-D8B6-A775387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D679D-5D35-60D4-FCB1-1BE1614B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2AD80-C7EA-9B40-BD68-B5367D287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AA2C-5479-20E7-0FB6-45C3CE45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4D459-E153-FE8E-DEC5-39932B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170DD-2945-2163-DBF8-D850028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1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07-09-2023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55" y="185351"/>
            <a:ext cx="6142532" cy="644685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502" y="4816433"/>
            <a:ext cx="1252905" cy="11711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5" y="185351"/>
            <a:ext cx="5498654" cy="6446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D92715-0318-70F5-60FF-7BF10CF806A9}"/>
              </a:ext>
            </a:extLst>
          </p:cNvPr>
          <p:cNvSpPr txBox="1"/>
          <p:nvPr/>
        </p:nvSpPr>
        <p:spPr>
          <a:xfrm>
            <a:off x="6580502" y="3242269"/>
            <a:ext cx="477078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MX" sz="5400" b="1" dirty="0">
                <a:solidFill>
                  <a:srgbClr val="02527A"/>
                </a:solidFill>
              </a:rPr>
              <a:t> Informe </a:t>
            </a:r>
          </a:p>
          <a:p>
            <a:pPr algn="ctr">
              <a:lnSpc>
                <a:spcPts val="3500"/>
              </a:lnSpc>
            </a:pPr>
            <a:r>
              <a:rPr lang="es-MX" sz="3200" dirty="0">
                <a:solidFill>
                  <a:srgbClr val="02527A"/>
                </a:solidFill>
              </a:rPr>
              <a:t>marzo 2022 a julio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48F796-5384-3882-4805-96168F218CEB}"/>
              </a:ext>
            </a:extLst>
          </p:cNvPr>
          <p:cNvSpPr txBox="1"/>
          <p:nvPr/>
        </p:nvSpPr>
        <p:spPr>
          <a:xfrm>
            <a:off x="8160229" y="4232284"/>
            <a:ext cx="1611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Corte al 31.07.2023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r="57571"/>
          <a:stretch/>
        </p:blipFill>
        <p:spPr>
          <a:xfrm>
            <a:off x="911518" y="1124712"/>
            <a:ext cx="1393781" cy="1262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321357" y="67118"/>
            <a:ext cx="1173234" cy="14097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/>
          <a:srcRect t="39282"/>
          <a:stretch/>
        </p:blipFill>
        <p:spPr>
          <a:xfrm>
            <a:off x="411020" y="2819400"/>
            <a:ext cx="3788558" cy="197181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/>
          <a:srcRect l="61873" b="-22914"/>
          <a:stretch/>
        </p:blipFill>
        <p:spPr>
          <a:xfrm>
            <a:off x="2119937" y="5491653"/>
            <a:ext cx="3138789" cy="1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Forma libre 39"/>
          <p:cNvSpPr/>
          <p:nvPr/>
        </p:nvSpPr>
        <p:spPr>
          <a:xfrm>
            <a:off x="513442" y="583646"/>
            <a:ext cx="3266894" cy="422824"/>
          </a:xfrm>
          <a:custGeom>
            <a:avLst/>
            <a:gdLst>
              <a:gd name="connsiteX0" fmla="*/ 210742 w 3266894"/>
              <a:gd name="connsiteY0" fmla="*/ 0 h 422824"/>
              <a:gd name="connsiteX1" fmla="*/ 3055157 w 3266894"/>
              <a:gd name="connsiteY1" fmla="*/ 0 h 422824"/>
              <a:gd name="connsiteX2" fmla="*/ 3055157 w 3266894"/>
              <a:gd name="connsiteY2" fmla="*/ 100 h 422824"/>
              <a:gd name="connsiteX3" fmla="*/ 3056152 w 3266894"/>
              <a:gd name="connsiteY3" fmla="*/ 0 h 422824"/>
              <a:gd name="connsiteX4" fmla="*/ 3266894 w 3266894"/>
              <a:gd name="connsiteY4" fmla="*/ 210742 h 422824"/>
              <a:gd name="connsiteX5" fmla="*/ 3056152 w 3266894"/>
              <a:gd name="connsiteY5" fmla="*/ 421484 h 422824"/>
              <a:gd name="connsiteX6" fmla="*/ 3055157 w 3266894"/>
              <a:gd name="connsiteY6" fmla="*/ 421384 h 422824"/>
              <a:gd name="connsiteX7" fmla="*/ 3055157 w 3266894"/>
              <a:gd name="connsiteY7" fmla="*/ 422824 h 422824"/>
              <a:gd name="connsiteX8" fmla="*/ 210742 w 3266894"/>
              <a:gd name="connsiteY8" fmla="*/ 422824 h 422824"/>
              <a:gd name="connsiteX9" fmla="*/ 210742 w 3266894"/>
              <a:gd name="connsiteY9" fmla="*/ 422824 h 422824"/>
              <a:gd name="connsiteX10" fmla="*/ 210742 w 3266894"/>
              <a:gd name="connsiteY10" fmla="*/ 422824 h 422824"/>
              <a:gd name="connsiteX11" fmla="*/ 0 w 3266894"/>
              <a:gd name="connsiteY11" fmla="*/ 212082 h 422824"/>
              <a:gd name="connsiteX12" fmla="*/ 210742 w 3266894"/>
              <a:gd name="connsiteY12" fmla="*/ 1340 h 422824"/>
              <a:gd name="connsiteX13" fmla="*/ 210742 w 3266894"/>
              <a:gd name="connsiteY13" fmla="*/ 1340 h 42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66894" h="422824">
                <a:moveTo>
                  <a:pt x="210742" y="0"/>
                </a:moveTo>
                <a:lnTo>
                  <a:pt x="3055157" y="0"/>
                </a:lnTo>
                <a:lnTo>
                  <a:pt x="3055157" y="100"/>
                </a:lnTo>
                <a:lnTo>
                  <a:pt x="3056152" y="0"/>
                </a:lnTo>
                <a:cubicBezTo>
                  <a:pt x="3172542" y="0"/>
                  <a:pt x="3266894" y="94352"/>
                  <a:pt x="3266894" y="210742"/>
                </a:cubicBezTo>
                <a:cubicBezTo>
                  <a:pt x="3266894" y="327132"/>
                  <a:pt x="3172542" y="421484"/>
                  <a:pt x="3056152" y="421484"/>
                </a:cubicBezTo>
                <a:lnTo>
                  <a:pt x="3055157" y="421384"/>
                </a:lnTo>
                <a:lnTo>
                  <a:pt x="3055157" y="422824"/>
                </a:lnTo>
                <a:lnTo>
                  <a:pt x="210742" y="422824"/>
                </a:lnTo>
                <a:lnTo>
                  <a:pt x="210742" y="422824"/>
                </a:lnTo>
                <a:lnTo>
                  <a:pt x="210742" y="422824"/>
                </a:lnTo>
                <a:cubicBezTo>
                  <a:pt x="94352" y="422824"/>
                  <a:pt x="0" y="328472"/>
                  <a:pt x="0" y="212082"/>
                </a:cubicBezTo>
                <a:cubicBezTo>
                  <a:pt x="0" y="95692"/>
                  <a:pt x="94352" y="1340"/>
                  <a:pt x="210742" y="1340"/>
                </a:cubicBezTo>
                <a:lnTo>
                  <a:pt x="210742" y="1340"/>
                </a:lnTo>
                <a:close/>
              </a:path>
            </a:pathLst>
          </a:custGeom>
          <a:solidFill>
            <a:srgbClr val="025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orma libre 31"/>
          <p:cNvSpPr/>
          <p:nvPr/>
        </p:nvSpPr>
        <p:spPr>
          <a:xfrm>
            <a:off x="1881955" y="583646"/>
            <a:ext cx="3266894" cy="422824"/>
          </a:xfrm>
          <a:custGeom>
            <a:avLst/>
            <a:gdLst>
              <a:gd name="connsiteX0" fmla="*/ 210742 w 3266894"/>
              <a:gd name="connsiteY0" fmla="*/ 0 h 422824"/>
              <a:gd name="connsiteX1" fmla="*/ 3055157 w 3266894"/>
              <a:gd name="connsiteY1" fmla="*/ 0 h 422824"/>
              <a:gd name="connsiteX2" fmla="*/ 3055157 w 3266894"/>
              <a:gd name="connsiteY2" fmla="*/ 100 h 422824"/>
              <a:gd name="connsiteX3" fmla="*/ 3056152 w 3266894"/>
              <a:gd name="connsiteY3" fmla="*/ 0 h 422824"/>
              <a:gd name="connsiteX4" fmla="*/ 3266894 w 3266894"/>
              <a:gd name="connsiteY4" fmla="*/ 210742 h 422824"/>
              <a:gd name="connsiteX5" fmla="*/ 3056152 w 3266894"/>
              <a:gd name="connsiteY5" fmla="*/ 421484 h 422824"/>
              <a:gd name="connsiteX6" fmla="*/ 3055157 w 3266894"/>
              <a:gd name="connsiteY6" fmla="*/ 421384 h 422824"/>
              <a:gd name="connsiteX7" fmla="*/ 3055157 w 3266894"/>
              <a:gd name="connsiteY7" fmla="*/ 422824 h 422824"/>
              <a:gd name="connsiteX8" fmla="*/ 210742 w 3266894"/>
              <a:gd name="connsiteY8" fmla="*/ 422824 h 422824"/>
              <a:gd name="connsiteX9" fmla="*/ 210742 w 3266894"/>
              <a:gd name="connsiteY9" fmla="*/ 422824 h 422824"/>
              <a:gd name="connsiteX10" fmla="*/ 210742 w 3266894"/>
              <a:gd name="connsiteY10" fmla="*/ 422824 h 422824"/>
              <a:gd name="connsiteX11" fmla="*/ 0 w 3266894"/>
              <a:gd name="connsiteY11" fmla="*/ 212082 h 422824"/>
              <a:gd name="connsiteX12" fmla="*/ 210742 w 3266894"/>
              <a:gd name="connsiteY12" fmla="*/ 1340 h 422824"/>
              <a:gd name="connsiteX13" fmla="*/ 210742 w 3266894"/>
              <a:gd name="connsiteY13" fmla="*/ 1340 h 42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66894" h="422824">
                <a:moveTo>
                  <a:pt x="210742" y="0"/>
                </a:moveTo>
                <a:lnTo>
                  <a:pt x="3055157" y="0"/>
                </a:lnTo>
                <a:lnTo>
                  <a:pt x="3055157" y="100"/>
                </a:lnTo>
                <a:lnTo>
                  <a:pt x="3056152" y="0"/>
                </a:lnTo>
                <a:cubicBezTo>
                  <a:pt x="3172542" y="0"/>
                  <a:pt x="3266894" y="94352"/>
                  <a:pt x="3266894" y="210742"/>
                </a:cubicBezTo>
                <a:cubicBezTo>
                  <a:pt x="3266894" y="327132"/>
                  <a:pt x="3172542" y="421484"/>
                  <a:pt x="3056152" y="421484"/>
                </a:cubicBezTo>
                <a:lnTo>
                  <a:pt x="3055157" y="421384"/>
                </a:lnTo>
                <a:lnTo>
                  <a:pt x="3055157" y="422824"/>
                </a:lnTo>
                <a:lnTo>
                  <a:pt x="210742" y="422824"/>
                </a:lnTo>
                <a:lnTo>
                  <a:pt x="210742" y="422824"/>
                </a:lnTo>
                <a:lnTo>
                  <a:pt x="210742" y="422824"/>
                </a:lnTo>
                <a:cubicBezTo>
                  <a:pt x="94352" y="422824"/>
                  <a:pt x="0" y="328472"/>
                  <a:pt x="0" y="212082"/>
                </a:cubicBezTo>
                <a:cubicBezTo>
                  <a:pt x="0" y="95692"/>
                  <a:pt x="94352" y="1340"/>
                  <a:pt x="210742" y="1340"/>
                </a:cubicBezTo>
                <a:lnTo>
                  <a:pt x="210742" y="1340"/>
                </a:lnTo>
                <a:close/>
              </a:path>
            </a:pathLst>
          </a:custGeom>
          <a:solidFill>
            <a:srgbClr val="025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563942" y="593141"/>
            <a:ext cx="483717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CL" sz="3200" b="1" dirty="0">
                <a:solidFill>
                  <a:schemeClr val="bg1"/>
                </a:solidFill>
              </a:rPr>
              <a:t>VIVIENDAS TERMINADAS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182887" y="2527309"/>
            <a:ext cx="2174032" cy="2174032"/>
          </a:xfrm>
          <a:prstGeom prst="ellipse">
            <a:avLst/>
          </a:prstGeom>
          <a:solidFill>
            <a:srgbClr val="5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2315503" y="3161726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260.000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60601" y="3741574"/>
            <a:ext cx="1218603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L" sz="2000" b="1" dirty="0">
                <a:solidFill>
                  <a:srgbClr val="02527A"/>
                </a:solidFill>
              </a:rPr>
              <a:t>Viviendas</a:t>
            </a:r>
          </a:p>
        </p:txBody>
      </p:sp>
      <p:sp>
        <p:nvSpPr>
          <p:cNvPr id="13" name="Elipse 12"/>
          <p:cNvSpPr/>
          <p:nvPr/>
        </p:nvSpPr>
        <p:spPr>
          <a:xfrm>
            <a:off x="7550049" y="2628952"/>
            <a:ext cx="2174032" cy="2174032"/>
          </a:xfrm>
          <a:prstGeom prst="ellipse">
            <a:avLst/>
          </a:prstGeom>
          <a:solidFill>
            <a:srgbClr val="5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7765079" y="3246304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bg1"/>
                </a:solidFill>
              </a:rPr>
              <a:t>71.298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99970" y="3826152"/>
            <a:ext cx="1218603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L" sz="2000" b="1" dirty="0">
                <a:solidFill>
                  <a:srgbClr val="02527A"/>
                </a:solidFill>
              </a:rPr>
              <a:t>Viviendas</a:t>
            </a:r>
          </a:p>
        </p:txBody>
      </p:sp>
      <p:sp>
        <p:nvSpPr>
          <p:cNvPr id="36" name="Triángulo isósceles 35"/>
          <p:cNvSpPr/>
          <p:nvPr/>
        </p:nvSpPr>
        <p:spPr>
          <a:xfrm rot="8424236">
            <a:off x="3836593" y="4326315"/>
            <a:ext cx="456455" cy="393496"/>
          </a:xfrm>
          <a:prstGeom prst="triangle">
            <a:avLst/>
          </a:prstGeom>
          <a:solidFill>
            <a:srgbClr val="5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710" y="438912"/>
            <a:ext cx="1252905" cy="117119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8764" y="5213038"/>
            <a:ext cx="1173234" cy="1409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3942" y="970102"/>
            <a:ext cx="24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02527A"/>
                </a:solidFill>
              </a:rPr>
              <a:t>Marzo 2022 a julio 2023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21743" y="1909590"/>
            <a:ext cx="1696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2527A"/>
                </a:solidFill>
              </a:rPr>
              <a:t>Meta a marzo</a:t>
            </a:r>
          </a:p>
          <a:p>
            <a:pPr algn="ctr"/>
            <a:r>
              <a:rPr lang="es-CL" sz="2000" dirty="0">
                <a:solidFill>
                  <a:srgbClr val="02527A"/>
                </a:solidFill>
              </a:rPr>
              <a:t>2026</a:t>
            </a:r>
          </a:p>
          <a:p>
            <a:pPr algn="ctr"/>
            <a:endParaRPr lang="es-CL" sz="2000" dirty="0">
              <a:solidFill>
                <a:srgbClr val="02527A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48710" y="1994168"/>
            <a:ext cx="219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2527A"/>
                </a:solidFill>
              </a:rPr>
              <a:t>Viviendas terminadas a julio 2023</a:t>
            </a:r>
          </a:p>
          <a:p>
            <a:pPr algn="ctr"/>
            <a:endParaRPr lang="es-CL" dirty="0">
              <a:solidFill>
                <a:srgbClr val="02527A"/>
              </a:solidFill>
            </a:endParaRPr>
          </a:p>
        </p:txBody>
      </p:sp>
      <p:sp>
        <p:nvSpPr>
          <p:cNvPr id="37" name="Triángulo isósceles 36"/>
          <p:cNvSpPr/>
          <p:nvPr/>
        </p:nvSpPr>
        <p:spPr>
          <a:xfrm rot="3557464" flipH="1" flipV="1">
            <a:off x="7395868" y="4239736"/>
            <a:ext cx="533873" cy="467212"/>
          </a:xfrm>
          <a:prstGeom prst="triangle">
            <a:avLst/>
          </a:prstGeom>
          <a:solidFill>
            <a:srgbClr val="5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21C9059-FFDC-CF84-D7E0-0B0829B00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031253"/>
              </p:ext>
            </p:extLst>
          </p:nvPr>
        </p:nvGraphicFramePr>
        <p:xfrm>
          <a:off x="4245968" y="3349432"/>
          <a:ext cx="3138221" cy="264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47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43565" y="794515"/>
            <a:ext cx="10067925" cy="471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9F59A56-F73E-BB5C-2C51-CFF5B43A68AE}"/>
              </a:ext>
            </a:extLst>
          </p:cNvPr>
          <p:cNvSpPr/>
          <p:nvPr/>
        </p:nvSpPr>
        <p:spPr>
          <a:xfrm>
            <a:off x="972127" y="491777"/>
            <a:ext cx="4953000" cy="5163186"/>
          </a:xfrm>
          <a:prstGeom prst="rect">
            <a:avLst/>
          </a:prstGeom>
          <a:solidFill>
            <a:srgbClr val="50ACB8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92F957-528E-4D28-854B-BB6F40F40708}"/>
              </a:ext>
            </a:extLst>
          </p:cNvPr>
          <p:cNvSpPr/>
          <p:nvPr/>
        </p:nvSpPr>
        <p:spPr>
          <a:xfrm>
            <a:off x="5925127" y="491777"/>
            <a:ext cx="5257800" cy="5163186"/>
          </a:xfrm>
          <a:prstGeom prst="rect">
            <a:avLst/>
          </a:prstGeom>
          <a:solidFill>
            <a:srgbClr val="91CBD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DE481F9-972F-4456-37E7-EB4A564BAA12}"/>
              </a:ext>
            </a:extLst>
          </p:cNvPr>
          <p:cNvSpPr/>
          <p:nvPr/>
        </p:nvSpPr>
        <p:spPr>
          <a:xfrm>
            <a:off x="937635" y="4031655"/>
            <a:ext cx="10210800" cy="121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36D99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9F7F5D5-0B74-4B18-68F2-11F1EE307942}"/>
              </a:ext>
            </a:extLst>
          </p:cNvPr>
          <p:cNvSpPr/>
          <p:nvPr/>
        </p:nvSpPr>
        <p:spPr>
          <a:xfrm>
            <a:off x="972127" y="3082678"/>
            <a:ext cx="10210800" cy="8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CA10DBD-72E8-047D-E986-A36AA9D980D1}"/>
              </a:ext>
            </a:extLst>
          </p:cNvPr>
          <p:cNvSpPr/>
          <p:nvPr/>
        </p:nvSpPr>
        <p:spPr>
          <a:xfrm>
            <a:off x="972127" y="2100233"/>
            <a:ext cx="10210800" cy="8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6B058CC-D922-7B96-857F-850755C2293C}"/>
              </a:ext>
            </a:extLst>
          </p:cNvPr>
          <p:cNvSpPr txBox="1"/>
          <p:nvPr/>
        </p:nvSpPr>
        <p:spPr>
          <a:xfrm>
            <a:off x="2347828" y="227026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016482"/>
                </a:solidFill>
              </a:rPr>
              <a:t>260.000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D974ACB5-4F33-9A93-7FFD-D9D40AFC0065}"/>
              </a:ext>
            </a:extLst>
          </p:cNvPr>
          <p:cNvSpPr txBox="1">
            <a:spLocks/>
          </p:cNvSpPr>
          <p:nvPr/>
        </p:nvSpPr>
        <p:spPr>
          <a:xfrm>
            <a:off x="1548199" y="689212"/>
            <a:ext cx="31457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 marzo 2026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50F57715-9ABD-BD45-4491-55524DFACC5F}"/>
              </a:ext>
            </a:extLst>
          </p:cNvPr>
          <p:cNvSpPr txBox="1">
            <a:spLocks/>
          </p:cNvSpPr>
          <p:nvPr/>
        </p:nvSpPr>
        <p:spPr>
          <a:xfrm>
            <a:off x="6829717" y="706357"/>
            <a:ext cx="3600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solidFill>
                  <a:srgbClr val="016482"/>
                </a:solidFill>
                <a:latin typeface="+mn-lt"/>
                <a:ea typeface="+mn-ea"/>
                <a:cs typeface="+mn-cs"/>
              </a:rPr>
              <a:t>Avance julio</a:t>
            </a:r>
          </a:p>
          <a:p>
            <a:pPr algn="ctr"/>
            <a:r>
              <a:rPr lang="es-CL" sz="3600" b="1" dirty="0">
                <a:solidFill>
                  <a:srgbClr val="016482"/>
                </a:solidFill>
                <a:latin typeface="+mn-lt"/>
                <a:ea typeface="+mn-ea"/>
                <a:cs typeface="+mn-cs"/>
              </a:rPr>
              <a:t>2023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86AF6A7-20DB-0B01-D064-090D07533AB9}"/>
              </a:ext>
            </a:extLst>
          </p:cNvPr>
          <p:cNvSpPr txBox="1"/>
          <p:nvPr/>
        </p:nvSpPr>
        <p:spPr>
          <a:xfrm>
            <a:off x="4646651" y="2270268"/>
            <a:ext cx="2474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>
                <a:solidFill>
                  <a:srgbClr val="016482"/>
                </a:solidFill>
              </a:rPr>
              <a:t>Terminadas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F2D5AC1-2C81-D48D-4BB7-6B96293A03E5}"/>
              </a:ext>
            </a:extLst>
          </p:cNvPr>
          <p:cNvSpPr txBox="1"/>
          <p:nvPr/>
        </p:nvSpPr>
        <p:spPr>
          <a:xfrm>
            <a:off x="7918893" y="2270268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16482"/>
                </a:solidFill>
              </a:rPr>
              <a:t>71.298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9FB4CE0-1332-A089-9D2C-88CE75600854}"/>
              </a:ext>
            </a:extLst>
          </p:cNvPr>
          <p:cNvSpPr txBox="1"/>
          <p:nvPr/>
        </p:nvSpPr>
        <p:spPr>
          <a:xfrm>
            <a:off x="4476733" y="3252713"/>
            <a:ext cx="2814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ctr">
              <a:defRPr sz="3600" b="1">
                <a:solidFill>
                  <a:srgbClr val="50ACB8"/>
                </a:solidFill>
              </a:defRPr>
            </a:lvl1pPr>
          </a:lstStyle>
          <a:p>
            <a:r>
              <a:rPr lang="es-CL" sz="2000" dirty="0">
                <a:solidFill>
                  <a:srgbClr val="016482"/>
                </a:solidFill>
              </a:rPr>
              <a:t>En ejecución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7EDA231-CC66-8731-7CBF-382ABEDC1F96}"/>
              </a:ext>
            </a:extLst>
          </p:cNvPr>
          <p:cNvSpPr txBox="1"/>
          <p:nvPr/>
        </p:nvSpPr>
        <p:spPr>
          <a:xfrm>
            <a:off x="1937459" y="3252713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>
                <a:solidFill>
                  <a:srgbClr val="016482"/>
                </a:solidFill>
              </a:rPr>
              <a:t>más de </a:t>
            </a:r>
            <a:r>
              <a:rPr lang="es-CL" sz="3600" b="1">
                <a:solidFill>
                  <a:srgbClr val="016482"/>
                </a:solidFill>
              </a:rPr>
              <a:t>100.000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CB6E1E7-B29C-46D7-4C62-F53631F001E8}"/>
              </a:ext>
            </a:extLst>
          </p:cNvPr>
          <p:cNvSpPr txBox="1"/>
          <p:nvPr/>
        </p:nvSpPr>
        <p:spPr>
          <a:xfrm>
            <a:off x="6858000" y="4107643"/>
            <a:ext cx="3600070" cy="113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rgbClr val="016482"/>
                </a:solidFill>
              </a:rPr>
              <a:t>71.071</a:t>
            </a:r>
          </a:p>
          <a:p>
            <a:pPr algn="ctr">
              <a:lnSpc>
                <a:spcPts val="1900"/>
              </a:lnSpc>
            </a:pPr>
            <a:r>
              <a:rPr lang="es-CL" sz="2000" b="1" dirty="0">
                <a:solidFill>
                  <a:srgbClr val="016482"/>
                </a:solidFill>
              </a:rPr>
              <a:t>proyectos aprobados </a:t>
            </a:r>
          </a:p>
          <a:p>
            <a:pPr algn="ctr">
              <a:lnSpc>
                <a:spcPts val="1900"/>
              </a:lnSpc>
            </a:pPr>
            <a:r>
              <a:rPr lang="es-CL" sz="2000" b="1" dirty="0">
                <a:solidFill>
                  <a:srgbClr val="016482"/>
                </a:solidFill>
              </a:rPr>
              <a:t>por iniciarse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681B841-A6A2-0981-D68D-2065E0F168D7}"/>
              </a:ext>
            </a:extLst>
          </p:cNvPr>
          <p:cNvSpPr txBox="1"/>
          <p:nvPr/>
        </p:nvSpPr>
        <p:spPr>
          <a:xfrm>
            <a:off x="7801875" y="3252713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16482"/>
                </a:solidFill>
              </a:rPr>
              <a:t>128.803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2127" y="491777"/>
            <a:ext cx="10210800" cy="51631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C9849F-0177-99C2-7BEB-C89FB8D14371}"/>
              </a:ext>
            </a:extLst>
          </p:cNvPr>
          <p:cNvSpPr txBox="1"/>
          <p:nvPr/>
        </p:nvSpPr>
        <p:spPr>
          <a:xfrm>
            <a:off x="972127" y="6132067"/>
            <a:ext cx="105987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050" b="1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Consideraciones: </a:t>
            </a:r>
            <a:r>
              <a:rPr lang="es-CL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Viviendas terminadas: DS 49 y DS 10: Recepción SERVIU/DOM/GLOSA 6/Art. 5.2.7 OGUC; DS 19: Recepción Municipal total y parcial; DS 01: Reporte SIGFE; DS 49 adquisición: Reporte SIGFE ; DS 120: Resolución subsidio asignado.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C72C13-BADD-2E6B-8874-EE83515020E4}"/>
              </a:ext>
            </a:extLst>
          </p:cNvPr>
          <p:cNvSpPr txBox="1"/>
          <p:nvPr/>
        </p:nvSpPr>
        <p:spPr>
          <a:xfrm>
            <a:off x="1937459" y="4316280"/>
            <a:ext cx="229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16482"/>
                </a:solidFill>
              </a:rPr>
              <a:t>más de </a:t>
            </a:r>
            <a:r>
              <a:rPr lang="es-CL" sz="3600" b="1" dirty="0">
                <a:solidFill>
                  <a:srgbClr val="016482"/>
                </a:solidFill>
              </a:rPr>
              <a:t>40.000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28C94-73B4-B990-B144-22856A04A16E}"/>
              </a:ext>
            </a:extLst>
          </p:cNvPr>
          <p:cNvSpPr txBox="1"/>
          <p:nvPr/>
        </p:nvSpPr>
        <p:spPr>
          <a:xfrm>
            <a:off x="4459586" y="4474410"/>
            <a:ext cx="2814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ctr">
              <a:defRPr sz="3600" b="1">
                <a:solidFill>
                  <a:srgbClr val="50ACB8"/>
                </a:solidFill>
              </a:defRPr>
            </a:lvl1pPr>
          </a:lstStyle>
          <a:p>
            <a:r>
              <a:rPr lang="es-CL" sz="2000" dirty="0">
                <a:solidFill>
                  <a:srgbClr val="016482"/>
                </a:solidFill>
              </a:rPr>
              <a:t>Por iniciar</a:t>
            </a:r>
          </a:p>
        </p:txBody>
      </p:sp>
    </p:spTree>
    <p:extLst>
      <p:ext uri="{BB962C8B-B14F-4D97-AF65-F5344CB8AC3E}">
        <p14:creationId xmlns:p14="http://schemas.microsoft.com/office/powerpoint/2010/main" val="242218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-1903" y="-31261"/>
            <a:ext cx="12192000" cy="6858000"/>
          </a:xfrm>
          <a:prstGeom prst="rect">
            <a:avLst/>
          </a:prstGeom>
          <a:solidFill>
            <a:srgbClr val="E8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Forma libre 49"/>
          <p:cNvSpPr/>
          <p:nvPr/>
        </p:nvSpPr>
        <p:spPr>
          <a:xfrm>
            <a:off x="2749004" y="740467"/>
            <a:ext cx="6690187" cy="422824"/>
          </a:xfrm>
          <a:custGeom>
            <a:avLst/>
            <a:gdLst>
              <a:gd name="connsiteX0" fmla="*/ 210742 w 6306250"/>
              <a:gd name="connsiteY0" fmla="*/ 0 h 422824"/>
              <a:gd name="connsiteX1" fmla="*/ 999246 w 6306250"/>
              <a:gd name="connsiteY1" fmla="*/ 0 h 422824"/>
              <a:gd name="connsiteX2" fmla="*/ 2461594 w 6306250"/>
              <a:gd name="connsiteY2" fmla="*/ 0 h 422824"/>
              <a:gd name="connsiteX3" fmla="*/ 3055157 w 6306250"/>
              <a:gd name="connsiteY3" fmla="*/ 0 h 422824"/>
              <a:gd name="connsiteX4" fmla="*/ 3056152 w 6306250"/>
              <a:gd name="connsiteY4" fmla="*/ 0 h 422824"/>
              <a:gd name="connsiteX5" fmla="*/ 3250098 w 6306250"/>
              <a:gd name="connsiteY5" fmla="*/ 0 h 422824"/>
              <a:gd name="connsiteX6" fmla="*/ 3843661 w 6306250"/>
              <a:gd name="connsiteY6" fmla="*/ 0 h 422824"/>
              <a:gd name="connsiteX7" fmla="*/ 3844656 w 6306250"/>
              <a:gd name="connsiteY7" fmla="*/ 0 h 422824"/>
              <a:gd name="connsiteX8" fmla="*/ 5306009 w 6306250"/>
              <a:gd name="connsiteY8" fmla="*/ 0 h 422824"/>
              <a:gd name="connsiteX9" fmla="*/ 5307004 w 6306250"/>
              <a:gd name="connsiteY9" fmla="*/ 0 h 422824"/>
              <a:gd name="connsiteX10" fmla="*/ 6094513 w 6306250"/>
              <a:gd name="connsiteY10" fmla="*/ 0 h 422824"/>
              <a:gd name="connsiteX11" fmla="*/ 6094513 w 6306250"/>
              <a:gd name="connsiteY11" fmla="*/ 100 h 422824"/>
              <a:gd name="connsiteX12" fmla="*/ 6095508 w 6306250"/>
              <a:gd name="connsiteY12" fmla="*/ 0 h 422824"/>
              <a:gd name="connsiteX13" fmla="*/ 6306250 w 6306250"/>
              <a:gd name="connsiteY13" fmla="*/ 210742 h 422824"/>
              <a:gd name="connsiteX14" fmla="*/ 6095508 w 6306250"/>
              <a:gd name="connsiteY14" fmla="*/ 421484 h 422824"/>
              <a:gd name="connsiteX15" fmla="*/ 6094513 w 6306250"/>
              <a:gd name="connsiteY15" fmla="*/ 421384 h 422824"/>
              <a:gd name="connsiteX16" fmla="*/ 6094513 w 6306250"/>
              <a:gd name="connsiteY16" fmla="*/ 422824 h 422824"/>
              <a:gd name="connsiteX17" fmla="*/ 5306009 w 6306250"/>
              <a:gd name="connsiteY17" fmla="*/ 422824 h 422824"/>
              <a:gd name="connsiteX18" fmla="*/ 3843661 w 6306250"/>
              <a:gd name="connsiteY18" fmla="*/ 422824 h 422824"/>
              <a:gd name="connsiteX19" fmla="*/ 3250098 w 6306250"/>
              <a:gd name="connsiteY19" fmla="*/ 422824 h 422824"/>
              <a:gd name="connsiteX20" fmla="*/ 3055157 w 6306250"/>
              <a:gd name="connsiteY20" fmla="*/ 422824 h 422824"/>
              <a:gd name="connsiteX21" fmla="*/ 2461594 w 6306250"/>
              <a:gd name="connsiteY21" fmla="*/ 422824 h 422824"/>
              <a:gd name="connsiteX22" fmla="*/ 999246 w 6306250"/>
              <a:gd name="connsiteY22" fmla="*/ 422824 h 422824"/>
              <a:gd name="connsiteX23" fmla="*/ 210742 w 6306250"/>
              <a:gd name="connsiteY23" fmla="*/ 422824 h 422824"/>
              <a:gd name="connsiteX24" fmla="*/ 0 w 6306250"/>
              <a:gd name="connsiteY24" fmla="*/ 212082 h 422824"/>
              <a:gd name="connsiteX25" fmla="*/ 210742 w 6306250"/>
              <a:gd name="connsiteY25" fmla="*/ 1340 h 42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06250" h="422824">
                <a:moveTo>
                  <a:pt x="210742" y="0"/>
                </a:moveTo>
                <a:lnTo>
                  <a:pt x="999246" y="0"/>
                </a:lnTo>
                <a:lnTo>
                  <a:pt x="2461594" y="0"/>
                </a:lnTo>
                <a:lnTo>
                  <a:pt x="3055157" y="0"/>
                </a:lnTo>
                <a:lnTo>
                  <a:pt x="3056152" y="0"/>
                </a:lnTo>
                <a:lnTo>
                  <a:pt x="3250098" y="0"/>
                </a:lnTo>
                <a:lnTo>
                  <a:pt x="3843661" y="0"/>
                </a:lnTo>
                <a:lnTo>
                  <a:pt x="3844656" y="0"/>
                </a:lnTo>
                <a:lnTo>
                  <a:pt x="5306009" y="0"/>
                </a:lnTo>
                <a:lnTo>
                  <a:pt x="5307004" y="0"/>
                </a:lnTo>
                <a:lnTo>
                  <a:pt x="6094513" y="0"/>
                </a:lnTo>
                <a:lnTo>
                  <a:pt x="6094513" y="100"/>
                </a:lnTo>
                <a:lnTo>
                  <a:pt x="6095508" y="0"/>
                </a:lnTo>
                <a:cubicBezTo>
                  <a:pt x="6211898" y="0"/>
                  <a:pt x="6306250" y="94352"/>
                  <a:pt x="6306250" y="210742"/>
                </a:cubicBezTo>
                <a:cubicBezTo>
                  <a:pt x="6306250" y="327132"/>
                  <a:pt x="6211898" y="421484"/>
                  <a:pt x="6095508" y="421484"/>
                </a:cubicBezTo>
                <a:lnTo>
                  <a:pt x="6094513" y="421384"/>
                </a:lnTo>
                <a:lnTo>
                  <a:pt x="6094513" y="422824"/>
                </a:lnTo>
                <a:lnTo>
                  <a:pt x="5306009" y="422824"/>
                </a:lnTo>
                <a:lnTo>
                  <a:pt x="3843661" y="422824"/>
                </a:lnTo>
                <a:lnTo>
                  <a:pt x="3250098" y="422824"/>
                </a:lnTo>
                <a:lnTo>
                  <a:pt x="3055157" y="422824"/>
                </a:lnTo>
                <a:lnTo>
                  <a:pt x="2461594" y="422824"/>
                </a:lnTo>
                <a:lnTo>
                  <a:pt x="999246" y="422824"/>
                </a:lnTo>
                <a:lnTo>
                  <a:pt x="210742" y="422824"/>
                </a:lnTo>
                <a:cubicBezTo>
                  <a:pt x="94352" y="422824"/>
                  <a:pt x="0" y="328472"/>
                  <a:pt x="0" y="212082"/>
                </a:cubicBezTo>
                <a:cubicBezTo>
                  <a:pt x="0" y="95692"/>
                  <a:pt x="94352" y="1340"/>
                  <a:pt x="210742" y="1340"/>
                </a:cubicBezTo>
                <a:close/>
              </a:path>
            </a:pathLst>
          </a:custGeom>
          <a:solidFill>
            <a:srgbClr val="025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2" y="0"/>
            <a:ext cx="3640297" cy="1853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2749007" y="687704"/>
            <a:ext cx="662515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L" sz="3200" dirty="0">
                <a:solidFill>
                  <a:schemeClr val="bg1"/>
                </a:solidFill>
              </a:rPr>
              <a:t>VIVIENDAS TERMINADAS POR REGIÓN</a:t>
            </a: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8233" y="5566533"/>
            <a:ext cx="1173234" cy="14097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764" y="92675"/>
            <a:ext cx="1173234" cy="14097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A1B5D54-3005-2D19-9D52-351846EB4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60343"/>
              </p:ext>
            </p:extLst>
          </p:nvPr>
        </p:nvGraphicFramePr>
        <p:xfrm>
          <a:off x="2341348" y="1331615"/>
          <a:ext cx="8091806" cy="498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741">
                  <a:extLst>
                    <a:ext uri="{9D8B030D-6E8A-4147-A177-3AD203B41FA5}">
                      <a16:colId xmlns:a16="http://schemas.microsoft.com/office/drawing/2014/main" val="1297250489"/>
                    </a:ext>
                  </a:extLst>
                </a:gridCol>
                <a:gridCol w="3532870">
                  <a:extLst>
                    <a:ext uri="{9D8B030D-6E8A-4147-A177-3AD203B41FA5}">
                      <a16:colId xmlns:a16="http://schemas.microsoft.com/office/drawing/2014/main" val="4082977888"/>
                    </a:ext>
                  </a:extLst>
                </a:gridCol>
                <a:gridCol w="2463195">
                  <a:extLst>
                    <a:ext uri="{9D8B030D-6E8A-4147-A177-3AD203B41FA5}">
                      <a16:colId xmlns:a16="http://schemas.microsoft.com/office/drawing/2014/main" val="1953605255"/>
                    </a:ext>
                  </a:extLst>
                </a:gridCol>
              </a:tblGrid>
              <a:tr h="571305">
                <a:tc>
                  <a:txBody>
                    <a:bodyPr/>
                    <a:lstStyle/>
                    <a:p>
                      <a:pPr algn="ctr" fontAlgn="t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Servicio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Meta PEH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ACB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CL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Viviendas terminadas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3118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Arica y Parinacota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defTabSz="658813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7.540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1.775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87425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Tarapacá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9.300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60522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Antofagasta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17.400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59400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Atacama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7.517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4360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Coquimbo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12.490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3.670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08781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Valparaíso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31.246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8.060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14271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O'Higgins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14.667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3.328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70689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Maule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16.667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8.213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35403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Ñuble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6.557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2.629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32769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Biobío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18.896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9.146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35160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 Araucanía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13.533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6.784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14376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 Ríos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00771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 Lagos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14.165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3.595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65597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Aysén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1.293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64674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Magallanes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1.962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1.075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22474"/>
                  </a:ext>
                </a:extLst>
              </a:tr>
              <a:tr h="24687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Metropolitana</a:t>
                      </a:r>
                      <a:endParaRPr lang="es-CL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-457200" algn="ctr" fontAlgn="t"/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81.155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17.660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65561"/>
                  </a:ext>
                </a:extLst>
              </a:tr>
              <a:tr h="42799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Nacional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0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260.000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0AC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71.298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0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4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0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8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088" y="3423953"/>
            <a:ext cx="1252905" cy="1171194"/>
          </a:xfrm>
          <a:prstGeom prst="rect">
            <a:avLst/>
          </a:prstGeom>
        </p:spPr>
      </p:pic>
      <p:sp>
        <p:nvSpPr>
          <p:cNvPr id="49" name="Forma libre 48"/>
          <p:cNvSpPr/>
          <p:nvPr/>
        </p:nvSpPr>
        <p:spPr>
          <a:xfrm>
            <a:off x="1778294" y="536044"/>
            <a:ext cx="8525299" cy="399463"/>
          </a:xfrm>
          <a:custGeom>
            <a:avLst/>
            <a:gdLst>
              <a:gd name="connsiteX0" fmla="*/ 166025 w 6977173"/>
              <a:gd name="connsiteY0" fmla="*/ 0 h 333106"/>
              <a:gd name="connsiteX1" fmla="*/ 787219 w 6977173"/>
              <a:gd name="connsiteY1" fmla="*/ 0 h 333106"/>
              <a:gd name="connsiteX2" fmla="*/ 2270765 w 6977173"/>
              <a:gd name="connsiteY2" fmla="*/ 0 h 333106"/>
              <a:gd name="connsiteX3" fmla="*/ 2406891 w 6977173"/>
              <a:gd name="connsiteY3" fmla="*/ 0 h 333106"/>
              <a:gd name="connsiteX4" fmla="*/ 2407675 w 6977173"/>
              <a:gd name="connsiteY4" fmla="*/ 0 h 333106"/>
              <a:gd name="connsiteX5" fmla="*/ 2891959 w 6977173"/>
              <a:gd name="connsiteY5" fmla="*/ 0 h 333106"/>
              <a:gd name="connsiteX6" fmla="*/ 3028084 w 6977173"/>
              <a:gd name="connsiteY6" fmla="*/ 0 h 333106"/>
              <a:gd name="connsiteX7" fmla="*/ 3028868 w 6977173"/>
              <a:gd name="connsiteY7" fmla="*/ 0 h 333106"/>
              <a:gd name="connsiteX8" fmla="*/ 3948305 w 6977173"/>
              <a:gd name="connsiteY8" fmla="*/ 0 h 333106"/>
              <a:gd name="connsiteX9" fmla="*/ 4511631 w 6977173"/>
              <a:gd name="connsiteY9" fmla="*/ 0 h 333106"/>
              <a:gd name="connsiteX10" fmla="*/ 4512415 w 6977173"/>
              <a:gd name="connsiteY10" fmla="*/ 0 h 333106"/>
              <a:gd name="connsiteX11" fmla="*/ 4569499 w 6977173"/>
              <a:gd name="connsiteY11" fmla="*/ 0 h 333106"/>
              <a:gd name="connsiteX12" fmla="*/ 5132824 w 6977173"/>
              <a:gd name="connsiteY12" fmla="*/ 0 h 333106"/>
              <a:gd name="connsiteX13" fmla="*/ 5133608 w 6977173"/>
              <a:gd name="connsiteY13" fmla="*/ 0 h 333106"/>
              <a:gd name="connsiteX14" fmla="*/ 6189171 w 6977173"/>
              <a:gd name="connsiteY14" fmla="*/ 0 h 333106"/>
              <a:gd name="connsiteX15" fmla="*/ 6189955 w 6977173"/>
              <a:gd name="connsiteY15" fmla="*/ 0 h 333106"/>
              <a:gd name="connsiteX16" fmla="*/ 6810364 w 6977173"/>
              <a:gd name="connsiteY16" fmla="*/ 0 h 333106"/>
              <a:gd name="connsiteX17" fmla="*/ 6810364 w 6977173"/>
              <a:gd name="connsiteY17" fmla="*/ 79 h 333106"/>
              <a:gd name="connsiteX18" fmla="*/ 6811148 w 6977173"/>
              <a:gd name="connsiteY18" fmla="*/ 0 h 333106"/>
              <a:gd name="connsiteX19" fmla="*/ 6977173 w 6977173"/>
              <a:gd name="connsiteY19" fmla="*/ 166025 h 333106"/>
              <a:gd name="connsiteX20" fmla="*/ 6811148 w 6977173"/>
              <a:gd name="connsiteY20" fmla="*/ 332050 h 333106"/>
              <a:gd name="connsiteX21" fmla="*/ 6810364 w 6977173"/>
              <a:gd name="connsiteY21" fmla="*/ 331972 h 333106"/>
              <a:gd name="connsiteX22" fmla="*/ 6810364 w 6977173"/>
              <a:gd name="connsiteY22" fmla="*/ 333106 h 333106"/>
              <a:gd name="connsiteX23" fmla="*/ 6189171 w 6977173"/>
              <a:gd name="connsiteY23" fmla="*/ 333106 h 333106"/>
              <a:gd name="connsiteX24" fmla="*/ 5132824 w 6977173"/>
              <a:gd name="connsiteY24" fmla="*/ 333106 h 333106"/>
              <a:gd name="connsiteX25" fmla="*/ 4569499 w 6977173"/>
              <a:gd name="connsiteY25" fmla="*/ 333106 h 333106"/>
              <a:gd name="connsiteX26" fmla="*/ 4511631 w 6977173"/>
              <a:gd name="connsiteY26" fmla="*/ 333106 h 333106"/>
              <a:gd name="connsiteX27" fmla="*/ 3948305 w 6977173"/>
              <a:gd name="connsiteY27" fmla="*/ 333106 h 333106"/>
              <a:gd name="connsiteX28" fmla="*/ 3028084 w 6977173"/>
              <a:gd name="connsiteY28" fmla="*/ 333106 h 333106"/>
              <a:gd name="connsiteX29" fmla="*/ 2891959 w 6977173"/>
              <a:gd name="connsiteY29" fmla="*/ 333106 h 333106"/>
              <a:gd name="connsiteX30" fmla="*/ 2406891 w 6977173"/>
              <a:gd name="connsiteY30" fmla="*/ 333106 h 333106"/>
              <a:gd name="connsiteX31" fmla="*/ 2270765 w 6977173"/>
              <a:gd name="connsiteY31" fmla="*/ 333106 h 333106"/>
              <a:gd name="connsiteX32" fmla="*/ 787219 w 6977173"/>
              <a:gd name="connsiteY32" fmla="*/ 333106 h 333106"/>
              <a:gd name="connsiteX33" fmla="*/ 166025 w 6977173"/>
              <a:gd name="connsiteY33" fmla="*/ 333106 h 333106"/>
              <a:gd name="connsiteX34" fmla="*/ 0 w 6977173"/>
              <a:gd name="connsiteY34" fmla="*/ 167081 h 333106"/>
              <a:gd name="connsiteX35" fmla="*/ 166025 w 6977173"/>
              <a:gd name="connsiteY35" fmla="*/ 1056 h 33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77173" h="333106">
                <a:moveTo>
                  <a:pt x="166025" y="0"/>
                </a:moveTo>
                <a:lnTo>
                  <a:pt x="787219" y="0"/>
                </a:lnTo>
                <a:lnTo>
                  <a:pt x="2270765" y="0"/>
                </a:lnTo>
                <a:lnTo>
                  <a:pt x="2406891" y="0"/>
                </a:lnTo>
                <a:lnTo>
                  <a:pt x="2407675" y="0"/>
                </a:lnTo>
                <a:lnTo>
                  <a:pt x="2891959" y="0"/>
                </a:lnTo>
                <a:lnTo>
                  <a:pt x="3028084" y="0"/>
                </a:lnTo>
                <a:lnTo>
                  <a:pt x="3028868" y="0"/>
                </a:lnTo>
                <a:lnTo>
                  <a:pt x="3948305" y="0"/>
                </a:lnTo>
                <a:lnTo>
                  <a:pt x="4511631" y="0"/>
                </a:lnTo>
                <a:lnTo>
                  <a:pt x="4512415" y="0"/>
                </a:lnTo>
                <a:lnTo>
                  <a:pt x="4569499" y="0"/>
                </a:lnTo>
                <a:lnTo>
                  <a:pt x="5132824" y="0"/>
                </a:lnTo>
                <a:lnTo>
                  <a:pt x="5133608" y="0"/>
                </a:lnTo>
                <a:lnTo>
                  <a:pt x="6189171" y="0"/>
                </a:lnTo>
                <a:lnTo>
                  <a:pt x="6189955" y="0"/>
                </a:lnTo>
                <a:lnTo>
                  <a:pt x="6810364" y="0"/>
                </a:lnTo>
                <a:lnTo>
                  <a:pt x="6810364" y="79"/>
                </a:lnTo>
                <a:lnTo>
                  <a:pt x="6811148" y="0"/>
                </a:lnTo>
                <a:cubicBezTo>
                  <a:pt x="6902841" y="0"/>
                  <a:pt x="6977173" y="74332"/>
                  <a:pt x="6977173" y="166025"/>
                </a:cubicBezTo>
                <a:cubicBezTo>
                  <a:pt x="6977173" y="257719"/>
                  <a:pt x="6902841" y="332050"/>
                  <a:pt x="6811148" y="332050"/>
                </a:cubicBezTo>
                <a:lnTo>
                  <a:pt x="6810364" y="331972"/>
                </a:lnTo>
                <a:lnTo>
                  <a:pt x="6810364" y="333106"/>
                </a:lnTo>
                <a:lnTo>
                  <a:pt x="6189171" y="333106"/>
                </a:lnTo>
                <a:lnTo>
                  <a:pt x="5132824" y="333106"/>
                </a:lnTo>
                <a:lnTo>
                  <a:pt x="4569499" y="333106"/>
                </a:lnTo>
                <a:lnTo>
                  <a:pt x="4511631" y="333106"/>
                </a:lnTo>
                <a:lnTo>
                  <a:pt x="3948305" y="333106"/>
                </a:lnTo>
                <a:lnTo>
                  <a:pt x="3028084" y="333106"/>
                </a:lnTo>
                <a:lnTo>
                  <a:pt x="2891959" y="333106"/>
                </a:lnTo>
                <a:lnTo>
                  <a:pt x="2406891" y="333106"/>
                </a:lnTo>
                <a:lnTo>
                  <a:pt x="2270765" y="333106"/>
                </a:lnTo>
                <a:lnTo>
                  <a:pt x="787219" y="333106"/>
                </a:lnTo>
                <a:lnTo>
                  <a:pt x="166025" y="333106"/>
                </a:lnTo>
                <a:cubicBezTo>
                  <a:pt x="74332" y="333106"/>
                  <a:pt x="0" y="258774"/>
                  <a:pt x="0" y="167081"/>
                </a:cubicBezTo>
                <a:cubicBezTo>
                  <a:pt x="0" y="75387"/>
                  <a:pt x="74332" y="1056"/>
                  <a:pt x="166025" y="1056"/>
                </a:cubicBezTo>
                <a:close/>
              </a:path>
            </a:pathLst>
          </a:custGeom>
          <a:solidFill>
            <a:srgbClr val="025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778296" y="416844"/>
            <a:ext cx="86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3200" dirty="0">
                <a:solidFill>
                  <a:schemeClr val="bg1"/>
                </a:solidFill>
              </a:rPr>
              <a:t>VIVIENDAS EN EJECUCIÓN SEGÚN AVANCE FÍSICO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764" y="92675"/>
            <a:ext cx="1173234" cy="14097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8233" y="5566533"/>
            <a:ext cx="1173234" cy="140970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9D81B5-D844-90FC-6C4A-3DDC6DE45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3741"/>
              </p:ext>
            </p:extLst>
          </p:nvPr>
        </p:nvGraphicFramePr>
        <p:xfrm>
          <a:off x="1689987" y="1233112"/>
          <a:ext cx="8812024" cy="4980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828">
                  <a:extLst>
                    <a:ext uri="{9D8B030D-6E8A-4147-A177-3AD203B41FA5}">
                      <a16:colId xmlns:a16="http://schemas.microsoft.com/office/drawing/2014/main" val="1909613212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4264415442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4180335623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2273598565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414996064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2544901181"/>
                    </a:ext>
                  </a:extLst>
                </a:gridCol>
                <a:gridCol w="1178866">
                  <a:extLst>
                    <a:ext uri="{9D8B030D-6E8A-4147-A177-3AD203B41FA5}">
                      <a16:colId xmlns:a16="http://schemas.microsoft.com/office/drawing/2014/main" val="3558513830"/>
                    </a:ext>
                  </a:extLst>
                </a:gridCol>
              </a:tblGrid>
              <a:tr h="3876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de avance físico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50A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94232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Servicio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[0-25[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[25-50[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[50-75[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[75-100[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solidFill>
                            <a:srgbClr val="016482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CL" sz="1600" b="1" i="0" u="none" strike="noStrike" dirty="0">
                        <a:solidFill>
                          <a:srgbClr val="01648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B5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29033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Arica y Parinacota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988</a:t>
                      </a:r>
                      <a:endParaRPr lang="es-C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1.324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1.380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4.468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19254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Tarapacá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2.378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</a:t>
                      </a:r>
                      <a:endParaRPr lang="es-C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2.537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6.013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94540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Antofagasta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1.691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2.075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629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5.807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47449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Atacama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1.472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1.266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3.701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54438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Coquimbo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1.657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1.377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2.560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6.337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07736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Valparaíso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5.105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1.217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2.741</a:t>
                      </a:r>
                      <a:endParaRPr lang="es-C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5.373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15.076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40590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O'Higgins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4.113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3.382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9.225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69743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Maule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2.680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1.514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1.735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2.297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8.302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90691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Ñuble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2.022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2.242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5.536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91222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Bio Bio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2.608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1.537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1.271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3.968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9.881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49312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>
                          <a:effectLst/>
                          <a:latin typeface="+mj-lt"/>
                        </a:rPr>
                        <a:t>La Araucanía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3.934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1.896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2.387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s-C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9.252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70583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Los Ríos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2.615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38706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Los Lagos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2.420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1.680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3.131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8.172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80210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Aysén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279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999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42938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Magallanes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2.084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328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295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2.957</a:t>
                      </a:r>
                      <a:endParaRPr lang="es-C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65558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>
                          <a:effectLst/>
                          <a:latin typeface="+mj-lt"/>
                        </a:rPr>
                        <a:t>Metropolitana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12.416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3.557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3.313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9.956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1.220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30.462</a:t>
                      </a:r>
                      <a:endParaRPr lang="es-CL" sz="1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50709"/>
                  </a:ext>
                </a:extLst>
              </a:tr>
              <a:tr h="347202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Nacional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46.182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15.130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18.151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43.954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5.386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128.803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67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5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66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8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088" y="3423953"/>
            <a:ext cx="1252905" cy="1171194"/>
          </a:xfrm>
          <a:prstGeom prst="rect">
            <a:avLst/>
          </a:prstGeom>
        </p:spPr>
      </p:pic>
      <p:sp>
        <p:nvSpPr>
          <p:cNvPr id="49" name="Forma libre 48"/>
          <p:cNvSpPr/>
          <p:nvPr/>
        </p:nvSpPr>
        <p:spPr>
          <a:xfrm>
            <a:off x="3838575" y="398031"/>
            <a:ext cx="4514850" cy="399463"/>
          </a:xfrm>
          <a:custGeom>
            <a:avLst/>
            <a:gdLst>
              <a:gd name="connsiteX0" fmla="*/ 166025 w 6977173"/>
              <a:gd name="connsiteY0" fmla="*/ 0 h 333106"/>
              <a:gd name="connsiteX1" fmla="*/ 787219 w 6977173"/>
              <a:gd name="connsiteY1" fmla="*/ 0 h 333106"/>
              <a:gd name="connsiteX2" fmla="*/ 2270765 w 6977173"/>
              <a:gd name="connsiteY2" fmla="*/ 0 h 333106"/>
              <a:gd name="connsiteX3" fmla="*/ 2406891 w 6977173"/>
              <a:gd name="connsiteY3" fmla="*/ 0 h 333106"/>
              <a:gd name="connsiteX4" fmla="*/ 2407675 w 6977173"/>
              <a:gd name="connsiteY4" fmla="*/ 0 h 333106"/>
              <a:gd name="connsiteX5" fmla="*/ 2891959 w 6977173"/>
              <a:gd name="connsiteY5" fmla="*/ 0 h 333106"/>
              <a:gd name="connsiteX6" fmla="*/ 3028084 w 6977173"/>
              <a:gd name="connsiteY6" fmla="*/ 0 h 333106"/>
              <a:gd name="connsiteX7" fmla="*/ 3028868 w 6977173"/>
              <a:gd name="connsiteY7" fmla="*/ 0 h 333106"/>
              <a:gd name="connsiteX8" fmla="*/ 3948305 w 6977173"/>
              <a:gd name="connsiteY8" fmla="*/ 0 h 333106"/>
              <a:gd name="connsiteX9" fmla="*/ 4511631 w 6977173"/>
              <a:gd name="connsiteY9" fmla="*/ 0 h 333106"/>
              <a:gd name="connsiteX10" fmla="*/ 4512415 w 6977173"/>
              <a:gd name="connsiteY10" fmla="*/ 0 h 333106"/>
              <a:gd name="connsiteX11" fmla="*/ 4569499 w 6977173"/>
              <a:gd name="connsiteY11" fmla="*/ 0 h 333106"/>
              <a:gd name="connsiteX12" fmla="*/ 5132824 w 6977173"/>
              <a:gd name="connsiteY12" fmla="*/ 0 h 333106"/>
              <a:gd name="connsiteX13" fmla="*/ 5133608 w 6977173"/>
              <a:gd name="connsiteY13" fmla="*/ 0 h 333106"/>
              <a:gd name="connsiteX14" fmla="*/ 6189171 w 6977173"/>
              <a:gd name="connsiteY14" fmla="*/ 0 h 333106"/>
              <a:gd name="connsiteX15" fmla="*/ 6189955 w 6977173"/>
              <a:gd name="connsiteY15" fmla="*/ 0 h 333106"/>
              <a:gd name="connsiteX16" fmla="*/ 6810364 w 6977173"/>
              <a:gd name="connsiteY16" fmla="*/ 0 h 333106"/>
              <a:gd name="connsiteX17" fmla="*/ 6810364 w 6977173"/>
              <a:gd name="connsiteY17" fmla="*/ 79 h 333106"/>
              <a:gd name="connsiteX18" fmla="*/ 6811148 w 6977173"/>
              <a:gd name="connsiteY18" fmla="*/ 0 h 333106"/>
              <a:gd name="connsiteX19" fmla="*/ 6977173 w 6977173"/>
              <a:gd name="connsiteY19" fmla="*/ 166025 h 333106"/>
              <a:gd name="connsiteX20" fmla="*/ 6811148 w 6977173"/>
              <a:gd name="connsiteY20" fmla="*/ 332050 h 333106"/>
              <a:gd name="connsiteX21" fmla="*/ 6810364 w 6977173"/>
              <a:gd name="connsiteY21" fmla="*/ 331972 h 333106"/>
              <a:gd name="connsiteX22" fmla="*/ 6810364 w 6977173"/>
              <a:gd name="connsiteY22" fmla="*/ 333106 h 333106"/>
              <a:gd name="connsiteX23" fmla="*/ 6189171 w 6977173"/>
              <a:gd name="connsiteY23" fmla="*/ 333106 h 333106"/>
              <a:gd name="connsiteX24" fmla="*/ 5132824 w 6977173"/>
              <a:gd name="connsiteY24" fmla="*/ 333106 h 333106"/>
              <a:gd name="connsiteX25" fmla="*/ 4569499 w 6977173"/>
              <a:gd name="connsiteY25" fmla="*/ 333106 h 333106"/>
              <a:gd name="connsiteX26" fmla="*/ 4511631 w 6977173"/>
              <a:gd name="connsiteY26" fmla="*/ 333106 h 333106"/>
              <a:gd name="connsiteX27" fmla="*/ 3948305 w 6977173"/>
              <a:gd name="connsiteY27" fmla="*/ 333106 h 333106"/>
              <a:gd name="connsiteX28" fmla="*/ 3028084 w 6977173"/>
              <a:gd name="connsiteY28" fmla="*/ 333106 h 333106"/>
              <a:gd name="connsiteX29" fmla="*/ 2891959 w 6977173"/>
              <a:gd name="connsiteY29" fmla="*/ 333106 h 333106"/>
              <a:gd name="connsiteX30" fmla="*/ 2406891 w 6977173"/>
              <a:gd name="connsiteY30" fmla="*/ 333106 h 333106"/>
              <a:gd name="connsiteX31" fmla="*/ 2270765 w 6977173"/>
              <a:gd name="connsiteY31" fmla="*/ 333106 h 333106"/>
              <a:gd name="connsiteX32" fmla="*/ 787219 w 6977173"/>
              <a:gd name="connsiteY32" fmla="*/ 333106 h 333106"/>
              <a:gd name="connsiteX33" fmla="*/ 166025 w 6977173"/>
              <a:gd name="connsiteY33" fmla="*/ 333106 h 333106"/>
              <a:gd name="connsiteX34" fmla="*/ 0 w 6977173"/>
              <a:gd name="connsiteY34" fmla="*/ 167081 h 333106"/>
              <a:gd name="connsiteX35" fmla="*/ 166025 w 6977173"/>
              <a:gd name="connsiteY35" fmla="*/ 1056 h 33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77173" h="333106">
                <a:moveTo>
                  <a:pt x="166025" y="0"/>
                </a:moveTo>
                <a:lnTo>
                  <a:pt x="787219" y="0"/>
                </a:lnTo>
                <a:lnTo>
                  <a:pt x="2270765" y="0"/>
                </a:lnTo>
                <a:lnTo>
                  <a:pt x="2406891" y="0"/>
                </a:lnTo>
                <a:lnTo>
                  <a:pt x="2407675" y="0"/>
                </a:lnTo>
                <a:lnTo>
                  <a:pt x="2891959" y="0"/>
                </a:lnTo>
                <a:lnTo>
                  <a:pt x="3028084" y="0"/>
                </a:lnTo>
                <a:lnTo>
                  <a:pt x="3028868" y="0"/>
                </a:lnTo>
                <a:lnTo>
                  <a:pt x="3948305" y="0"/>
                </a:lnTo>
                <a:lnTo>
                  <a:pt x="4511631" y="0"/>
                </a:lnTo>
                <a:lnTo>
                  <a:pt x="4512415" y="0"/>
                </a:lnTo>
                <a:lnTo>
                  <a:pt x="4569499" y="0"/>
                </a:lnTo>
                <a:lnTo>
                  <a:pt x="5132824" y="0"/>
                </a:lnTo>
                <a:lnTo>
                  <a:pt x="5133608" y="0"/>
                </a:lnTo>
                <a:lnTo>
                  <a:pt x="6189171" y="0"/>
                </a:lnTo>
                <a:lnTo>
                  <a:pt x="6189955" y="0"/>
                </a:lnTo>
                <a:lnTo>
                  <a:pt x="6810364" y="0"/>
                </a:lnTo>
                <a:lnTo>
                  <a:pt x="6810364" y="79"/>
                </a:lnTo>
                <a:lnTo>
                  <a:pt x="6811148" y="0"/>
                </a:lnTo>
                <a:cubicBezTo>
                  <a:pt x="6902841" y="0"/>
                  <a:pt x="6977173" y="74332"/>
                  <a:pt x="6977173" y="166025"/>
                </a:cubicBezTo>
                <a:cubicBezTo>
                  <a:pt x="6977173" y="257719"/>
                  <a:pt x="6902841" y="332050"/>
                  <a:pt x="6811148" y="332050"/>
                </a:cubicBezTo>
                <a:lnTo>
                  <a:pt x="6810364" y="331972"/>
                </a:lnTo>
                <a:lnTo>
                  <a:pt x="6810364" y="333106"/>
                </a:lnTo>
                <a:lnTo>
                  <a:pt x="6189171" y="333106"/>
                </a:lnTo>
                <a:lnTo>
                  <a:pt x="5132824" y="333106"/>
                </a:lnTo>
                <a:lnTo>
                  <a:pt x="4569499" y="333106"/>
                </a:lnTo>
                <a:lnTo>
                  <a:pt x="4511631" y="333106"/>
                </a:lnTo>
                <a:lnTo>
                  <a:pt x="3948305" y="333106"/>
                </a:lnTo>
                <a:lnTo>
                  <a:pt x="3028084" y="333106"/>
                </a:lnTo>
                <a:lnTo>
                  <a:pt x="2891959" y="333106"/>
                </a:lnTo>
                <a:lnTo>
                  <a:pt x="2406891" y="333106"/>
                </a:lnTo>
                <a:lnTo>
                  <a:pt x="2270765" y="333106"/>
                </a:lnTo>
                <a:lnTo>
                  <a:pt x="787219" y="333106"/>
                </a:lnTo>
                <a:lnTo>
                  <a:pt x="166025" y="333106"/>
                </a:lnTo>
                <a:cubicBezTo>
                  <a:pt x="74332" y="333106"/>
                  <a:pt x="0" y="258774"/>
                  <a:pt x="0" y="167081"/>
                </a:cubicBezTo>
                <a:cubicBezTo>
                  <a:pt x="0" y="75387"/>
                  <a:pt x="74332" y="1056"/>
                  <a:pt x="166025" y="1056"/>
                </a:cubicBezTo>
                <a:close/>
              </a:path>
            </a:pathLst>
          </a:custGeom>
          <a:solidFill>
            <a:srgbClr val="025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3998289" y="312915"/>
            <a:ext cx="419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dirty="0">
                <a:solidFill>
                  <a:schemeClr val="bg1"/>
                </a:solidFill>
              </a:rPr>
              <a:t>VIVIENDAS EN PROCESO</a:t>
            </a:r>
            <a:endParaRPr lang="es-CL" altLang="es-CL" sz="3200" dirty="0">
              <a:solidFill>
                <a:schemeClr val="bg1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764" y="92675"/>
            <a:ext cx="1173234" cy="140970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8233" y="5566533"/>
            <a:ext cx="1173234" cy="14097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CC032D-6967-9F5F-0CFA-19B479F06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30106"/>
              </p:ext>
            </p:extLst>
          </p:nvPr>
        </p:nvGraphicFramePr>
        <p:xfrm>
          <a:off x="1801283" y="961821"/>
          <a:ext cx="7231907" cy="530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120">
                  <a:extLst>
                    <a:ext uri="{9D8B030D-6E8A-4147-A177-3AD203B41FA5}">
                      <a16:colId xmlns:a16="http://schemas.microsoft.com/office/drawing/2014/main" val="224364438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637075614"/>
                    </a:ext>
                  </a:extLst>
                </a:gridCol>
                <a:gridCol w="1871447">
                  <a:extLst>
                    <a:ext uri="{9D8B030D-6E8A-4147-A177-3AD203B41FA5}">
                      <a16:colId xmlns:a16="http://schemas.microsoft.com/office/drawing/2014/main" val="3401620587"/>
                    </a:ext>
                  </a:extLst>
                </a:gridCol>
                <a:gridCol w="1661340">
                  <a:extLst>
                    <a:ext uri="{9D8B030D-6E8A-4147-A177-3AD203B41FA5}">
                      <a16:colId xmlns:a16="http://schemas.microsoft.com/office/drawing/2014/main" val="327707428"/>
                    </a:ext>
                  </a:extLst>
                </a:gridCol>
              </a:tblGrid>
              <a:tr h="74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Región</a:t>
                      </a:r>
                      <a:endParaRPr lang="es-CL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Viviendas terminadas</a:t>
                      </a:r>
                      <a:endParaRPr lang="es-CL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Viviendas en ejecución</a:t>
                      </a:r>
                      <a:endParaRPr lang="es-CL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Viviendas por iniciar</a:t>
                      </a:r>
                      <a:endParaRPr lang="es-CL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55586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Arica y Parinacota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1.775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4.468</a:t>
                      </a:r>
                      <a:endParaRPr lang="es-CL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90401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Tarapacá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667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6.013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06515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Antofagasta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922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5.807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95955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Atacama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1.726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3.701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97792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Coquimbo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3.670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6.337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95575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Valparaíso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8.060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15.076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37438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O'Higgins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3.328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9.225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3.535</a:t>
                      </a:r>
                      <a:endParaRPr lang="es-CL" sz="160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91552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Maule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8.213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8.302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16219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Ñuble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2.629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5.536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57126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Biobío</a:t>
                      </a:r>
                      <a:endParaRPr lang="es-CL" sz="16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9.146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9.881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62896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 Araucanía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6.784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9.252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4.171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70719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 Ríos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1.873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2.615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501643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 Lagos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3.595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8.172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09859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Aysén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999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9462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Magallanes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1.075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2.957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20224"/>
                  </a:ext>
                </a:extLst>
              </a:tr>
              <a:tr h="25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Metropolitana</a:t>
                      </a:r>
                      <a:endParaRPr lang="es-CL" sz="16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17.660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30.462</a:t>
                      </a:r>
                      <a:endParaRPr lang="es-CL" sz="16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27.916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96786"/>
                  </a:ext>
                </a:extLst>
              </a:tr>
              <a:tr h="383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Nacional</a:t>
                      </a:r>
                      <a:endParaRPr lang="es-CL" sz="16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71.298</a:t>
                      </a:r>
                      <a:endParaRPr lang="es-CL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128.803</a:t>
                      </a:r>
                      <a:endParaRPr lang="es-CL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67C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71.071</a:t>
                      </a:r>
                      <a:endParaRPr lang="es-CL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67C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8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3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7FF797-FFF0-FAFA-9CF2-ABA6CB32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8233" y="5566533"/>
            <a:ext cx="1173234" cy="1409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145" y="4928498"/>
            <a:ext cx="1252905" cy="11711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764" y="92675"/>
            <a:ext cx="1173234" cy="1409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41" y="1008344"/>
            <a:ext cx="2167467" cy="12079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633" y="2806333"/>
            <a:ext cx="4134735" cy="1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CE34CE2E6A6C44B6C388B8443D5A53" ma:contentTypeVersion="14" ma:contentTypeDescription="Crear nuevo documento." ma:contentTypeScope="" ma:versionID="e74a7dd4223f73748c95518d8a71bb6a">
  <xsd:schema xmlns:xsd="http://www.w3.org/2001/XMLSchema" xmlns:xs="http://www.w3.org/2001/XMLSchema" xmlns:p="http://schemas.microsoft.com/office/2006/metadata/properties" xmlns:ns2="9e2a5cc3-8c75-4db7-b565-49842b176e03" xmlns:ns3="d18d620d-b767-48bd-a742-28e3d76118ae" targetNamespace="http://schemas.microsoft.com/office/2006/metadata/properties" ma:root="true" ma:fieldsID="cecb3c6cdf657b88de278c7827cd7a0a" ns2:_="" ns3:_="">
    <xsd:import namespace="9e2a5cc3-8c75-4db7-b565-49842b176e03"/>
    <xsd:import namespace="d18d620d-b767-48bd-a742-28e3d76118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5cc3-8c75-4db7-b565-49842b176e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2912f8-9303-4afc-ad8c-eac72c315d3f}" ma:internalName="TaxCatchAll" ma:showField="CatchAllData" ma:web="9e2a5cc3-8c75-4db7-b565-49842b176e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620d-b767-48bd-a742-28e3d7611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e4473aa-7771-4c3c-9f7a-35330325c0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2a5cc3-8c75-4db7-b565-49842b176e03" xsi:nil="true"/>
    <lcf76f155ced4ddcb4097134ff3c332f xmlns="d18d620d-b767-48bd-a742-28e3d76118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692FFC-38E7-4A54-B677-42AA9349C4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FC03FD-A051-4BE7-96FF-B88092DA2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2a5cc3-8c75-4db7-b565-49842b176e03"/>
    <ds:schemaRef ds:uri="d18d620d-b767-48bd-a742-28e3d7611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772AB-DB18-49C8-806C-F4FE2D90FFE4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9e2a5cc3-8c75-4db7-b565-49842b176e0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18d620d-b767-48bd-a742-28e3d76118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413</Words>
  <Application>Microsoft Office PowerPoint</Application>
  <PresentationFormat>Panorámica</PresentationFormat>
  <Paragraphs>286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Vania Navarro Morales</cp:lastModifiedBy>
  <cp:revision>39</cp:revision>
  <dcterms:created xsi:type="dcterms:W3CDTF">2022-09-08T19:25:06Z</dcterms:created>
  <dcterms:modified xsi:type="dcterms:W3CDTF">2023-09-07T03:06:13Z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0x0101004DCE34CE2E6A6C44B6C388B8443D5A53</vt:lpwstr>
  </property>
  <property fmtid="{D5CDD505-2E9C-101B-9397-08002B2CF9AE}" pid="3" name="MediaServiceImageTags">
    <vt:lpwstr/>
  </property>
</Properties>
</file>