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70" r:id="rId5"/>
  </p:sldMasterIdLst>
  <p:notesMasterIdLst>
    <p:notesMasterId r:id="rId29"/>
  </p:notesMasterIdLst>
  <p:sldIdLst>
    <p:sldId id="283" r:id="rId6"/>
    <p:sldId id="284" r:id="rId7"/>
    <p:sldId id="285" r:id="rId8"/>
    <p:sldId id="286" r:id="rId9"/>
    <p:sldId id="287" r:id="rId10"/>
    <p:sldId id="288" r:id="rId11"/>
    <p:sldId id="289" r:id="rId12"/>
    <p:sldId id="297" r:id="rId13"/>
    <p:sldId id="298" r:id="rId14"/>
    <p:sldId id="308" r:id="rId15"/>
    <p:sldId id="307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300" r:id="rId24"/>
    <p:sldId id="301" r:id="rId25"/>
    <p:sldId id="302" r:id="rId26"/>
    <p:sldId id="303" r:id="rId27"/>
    <p:sldId id="304" r:id="rId28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630"/>
    <a:srgbClr val="FA395C"/>
    <a:srgbClr val="EF8BA0"/>
    <a:srgbClr val="12264E"/>
    <a:srgbClr val="3CAA90"/>
    <a:srgbClr val="90959B"/>
    <a:srgbClr val="FFFFFF"/>
    <a:srgbClr val="1E1D33"/>
    <a:srgbClr val="363D59"/>
    <a:srgbClr val="293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15" autoAdjust="0"/>
    <p:restoredTop sz="94660"/>
  </p:normalViewPr>
  <p:slideViewPr>
    <p:cSldViewPr>
      <p:cViewPr>
        <p:scale>
          <a:sx n="80" d="100"/>
          <a:sy n="80" d="100"/>
        </p:scale>
        <p:origin x="348" y="492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707F6-269F-4784-8AC0-6CAFB6A46D78}" type="datetimeFigureOut">
              <a:rPr lang="es-CL" smtClean="0"/>
              <a:t>07-07-2022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7C73F2-E561-441E-8EEF-6178FA0F65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83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097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0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4937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01161-DAC1-5347-95D2-FFF2D9DC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-321342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8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05195-F65B-F24C-8FF9-4805C7E0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156" y="473781"/>
            <a:ext cx="8929688" cy="8583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8A58B9D-98DC-B04F-A624-2A53860FE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9150" y="3346121"/>
            <a:ext cx="8472488" cy="1304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838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05195-F65B-F24C-8FF9-4805C7E0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156" y="473781"/>
            <a:ext cx="8929688" cy="8583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Título principal</a:t>
            </a:r>
            <a:endParaRPr lang="es-C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85DFEF9-7A32-EA48-A7C3-30089E3BDDBE}"/>
              </a:ext>
            </a:extLst>
          </p:cNvPr>
          <p:cNvGrpSpPr/>
          <p:nvPr userDrawn="1"/>
        </p:nvGrpSpPr>
        <p:grpSpPr>
          <a:xfrm>
            <a:off x="-71048" y="4921956"/>
            <a:ext cx="12334095" cy="2059789"/>
            <a:chOff x="247372" y="5159022"/>
            <a:chExt cx="12137524" cy="187916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152BE47-8FCD-7044-A462-5EDE6172BB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372" y="5159022"/>
              <a:ext cx="6288896" cy="187916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FFE2548-E39D-7946-BA45-3107AAC2B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5159022"/>
              <a:ext cx="6288896" cy="1879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361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4937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01161-DAC1-5347-95D2-FFF2D9DC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-321342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8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579" y="729914"/>
            <a:ext cx="3818021" cy="1788696"/>
          </a:xfrm>
        </p:spPr>
        <p:txBody>
          <a:bodyPr anchor="t"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CA510CE-A06E-F64E-9FC8-D5C51D723C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4403" y="729914"/>
            <a:ext cx="6706018" cy="5534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C10BB47-4A74-7E4C-812E-C55A87910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663" y="2622550"/>
            <a:ext cx="3817937" cy="321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1F83FD-A76D-5749-9476-FBF58394B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229" y="5337602"/>
            <a:ext cx="1612766" cy="14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2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558" y="505324"/>
            <a:ext cx="8718884" cy="753981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FE8F4C0-ACBB-5441-8874-BFD6BA6C1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6558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L" dirty="0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A586DD2C-0602-264A-96EC-B148C16163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4347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5B45555A-95D6-5A4E-9A90-89ABE88135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4115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D48E9F5-EF6D-434D-AF37-349A023CD7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6725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8C9A057-59F2-754D-B6D0-9ACFBAA53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6725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196386E9-9308-7649-BB00-1C3C20FC7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556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51F32FD-5B92-FF4E-9549-F47945FED9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556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839F050C-A2AB-624C-B465-087D14E6D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6261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2B2D1A8E-97E1-4843-A198-F018FC991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6261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129222-DA1B-8D4D-B8F5-48AF3D150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609" y="5690810"/>
            <a:ext cx="1290507" cy="9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09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3199FB-1578-FF42-BDA1-0FF68EB4B9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2B61508F-4663-D54F-AA95-F5D6D82DA0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914913-8A82-3F4F-9DE2-8DF33D7DC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2777">
            <a:off x="11186405" y="5136593"/>
            <a:ext cx="635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9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14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01161-DAC1-5347-95D2-FFF2D9DC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3288633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9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3199FB-1578-FF42-BDA1-0FF68EB4B9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2B61508F-4663-D54F-AA95-F5D6D82DA0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914913-8A82-3F4F-9DE2-8DF33D7DC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2777">
            <a:off x="11186405" y="5136593"/>
            <a:ext cx="635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579" y="729914"/>
            <a:ext cx="3818021" cy="1788696"/>
          </a:xfrm>
        </p:spPr>
        <p:txBody>
          <a:bodyPr anchor="t"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CA510CE-A06E-F64E-9FC8-D5C51D723C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4403" y="729914"/>
            <a:ext cx="6706018" cy="5534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C10BB47-4A74-7E4C-812E-C55A87910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663" y="2622550"/>
            <a:ext cx="3817937" cy="321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1F83FD-A76D-5749-9476-FBF58394B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229" y="5337602"/>
            <a:ext cx="1612766" cy="14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3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558" y="505324"/>
            <a:ext cx="8718884" cy="753981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FE8F4C0-ACBB-5441-8874-BFD6BA6C1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6558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L" dirty="0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A586DD2C-0602-264A-96EC-B148C16163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4347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5B45555A-95D6-5A4E-9A90-89ABE88135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4115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D48E9F5-EF6D-434D-AF37-349A023CD7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6725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8C9A057-59F2-754D-B6D0-9ACFBAA53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6725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196386E9-9308-7649-BB00-1C3C20FC7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556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51F32FD-5B92-FF4E-9549-F47945FED9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556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839F050C-A2AB-624C-B465-087D14E6D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6261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2B2D1A8E-97E1-4843-A198-F018FC991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6261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129222-DA1B-8D4D-B8F5-48AF3D150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609" y="5690810"/>
            <a:ext cx="1290507" cy="9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14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6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D121A9-286F-D64F-8964-F20B59941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3288633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3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C5A02AB-576D-F04A-B485-29056FC152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A300DC-C1E8-2F45-859A-19AB3C09B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251" y="5936581"/>
            <a:ext cx="2413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C5A02AB-576D-F04A-B485-29056FC152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6067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027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05195-F65B-F24C-8FF9-4805C7E0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156" y="473781"/>
            <a:ext cx="8929688" cy="8583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Título principal</a:t>
            </a:r>
            <a:endParaRPr lang="es-C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85DFEF9-7A32-EA48-A7C3-30089E3BDDBE}"/>
              </a:ext>
            </a:extLst>
          </p:cNvPr>
          <p:cNvGrpSpPr/>
          <p:nvPr userDrawn="1"/>
        </p:nvGrpSpPr>
        <p:grpSpPr>
          <a:xfrm>
            <a:off x="-71048" y="4921956"/>
            <a:ext cx="12334095" cy="2059789"/>
            <a:chOff x="247372" y="5159022"/>
            <a:chExt cx="12137524" cy="187916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152BE47-8FCD-7044-A462-5EDE6172BB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372" y="5159022"/>
              <a:ext cx="6288896" cy="187916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FFE2548-E39D-7946-BA45-3107AAC2B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5159022"/>
              <a:ext cx="6288896" cy="1879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610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6D025B10-F5B3-7644-A240-77E835DA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1561"/>
            <a:ext cx="10515600" cy="209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Título principal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613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3" r:id="rId4"/>
    <p:sldLayoutId id="2147483674" r:id="rId5"/>
    <p:sldLayoutId id="2147483661" r:id="rId6"/>
    <p:sldLayoutId id="2147483664" r:id="rId7"/>
    <p:sldLayoutId id="2147483665" r:id="rId8"/>
    <p:sldLayoutId id="2147483679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83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3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5.wdp"/><Relationship Id="rId5" Type="http://schemas.openxmlformats.org/officeDocument/2006/relationships/image" Target="../media/image24.png"/><Relationship Id="rId4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5.wdp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54EF2-8A7C-5445-A9D3-C80BED3D2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723" y="3781923"/>
            <a:ext cx="8616028" cy="116077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s-CL" sz="2400" b="1" dirty="0">
                <a:solidFill>
                  <a:srgbClr val="12264E"/>
                </a:solidFill>
                <a:latin typeface="+mn-lt"/>
              </a:rPr>
              <a:t>Llamado Nacional a Concurso año 2022</a:t>
            </a:r>
            <a:r>
              <a:rPr lang="es-CL" sz="2400" dirty="0">
                <a:solidFill>
                  <a:srgbClr val="12264E"/>
                </a:solidFill>
                <a:latin typeface="+mn-lt"/>
              </a:rPr>
              <a:t/>
            </a:r>
            <a:br>
              <a:rPr lang="es-CL" sz="2400" dirty="0">
                <a:solidFill>
                  <a:srgbClr val="12264E"/>
                </a:solidFill>
                <a:latin typeface="+mn-lt"/>
              </a:rPr>
            </a:br>
            <a:r>
              <a:rPr lang="es-CL" sz="2400" dirty="0">
                <a:solidFill>
                  <a:srgbClr val="12264E"/>
                </a:solidFill>
                <a:latin typeface="+mn-lt"/>
              </a:rPr>
              <a:t>Programa de Integración Social y Territorial </a:t>
            </a:r>
            <a:br>
              <a:rPr lang="es-CL" sz="2400" dirty="0">
                <a:solidFill>
                  <a:srgbClr val="12264E"/>
                </a:solidFill>
                <a:latin typeface="+mn-lt"/>
              </a:rPr>
            </a:br>
            <a:r>
              <a:rPr lang="es-CL" sz="2400" dirty="0">
                <a:solidFill>
                  <a:srgbClr val="12264E"/>
                </a:solidFill>
                <a:latin typeface="+mn-lt"/>
              </a:rPr>
              <a:t>D.S. N° 19, (V. y U.), 2016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753" y="3896460"/>
            <a:ext cx="1766047" cy="16047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547089" y="49426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Formato </a:t>
            </a:r>
            <a:r>
              <a:rPr lang="es-CL" dirty="0" smtClean="0">
                <a:solidFill>
                  <a:srgbClr val="12264E"/>
                </a:solidFill>
              </a:rPr>
              <a:t>MINVU para Presentación de Nuevos Proyectos</a:t>
            </a:r>
            <a:endParaRPr lang="es-CL" dirty="0">
              <a:solidFill>
                <a:srgbClr val="12264E"/>
              </a:solidFill>
            </a:endParaRPr>
          </a:p>
          <a:p>
            <a:r>
              <a:rPr lang="es-CL" dirty="0" smtClean="0">
                <a:solidFill>
                  <a:srgbClr val="12264E"/>
                </a:solidFill>
              </a:rPr>
              <a:t>Cierre: 1° de agosto de 2022</a:t>
            </a:r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" y="6039029"/>
            <a:ext cx="12036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400" dirty="0">
                <a:solidFill>
                  <a:srgbClr val="12264E"/>
                </a:solidFill>
              </a:rPr>
              <a:t>Formato </a:t>
            </a:r>
            <a:r>
              <a:rPr lang="es-CL" sz="1400" dirty="0" smtClean="0">
                <a:solidFill>
                  <a:srgbClr val="12264E"/>
                </a:solidFill>
              </a:rPr>
              <a:t>actualizado al 07/07/2022</a:t>
            </a:r>
            <a:endParaRPr lang="es-CL" sz="1400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928" y="1637818"/>
            <a:ext cx="5377065" cy="512121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779471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008100" y="4840373"/>
            <a:ext cx="1804086" cy="1296856"/>
            <a:chOff x="1453469" y="4628424"/>
            <a:chExt cx="1804086" cy="1296856"/>
          </a:xfrm>
        </p:grpSpPr>
        <p:sp>
          <p:nvSpPr>
            <p:cNvPr id="6" name="Rectángulo 5"/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Triángulo isósceles 9"/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880578" y="2912100"/>
            <a:ext cx="1974871" cy="1402349"/>
            <a:chOff x="1325947" y="2700151"/>
            <a:chExt cx="1974871" cy="1402349"/>
          </a:xfrm>
        </p:grpSpPr>
        <p:sp>
          <p:nvSpPr>
            <p:cNvPr id="21" name="Rectángulo 20"/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2174792" y="3551279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496732" y="2886517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113763" y="2870834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683787" y="2858086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1325947" y="3539685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pic>
        <p:nvPicPr>
          <p:cNvPr id="68" name="Imagen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321" y="520646"/>
            <a:ext cx="449917" cy="424913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0713" y="517341"/>
            <a:ext cx="417537" cy="431522"/>
          </a:xfrm>
          <a:prstGeom prst="rect">
            <a:avLst/>
          </a:prstGeom>
        </p:spPr>
      </p:pic>
      <p:sp>
        <p:nvSpPr>
          <p:cNvPr id="70" name="CuadroTexto 69"/>
          <p:cNvSpPr txBox="1"/>
          <p:nvPr/>
        </p:nvSpPr>
        <p:spPr>
          <a:xfrm>
            <a:off x="2538610" y="955719"/>
            <a:ext cx="150174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65933" y="57313"/>
            <a:ext cx="5464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 smtClean="0">
                <a:solidFill>
                  <a:srgbClr val="12264E"/>
                </a:solidFill>
              </a:rPr>
              <a:t>TIPOLOGÍA X: </a:t>
            </a:r>
            <a:r>
              <a:rPr lang="es-CL" sz="2000" b="1" u="sng" dirty="0" smtClean="0">
                <a:solidFill>
                  <a:srgbClr val="12264E"/>
                </a:solidFill>
              </a:rPr>
              <a:t>VIVIENDAS </a:t>
            </a:r>
            <a:r>
              <a:rPr lang="es-CL" sz="2000" b="1" u="sng" dirty="0" smtClean="0">
                <a:solidFill>
                  <a:srgbClr val="12264E"/>
                </a:solidFill>
              </a:rPr>
              <a:t>DE VENTA LIBRE</a:t>
            </a:r>
            <a:endParaRPr lang="es-CL" sz="2000" b="1" u="sng" dirty="0"/>
          </a:p>
        </p:txBody>
      </p:sp>
      <p:sp>
        <p:nvSpPr>
          <p:cNvPr id="88" name="CuadroTexto 87"/>
          <p:cNvSpPr txBox="1"/>
          <p:nvPr/>
        </p:nvSpPr>
        <p:spPr>
          <a:xfrm>
            <a:off x="3899071" y="1082677"/>
            <a:ext cx="165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rgbClr val="12264E"/>
                </a:solidFill>
              </a:rPr>
              <a:t>+X.XXX a X.XXX UF</a:t>
            </a: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906" y="588978"/>
            <a:ext cx="157253" cy="288249"/>
          </a:xfrm>
          <a:prstGeom prst="rect">
            <a:avLst/>
          </a:prstGeom>
        </p:spPr>
      </p:pic>
      <p:sp>
        <p:nvSpPr>
          <p:cNvPr id="91" name="CuadroTexto 90"/>
          <p:cNvSpPr txBox="1"/>
          <p:nvPr/>
        </p:nvSpPr>
        <p:spPr>
          <a:xfrm>
            <a:off x="1274666" y="1036510"/>
            <a:ext cx="140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rgbClr val="12264E"/>
                </a:solidFill>
              </a:rPr>
              <a:t>X % / X m2</a:t>
            </a:r>
            <a:endParaRPr lang="es-CL" sz="2000" b="1" dirty="0">
              <a:solidFill>
                <a:srgbClr val="12264E"/>
              </a:solidFill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-6999" y="913400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</a:t>
            </a: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</a:t>
            </a: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)</a:t>
            </a:r>
          </a:p>
        </p:txBody>
      </p:sp>
      <p:grpSp>
        <p:nvGrpSpPr>
          <p:cNvPr id="82" name="Grupo 81"/>
          <p:cNvGrpSpPr/>
          <p:nvPr/>
        </p:nvGrpSpPr>
        <p:grpSpPr>
          <a:xfrm>
            <a:off x="367526" y="468220"/>
            <a:ext cx="673896" cy="529765"/>
            <a:chOff x="6044876" y="5811542"/>
            <a:chExt cx="673896" cy="529765"/>
          </a:xfrm>
        </p:grpSpPr>
        <p:pic>
          <p:nvPicPr>
            <p:cNvPr id="83" name="Imagen 8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86" name="Imagen 8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4" name="Rectángulo 3"/>
          <p:cNvSpPr/>
          <p:nvPr/>
        </p:nvSpPr>
        <p:spPr>
          <a:xfrm>
            <a:off x="5991892" y="1574799"/>
            <a:ext cx="57741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b="1" dirty="0" smtClean="0">
                <a:solidFill>
                  <a:srgbClr val="12264E"/>
                </a:solidFill>
              </a:rPr>
              <a:t>VIVIENDAS DE VENTA LIBRE, SOLO </a:t>
            </a:r>
            <a:r>
              <a:rPr lang="es-CL" sz="1200" b="1" dirty="0">
                <a:solidFill>
                  <a:srgbClr val="12264E"/>
                </a:solidFill>
              </a:rPr>
              <a:t>EN PROYECTOS </a:t>
            </a:r>
            <a:r>
              <a:rPr lang="es-CL" sz="1200" b="1" dirty="0">
                <a:solidFill>
                  <a:srgbClr val="12264E"/>
                </a:solidFill>
              </a:rPr>
              <a:t>UBICADOS EN ZONAS DEL </a:t>
            </a:r>
            <a:r>
              <a:rPr lang="es-CL" sz="1200" b="1" dirty="0" smtClean="0">
                <a:solidFill>
                  <a:srgbClr val="12264E"/>
                </a:solidFill>
              </a:rPr>
              <a:t>DS 19</a:t>
            </a:r>
            <a:r>
              <a:rPr lang="es-CL" sz="1200" b="1" dirty="0">
                <a:solidFill>
                  <a:srgbClr val="12264E"/>
                </a:solidFill>
              </a:rPr>
              <a:t>, </a:t>
            </a:r>
            <a:r>
              <a:rPr lang="es-CL" sz="1200" b="1" dirty="0">
                <a:solidFill>
                  <a:srgbClr val="12264E"/>
                </a:solidFill>
              </a:rPr>
              <a:t>DEFINIDAS </a:t>
            </a:r>
            <a:r>
              <a:rPr lang="es-CL" sz="1200" b="1" dirty="0" smtClean="0">
                <a:solidFill>
                  <a:srgbClr val="12264E"/>
                </a:solidFill>
              </a:rPr>
              <a:t>POR LAS SIGUIENTES </a:t>
            </a:r>
            <a:r>
              <a:rPr lang="es-CL" sz="1200" b="1" dirty="0">
                <a:solidFill>
                  <a:srgbClr val="12264E"/>
                </a:solidFill>
              </a:rPr>
              <a:t>RESOLUCIONES EXENTAS: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 smtClean="0">
              <a:solidFill>
                <a:srgbClr val="12264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12264E"/>
                </a:solidFill>
              </a:rPr>
              <a:t>Resolución </a:t>
            </a:r>
            <a:r>
              <a:rPr lang="es-ES" sz="1200" b="1" dirty="0">
                <a:solidFill>
                  <a:srgbClr val="12264E"/>
                </a:solidFill>
              </a:rPr>
              <a:t>Exenta N° 1.219, (V. </a:t>
            </a:r>
            <a:r>
              <a:rPr lang="es-ES" sz="1200" b="1" dirty="0">
                <a:solidFill>
                  <a:srgbClr val="12264E"/>
                </a:solidFill>
              </a:rPr>
              <a:t>y U.), de fecha 13/08/2020 (Diario Oficial del 02/09/2020</a:t>
            </a:r>
            <a:r>
              <a:rPr lang="es-ES" sz="1200" b="1" dirty="0">
                <a:solidFill>
                  <a:srgbClr val="12264E"/>
                </a:solidFill>
              </a:rPr>
              <a:t>):</a:t>
            </a:r>
          </a:p>
          <a:p>
            <a:pPr lvl="1"/>
            <a:r>
              <a:rPr lang="es-ES" sz="1200" dirty="0">
                <a:solidFill>
                  <a:srgbClr val="12264E"/>
                </a:solidFill>
              </a:rPr>
              <a:t>Define </a:t>
            </a:r>
            <a:r>
              <a:rPr lang="es-ES" sz="1200" dirty="0">
                <a:solidFill>
                  <a:srgbClr val="12264E"/>
                </a:solidFill>
              </a:rPr>
              <a:t>la </a:t>
            </a:r>
            <a:r>
              <a:rPr lang="es-ES" sz="1200" dirty="0">
                <a:solidFill>
                  <a:srgbClr val="FF0000"/>
                </a:solidFill>
              </a:rPr>
              <a:t>Zona de Ciudad Parque Bicentenario, en la comuna de Cerrillos, de la Región Metropolitana</a:t>
            </a:r>
            <a:r>
              <a:rPr lang="es-ES" sz="1200" dirty="0">
                <a:solidFill>
                  <a:srgbClr val="12264E"/>
                </a:solidFill>
              </a:rPr>
              <a:t>, para la aplicación del Art. 7°, letra c), del D.S. N° 19, (V. </a:t>
            </a:r>
            <a:r>
              <a:rPr lang="es-ES" sz="1200" dirty="0">
                <a:solidFill>
                  <a:srgbClr val="12264E"/>
                </a:solidFill>
              </a:rPr>
              <a:t>y U.), de 2016, para el desarrollo de proyectos del Programa de Integración Social y </a:t>
            </a:r>
            <a:r>
              <a:rPr lang="es-ES" sz="1200" dirty="0" smtClean="0">
                <a:solidFill>
                  <a:srgbClr val="12264E"/>
                </a:solidFill>
              </a:rPr>
              <a:t>Territorial.</a:t>
            </a:r>
          </a:p>
          <a:p>
            <a:pPr lvl="1"/>
            <a:endParaRPr lang="es-ES" sz="1200" dirty="0">
              <a:solidFill>
                <a:srgbClr val="12264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12264E"/>
                </a:solidFill>
              </a:rPr>
              <a:t>Resolución Exenta N° 466, (V. y U.), de fecha 14/04/2021 (Diario Oficial del 19/04/2021</a:t>
            </a:r>
            <a:r>
              <a:rPr lang="es-ES" sz="1200" b="1" dirty="0">
                <a:solidFill>
                  <a:srgbClr val="12264E"/>
                </a:solidFill>
              </a:rPr>
              <a:t>):</a:t>
            </a:r>
          </a:p>
          <a:p>
            <a:pPr lvl="1"/>
            <a:r>
              <a:rPr lang="es-ES" sz="1200" dirty="0">
                <a:solidFill>
                  <a:srgbClr val="12264E"/>
                </a:solidFill>
              </a:rPr>
              <a:t>D</a:t>
            </a:r>
            <a:r>
              <a:rPr lang="es-ES" sz="1200" dirty="0">
                <a:solidFill>
                  <a:srgbClr val="12264E"/>
                </a:solidFill>
              </a:rPr>
              <a:t>efine </a:t>
            </a:r>
            <a:r>
              <a:rPr lang="es-ES" sz="1200" dirty="0">
                <a:solidFill>
                  <a:srgbClr val="12264E"/>
                </a:solidFill>
              </a:rPr>
              <a:t>la </a:t>
            </a:r>
            <a:r>
              <a:rPr lang="es-ES" sz="1200" dirty="0">
                <a:solidFill>
                  <a:srgbClr val="FF0000"/>
                </a:solidFill>
              </a:rPr>
              <a:t>Zona Sauzal III, en las comunas de Peñalolén, La Florida y Macul, de la Región Metropolitana</a:t>
            </a:r>
            <a:r>
              <a:rPr lang="es-ES" sz="1200" dirty="0">
                <a:solidFill>
                  <a:srgbClr val="12264E"/>
                </a:solidFill>
              </a:rPr>
              <a:t>, para la aplicación del Art. 7°, letra c), del D.S. N° 19, (V. </a:t>
            </a:r>
            <a:r>
              <a:rPr lang="es-ES" sz="1200" dirty="0">
                <a:solidFill>
                  <a:srgbClr val="12264E"/>
                </a:solidFill>
              </a:rPr>
              <a:t>y U.), de 2016, para el desarrollo de proyectos del Programa de Integración Social y </a:t>
            </a:r>
            <a:r>
              <a:rPr lang="es-ES" sz="1200" dirty="0" smtClean="0">
                <a:solidFill>
                  <a:srgbClr val="12264E"/>
                </a:solidFill>
              </a:rPr>
              <a:t>Territorial.</a:t>
            </a:r>
          </a:p>
          <a:p>
            <a:pPr lvl="1"/>
            <a:endParaRPr lang="es-ES" sz="1200" dirty="0" smtClean="0">
              <a:solidFill>
                <a:srgbClr val="12264E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rgbClr val="12264E"/>
                </a:solidFill>
              </a:rPr>
              <a:t>Resolución </a:t>
            </a:r>
            <a:r>
              <a:rPr lang="es-ES" sz="1200" b="1" dirty="0">
                <a:solidFill>
                  <a:srgbClr val="12264E"/>
                </a:solidFill>
              </a:rPr>
              <a:t>Exenta N° 1.414, (V. </a:t>
            </a:r>
            <a:r>
              <a:rPr lang="es-ES" sz="1200" b="1" dirty="0">
                <a:solidFill>
                  <a:srgbClr val="12264E"/>
                </a:solidFill>
              </a:rPr>
              <a:t>y U.), de 01/09/2021 (Diario Oficial de 06/09/2021) y su modificación (Actualizada al 19/10/2021</a:t>
            </a:r>
            <a:r>
              <a:rPr lang="es-ES" sz="1200" b="1" dirty="0">
                <a:solidFill>
                  <a:srgbClr val="12264E"/>
                </a:solidFill>
              </a:rPr>
              <a:t>):</a:t>
            </a:r>
          </a:p>
          <a:p>
            <a:pPr lvl="1"/>
            <a:r>
              <a:rPr lang="es-ES" sz="1200" dirty="0">
                <a:solidFill>
                  <a:srgbClr val="12264E"/>
                </a:solidFill>
              </a:rPr>
              <a:t>Define </a:t>
            </a:r>
            <a:r>
              <a:rPr lang="es-ES" sz="1200" dirty="0">
                <a:solidFill>
                  <a:srgbClr val="12264E"/>
                </a:solidFill>
              </a:rPr>
              <a:t>Zonas de Comunas Centrales y </a:t>
            </a:r>
            <a:r>
              <a:rPr lang="es-ES" sz="1200" dirty="0" err="1">
                <a:solidFill>
                  <a:srgbClr val="12264E"/>
                </a:solidFill>
              </a:rPr>
              <a:t>Pericentrales</a:t>
            </a:r>
            <a:r>
              <a:rPr lang="es-ES" sz="1200" dirty="0">
                <a:solidFill>
                  <a:srgbClr val="12264E"/>
                </a:solidFill>
              </a:rPr>
              <a:t> para Desarrollar Proyectos de Integración Social y Territorial, aplicando incentivos del Artículo 7°, letra c), del D.S. N° 19, (V. y U.), de 2016, y sus </a:t>
            </a:r>
            <a:r>
              <a:rPr lang="es-ES" sz="1200" dirty="0">
                <a:solidFill>
                  <a:srgbClr val="12264E"/>
                </a:solidFill>
              </a:rPr>
              <a:t>modificaciones, en </a:t>
            </a:r>
            <a:r>
              <a:rPr lang="es-ES" sz="1200" dirty="0">
                <a:solidFill>
                  <a:srgbClr val="FF0000"/>
                </a:solidFill>
              </a:rPr>
              <a:t>comunas de la Región de Tarapacá, Antofagasta, Atacama, Valparaíso, Ñuble, Biobío, </a:t>
            </a:r>
            <a:r>
              <a:rPr lang="es-ES" sz="1200" dirty="0">
                <a:solidFill>
                  <a:srgbClr val="FF0000"/>
                </a:solidFill>
              </a:rPr>
              <a:t>L</a:t>
            </a:r>
            <a:r>
              <a:rPr lang="es-ES" sz="1200" dirty="0">
                <a:solidFill>
                  <a:srgbClr val="FF0000"/>
                </a:solidFill>
              </a:rPr>
              <a:t>a Araucanía, Los Lagos, Magallanes y Región Metropolitana de Santiago</a:t>
            </a:r>
            <a:r>
              <a:rPr lang="es-ES" sz="1200" dirty="0">
                <a:solidFill>
                  <a:srgbClr val="12264E"/>
                </a:solidFill>
              </a:rPr>
              <a:t>.</a:t>
            </a:r>
            <a:endParaRPr lang="es-CL" sz="1200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987" y="19666"/>
            <a:ext cx="11827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 smtClean="0">
                <a:solidFill>
                  <a:srgbClr val="12264E"/>
                </a:solidFill>
              </a:rPr>
              <a:t>TIPOLOGÍAS</a:t>
            </a:r>
            <a:endParaRPr lang="es-CL" sz="1600" b="1" dirty="0">
              <a:solidFill>
                <a:srgbClr val="E00630"/>
              </a:solidFill>
            </a:endParaRPr>
          </a:p>
          <a:p>
            <a:pPr algn="just"/>
            <a:r>
              <a:rPr lang="es-CL" sz="1600" dirty="0">
                <a:solidFill>
                  <a:srgbClr val="12264E"/>
                </a:solidFill>
              </a:rPr>
              <a:t>TABLA RESUMEN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4163"/>
              </p:ext>
            </p:extLst>
          </p:nvPr>
        </p:nvGraphicFramePr>
        <p:xfrm>
          <a:off x="155934" y="638969"/>
          <a:ext cx="11790132" cy="4959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634">
                  <a:extLst>
                    <a:ext uri="{9D8B030D-6E8A-4147-A177-3AD203B41FA5}">
                      <a16:colId xmlns:a16="http://schemas.microsoft.com/office/drawing/2014/main" val="1252667480"/>
                    </a:ext>
                  </a:extLst>
                </a:gridCol>
                <a:gridCol w="1428403">
                  <a:extLst>
                    <a:ext uri="{9D8B030D-6E8A-4147-A177-3AD203B41FA5}">
                      <a16:colId xmlns:a16="http://schemas.microsoft.com/office/drawing/2014/main" val="1281577206"/>
                    </a:ext>
                  </a:extLst>
                </a:gridCol>
                <a:gridCol w="810009">
                  <a:extLst>
                    <a:ext uri="{9D8B030D-6E8A-4147-A177-3AD203B41FA5}">
                      <a16:colId xmlns:a16="http://schemas.microsoft.com/office/drawing/2014/main" val="3691471476"/>
                    </a:ext>
                  </a:extLst>
                </a:gridCol>
                <a:gridCol w="630007">
                  <a:extLst>
                    <a:ext uri="{9D8B030D-6E8A-4147-A177-3AD203B41FA5}">
                      <a16:colId xmlns:a16="http://schemas.microsoft.com/office/drawing/2014/main" val="512095745"/>
                    </a:ext>
                  </a:extLst>
                </a:gridCol>
                <a:gridCol w="1080012">
                  <a:extLst>
                    <a:ext uri="{9D8B030D-6E8A-4147-A177-3AD203B41FA5}">
                      <a16:colId xmlns:a16="http://schemas.microsoft.com/office/drawing/2014/main" val="3773294073"/>
                    </a:ext>
                  </a:extLst>
                </a:gridCol>
                <a:gridCol w="1643666">
                  <a:extLst>
                    <a:ext uri="{9D8B030D-6E8A-4147-A177-3AD203B41FA5}">
                      <a16:colId xmlns:a16="http://schemas.microsoft.com/office/drawing/2014/main" val="3257296520"/>
                    </a:ext>
                  </a:extLst>
                </a:gridCol>
                <a:gridCol w="1158706">
                  <a:extLst>
                    <a:ext uri="{9D8B030D-6E8A-4147-A177-3AD203B41FA5}">
                      <a16:colId xmlns:a16="http://schemas.microsoft.com/office/drawing/2014/main" val="1495938340"/>
                    </a:ext>
                  </a:extLst>
                </a:gridCol>
                <a:gridCol w="855735">
                  <a:extLst>
                    <a:ext uri="{9D8B030D-6E8A-4147-A177-3AD203B41FA5}">
                      <a16:colId xmlns:a16="http://schemas.microsoft.com/office/drawing/2014/main" val="2402415629"/>
                    </a:ext>
                  </a:extLst>
                </a:gridCol>
                <a:gridCol w="1045899">
                  <a:extLst>
                    <a:ext uri="{9D8B030D-6E8A-4147-A177-3AD203B41FA5}">
                      <a16:colId xmlns:a16="http://schemas.microsoft.com/office/drawing/2014/main" val="639201788"/>
                    </a:ext>
                  </a:extLst>
                </a:gridCol>
                <a:gridCol w="1236061">
                  <a:extLst>
                    <a:ext uri="{9D8B030D-6E8A-4147-A177-3AD203B41FA5}">
                      <a16:colId xmlns:a16="http://schemas.microsoft.com/office/drawing/2014/main" val="2681603002"/>
                    </a:ext>
                  </a:extLst>
                </a:gridCol>
              </a:tblGrid>
              <a:tr h="515512">
                <a:tc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TIPOLOGÍA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chemeClr val="bg1"/>
                          </a:solidFill>
                        </a:rPr>
                        <a:t>PRECIOS </a:t>
                      </a:r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UF</a:t>
                      </a:r>
                    </a:p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(*)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N° DE VIV.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es-CL" sz="1000" baseline="0" dirty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VIVIENDAS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TIPOLOGÍA</a:t>
                      </a:r>
                    </a:p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(CASAS/DEPTOS/</a:t>
                      </a:r>
                      <a:r>
                        <a:rPr lang="es-CL" sz="1000" baseline="0" dirty="0">
                          <a:solidFill>
                            <a:schemeClr val="bg1"/>
                          </a:solidFill>
                        </a:rPr>
                        <a:t>MIXTOS)</a:t>
                      </a:r>
                      <a:endParaRPr lang="es-CL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DIFERENCIACIÓN</a:t>
                      </a:r>
                    </a:p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(A-B-C)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SUPERFICIE</a:t>
                      </a:r>
                    </a:p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(M2)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N° DE RECINTOS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(D+B)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aseline="0" dirty="0">
                          <a:solidFill>
                            <a:schemeClr val="bg1"/>
                          </a:solidFill>
                        </a:rPr>
                        <a:t>CRITERIO B:</a:t>
                      </a:r>
                      <a:endParaRPr lang="es-CL" sz="1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aseline="0" dirty="0">
                          <a:solidFill>
                            <a:schemeClr val="bg1"/>
                          </a:solidFill>
                        </a:rPr>
                        <a:t>RANGO SUPERFICIE (M2) TERRENO</a:t>
                      </a:r>
                      <a:endParaRPr lang="es-CL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7429"/>
                  </a:ext>
                </a:extLst>
              </a:tr>
              <a:tr h="497433">
                <a:tc>
                  <a:txBody>
                    <a:bodyPr/>
                    <a:lstStyle/>
                    <a:p>
                      <a:pPr algn="l"/>
                      <a:r>
                        <a:rPr lang="es-CL" sz="1000" b="1" u="none" dirty="0" smtClean="0">
                          <a:solidFill>
                            <a:srgbClr val="12264E"/>
                          </a:solidFill>
                        </a:rPr>
                        <a:t>TIPOLOGÍA 1: VIVS. PARA FAMILIAS VULNERABLES</a:t>
                      </a:r>
                      <a:endParaRPr lang="es-CL" sz="10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0" u="none" dirty="0" smtClean="0">
                          <a:solidFill>
                            <a:srgbClr val="12264E"/>
                          </a:solidFill>
                        </a:rPr>
                        <a:t>1.200 UF </a:t>
                      </a:r>
                      <a:r>
                        <a:rPr lang="es-CL" sz="1000" b="0" u="none" dirty="0" err="1" smtClean="0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000" b="0" u="none" dirty="0" smtClean="0">
                          <a:solidFill>
                            <a:srgbClr val="12264E"/>
                          </a:solidFill>
                        </a:rPr>
                        <a:t> 1.300 UF </a:t>
                      </a:r>
                      <a:r>
                        <a:rPr lang="es-CL" sz="1000" b="0" u="none" dirty="0" err="1" smtClean="0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000" b="0" u="none" dirty="0" smtClean="0">
                          <a:solidFill>
                            <a:srgbClr val="12264E"/>
                          </a:solidFill>
                        </a:rPr>
                        <a:t> 1.400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25% </a:t>
                      </a:r>
                    </a:p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(MÍNIMO)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rgbClr val="12264E"/>
                          </a:solidFill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789264"/>
                  </a:ext>
                </a:extLst>
              </a:tr>
              <a:tr h="497433">
                <a:tc>
                  <a:txBody>
                    <a:bodyPr/>
                    <a:lstStyle/>
                    <a:p>
                      <a:pPr algn="l"/>
                      <a:r>
                        <a:rPr lang="es-CL" sz="1000" b="1" u="none" dirty="0" smtClean="0">
                          <a:solidFill>
                            <a:srgbClr val="12264E"/>
                          </a:solidFill>
                        </a:rPr>
                        <a:t>TIPOLOGÍA MOVILIDAD REDUCIDA</a:t>
                      </a:r>
                      <a:endParaRPr lang="es-CL" sz="1000" b="1" u="none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0" u="none" dirty="0" smtClean="0">
                          <a:solidFill>
                            <a:srgbClr val="12264E"/>
                          </a:solidFill>
                        </a:rPr>
                        <a:t>1.200 UF </a:t>
                      </a:r>
                      <a:r>
                        <a:rPr lang="es-CL" sz="1000" b="0" u="none" dirty="0" err="1" smtClean="0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000" b="0" u="none" dirty="0" smtClean="0">
                          <a:solidFill>
                            <a:srgbClr val="12264E"/>
                          </a:solidFill>
                        </a:rPr>
                        <a:t> 1.300 UF </a:t>
                      </a:r>
                      <a:r>
                        <a:rPr lang="es-CL" sz="1000" b="0" u="none" dirty="0" err="1" smtClean="0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000" b="0" u="none" dirty="0" smtClean="0">
                          <a:solidFill>
                            <a:srgbClr val="12264E"/>
                          </a:solidFill>
                        </a:rPr>
                        <a:t> 1.400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397931"/>
                  </a:ext>
                </a:extLst>
              </a:tr>
              <a:tr h="697457">
                <a:tc>
                  <a:txBody>
                    <a:bodyPr/>
                    <a:lstStyle/>
                    <a:p>
                      <a:pPr algn="l"/>
                      <a:r>
                        <a:rPr lang="es-CL" sz="1000" b="1" u="none" dirty="0" smtClean="0">
                          <a:solidFill>
                            <a:srgbClr val="12264E"/>
                          </a:solidFill>
                        </a:rPr>
                        <a:t>TIPOLOGÍA 2: VIVS. PARA FAMILIAS TRAMO INTERMEDIO</a:t>
                      </a:r>
                      <a:endParaRPr lang="es-CL" sz="10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000" b="0" u="none" dirty="0" smtClean="0">
                          <a:solidFill>
                            <a:srgbClr val="12264E"/>
                          </a:solidFill>
                        </a:rPr>
                        <a:t>1.400 a 1.600 UF </a:t>
                      </a:r>
                      <a:r>
                        <a:rPr lang="es-CL" sz="1000" b="0" u="none" dirty="0" err="1" smtClean="0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000" b="0" u="none" dirty="0" smtClean="0">
                          <a:solidFill>
                            <a:srgbClr val="12264E"/>
                          </a:solidFill>
                        </a:rPr>
                        <a:t> 1.500 a 1.700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L" sz="10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15% </a:t>
                      </a:r>
                    </a:p>
                    <a:p>
                      <a:pPr marL="0" algn="l" defTabSz="914400" rtl="0" eaLnBrk="1" latinLnBrk="0" hangingPunct="1"/>
                      <a:r>
                        <a:rPr lang="es-CL" sz="10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(MÍNIMO)</a:t>
                      </a:r>
                      <a:endParaRPr lang="es-CL" sz="1000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0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MÁS DE 20%  </a:t>
                      </a:r>
                    </a:p>
                    <a:p>
                      <a:pPr marL="0" algn="ctr" defTabSz="914400" rtl="0" eaLnBrk="1" latinLnBrk="0" hangingPunct="1"/>
                      <a:r>
                        <a:rPr lang="es-CL" sz="900" dirty="0">
                          <a:solidFill>
                            <a:srgbClr val="12264E"/>
                          </a:solidFill>
                        </a:rPr>
                        <a:t>(OTORGA PUNTAJE) </a:t>
                      </a:r>
                      <a:r>
                        <a:rPr lang="es-CL" sz="1600" b="1" dirty="0">
                          <a:solidFill>
                            <a:srgbClr val="12264E"/>
                          </a:solidFill>
                        </a:rPr>
                        <a:t>(**)</a:t>
                      </a:r>
                      <a:endParaRPr lang="es-CL" sz="1100" b="1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276450"/>
                  </a:ext>
                </a:extLst>
              </a:tr>
              <a:tr h="697457">
                <a:tc>
                  <a:txBody>
                    <a:bodyPr/>
                    <a:lstStyle/>
                    <a:p>
                      <a:pPr algn="l"/>
                      <a:r>
                        <a:rPr lang="es-CL" sz="1000" b="1" u="none" dirty="0" smtClean="0">
                          <a:solidFill>
                            <a:srgbClr val="12264E"/>
                          </a:solidFill>
                        </a:rPr>
                        <a:t>TIPOLOGÍA 3: VIVS. PARA SECTORES MEDIOS</a:t>
                      </a:r>
                      <a:endParaRPr lang="es-CL" sz="10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000" b="0" u="none" dirty="0" smtClean="0">
                          <a:solidFill>
                            <a:srgbClr val="12264E"/>
                          </a:solidFill>
                        </a:rPr>
                        <a:t>+1.600 a 2.400 UF </a:t>
                      </a:r>
                      <a:r>
                        <a:rPr lang="es-CL" sz="1000" b="0" u="none" dirty="0" err="1" smtClean="0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000" b="0" u="none" dirty="0" smtClean="0">
                          <a:solidFill>
                            <a:srgbClr val="12264E"/>
                          </a:solidFill>
                        </a:rPr>
                        <a:t> +1.600 a 2.600 UF </a:t>
                      </a:r>
                      <a:r>
                        <a:rPr lang="es-CL" sz="1000" b="0" u="none" dirty="0" err="1" smtClean="0">
                          <a:solidFill>
                            <a:srgbClr val="12264E"/>
                          </a:solidFill>
                        </a:rPr>
                        <a:t>ó</a:t>
                      </a:r>
                      <a:endParaRPr lang="es-CL" sz="1000" b="0" u="none" dirty="0" smtClean="0">
                        <a:solidFill>
                          <a:srgbClr val="12264E"/>
                        </a:solidFill>
                      </a:endParaRPr>
                    </a:p>
                    <a:p>
                      <a:pPr algn="l"/>
                      <a:r>
                        <a:rPr lang="es-CL" sz="1000" b="0" u="none" dirty="0" smtClean="0">
                          <a:solidFill>
                            <a:srgbClr val="12264E"/>
                          </a:solidFill>
                        </a:rPr>
                        <a:t>+1.700 a 2.800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20</a:t>
                      </a:r>
                      <a:r>
                        <a:rPr lang="es-CL" sz="1000" dirty="0" smtClean="0">
                          <a:solidFill>
                            <a:srgbClr val="12264E"/>
                          </a:solidFill>
                        </a:rPr>
                        <a:t>% (MÍNIMO)</a:t>
                      </a:r>
                    </a:p>
                    <a:p>
                      <a:pPr algn="l"/>
                      <a:r>
                        <a:rPr lang="es-CL" sz="1000" dirty="0" smtClean="0">
                          <a:solidFill>
                            <a:srgbClr val="12264E"/>
                          </a:solidFill>
                        </a:rPr>
                        <a:t>60% (MÁXIMO)</a:t>
                      </a:r>
                      <a:endParaRPr lang="es-CL" sz="1000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86398"/>
                  </a:ext>
                </a:extLst>
              </a:tr>
              <a:tr h="545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u="none" dirty="0" smtClean="0">
                          <a:solidFill>
                            <a:srgbClr val="12264E"/>
                          </a:solidFill>
                        </a:rPr>
                        <a:t>TIPOLOGÍA 4</a:t>
                      </a:r>
                    </a:p>
                    <a:p>
                      <a:pPr algn="l"/>
                      <a:r>
                        <a:rPr lang="es-CL" sz="1000" b="1" u="none" dirty="0" smtClean="0">
                          <a:solidFill>
                            <a:srgbClr val="12264E"/>
                          </a:solidFill>
                        </a:rPr>
                        <a:t>(OTORGA PUNTAJE)</a:t>
                      </a:r>
                      <a:endParaRPr lang="es-CL" sz="1000" b="1" u="none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OTROS</a:t>
                      </a:r>
                      <a:r>
                        <a:rPr lang="es-CL" sz="1000" baseline="0" dirty="0">
                          <a:solidFill>
                            <a:srgbClr val="12264E"/>
                          </a:solidFill>
                        </a:rPr>
                        <a:t> 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VALORES</a:t>
                      </a:r>
                    </a:p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DENTRO</a:t>
                      </a:r>
                      <a:r>
                        <a:rPr lang="es-CL" sz="1000" baseline="0" dirty="0">
                          <a:solidFill>
                            <a:srgbClr val="12264E"/>
                          </a:solidFill>
                        </a:rPr>
                        <a:t> DEL RANGO</a:t>
                      </a:r>
                      <a:endParaRPr lang="es-CL" sz="1000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10%</a:t>
                      </a:r>
                    </a:p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(MÍNIMO, PARA OBTENER PUNTAJE)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93867"/>
                  </a:ext>
                </a:extLst>
              </a:tr>
              <a:tr h="497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u="none" dirty="0" smtClean="0">
                          <a:solidFill>
                            <a:srgbClr val="12264E"/>
                          </a:solidFill>
                        </a:rPr>
                        <a:t>TIPOLOGÍA 5</a:t>
                      </a:r>
                    </a:p>
                    <a:p>
                      <a:pPr algn="l"/>
                      <a:r>
                        <a:rPr lang="es-CL" sz="1000" b="1" u="none" dirty="0" smtClean="0">
                          <a:solidFill>
                            <a:srgbClr val="12264E"/>
                          </a:solidFill>
                        </a:rPr>
                        <a:t>(O ADICIONALES)</a:t>
                      </a:r>
                      <a:endParaRPr lang="es-CL" sz="1000" b="1" u="none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OTROS</a:t>
                      </a:r>
                      <a:r>
                        <a:rPr lang="es-CL" sz="1000" baseline="0" dirty="0">
                          <a:solidFill>
                            <a:srgbClr val="12264E"/>
                          </a:solidFill>
                        </a:rPr>
                        <a:t> 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VALORES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DENTRO DEL RANGO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X</a:t>
                      </a:r>
                      <a:r>
                        <a:rPr lang="es-CL" sz="1000" dirty="0" smtClean="0">
                          <a:solidFill>
                            <a:srgbClr val="12264E"/>
                          </a:solidFill>
                        </a:rPr>
                        <a:t>%</a:t>
                      </a:r>
                      <a:endParaRPr lang="es-CL" sz="1000" dirty="0">
                        <a:solidFill>
                          <a:srgbClr val="12264E"/>
                        </a:solidFill>
                      </a:endParaRPr>
                    </a:p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0,000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345355"/>
                  </a:ext>
                </a:extLst>
              </a:tr>
              <a:tr h="1000700">
                <a:tc>
                  <a:txBody>
                    <a:bodyPr/>
                    <a:lstStyle/>
                    <a:p>
                      <a:pPr algn="l"/>
                      <a:r>
                        <a:rPr lang="es-CL" sz="1000" b="1" u="none" dirty="0" smtClean="0">
                          <a:solidFill>
                            <a:srgbClr val="12264E"/>
                          </a:solidFill>
                        </a:rPr>
                        <a:t>VENTA LIBRE</a:t>
                      </a:r>
                    </a:p>
                    <a:p>
                      <a:pPr algn="l"/>
                      <a:r>
                        <a:rPr lang="es-CL" sz="1000" b="1" u="none" dirty="0" smtClean="0">
                          <a:solidFill>
                            <a:srgbClr val="12264E"/>
                          </a:solidFill>
                        </a:rPr>
                        <a:t>(SOLO PROYECTOS UBICADOS EN ZONAS DEL DS19 DEFINIDAS POR RESOLUCIONES</a:t>
                      </a:r>
                      <a:r>
                        <a:rPr lang="es-CL" sz="1000" b="1" u="none" baseline="0" dirty="0" smtClean="0">
                          <a:solidFill>
                            <a:srgbClr val="12264E"/>
                          </a:solidFill>
                        </a:rPr>
                        <a:t> </a:t>
                      </a:r>
                      <a:r>
                        <a:rPr lang="es-CL" sz="1000" b="1" u="none" dirty="0" smtClean="0">
                          <a:solidFill>
                            <a:srgbClr val="12264E"/>
                          </a:solidFill>
                        </a:rPr>
                        <a:t>N°1219/2020,</a:t>
                      </a:r>
                      <a:r>
                        <a:rPr lang="es-CL" sz="1000" b="1" u="none" baseline="0" dirty="0" smtClean="0">
                          <a:solidFill>
                            <a:srgbClr val="12264E"/>
                          </a:solidFill>
                        </a:rPr>
                        <a:t> </a:t>
                      </a:r>
                      <a:r>
                        <a:rPr lang="es-CL" sz="1000" b="1" u="none" dirty="0" smtClean="0">
                          <a:solidFill>
                            <a:srgbClr val="12264E"/>
                          </a:solidFill>
                        </a:rPr>
                        <a:t>N°1414, </a:t>
                      </a:r>
                      <a:r>
                        <a:rPr lang="es-CL" sz="1000" b="1" u="none" baseline="0" dirty="0" smtClean="0">
                          <a:solidFill>
                            <a:srgbClr val="12264E"/>
                          </a:solidFill>
                        </a:rPr>
                        <a:t>Y N°466 AMBAS DE 2021.)</a:t>
                      </a:r>
                      <a:endParaRPr lang="es-CL" sz="1000" b="1" u="none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0" u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(XXX)</a:t>
                      </a:r>
                    </a:p>
                    <a:p>
                      <a:pPr algn="l"/>
                      <a:endParaRPr lang="es-CL" sz="1000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1000" dirty="0" smtClean="0">
                          <a:solidFill>
                            <a:srgbClr val="12264E"/>
                          </a:solidFill>
                        </a:rPr>
                        <a:t>X%</a:t>
                      </a:r>
                    </a:p>
                    <a:p>
                      <a:pPr algn="l"/>
                      <a:r>
                        <a:rPr lang="es-CL" sz="1000" dirty="0" smtClean="0">
                          <a:solidFill>
                            <a:srgbClr val="12264E"/>
                          </a:solidFill>
                        </a:rPr>
                        <a:t>0,000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938026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366821" y="2279326"/>
            <a:ext cx="195840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DEBERÁ CUMPLIR CON 3 TIPOLOGÍAS MÍNIMO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 flipH="1" flipV="1">
            <a:off x="4745982" y="1851044"/>
            <a:ext cx="2620837" cy="6300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H="1" flipV="1">
            <a:off x="5015988" y="2481051"/>
            <a:ext cx="2350830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H="1">
            <a:off x="4745985" y="2481051"/>
            <a:ext cx="2620833" cy="6300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7366821" y="3879005"/>
            <a:ext cx="1958407" cy="57708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50" b="1" dirty="0">
                <a:solidFill>
                  <a:srgbClr val="12264E"/>
                </a:solidFill>
              </a:rPr>
              <a:t>EN CASO DE NO CONSIDERAR TIPOLOGÍAS ADICIONALES ELIMINAR </a:t>
            </a:r>
          </a:p>
        </p:txBody>
      </p:sp>
      <p:cxnSp>
        <p:nvCxnSpPr>
          <p:cNvPr id="9" name="Conector recto de flecha 8"/>
          <p:cNvCxnSpPr>
            <a:stCxn id="8" idx="1"/>
          </p:cNvCxnSpPr>
          <p:nvPr/>
        </p:nvCxnSpPr>
        <p:spPr>
          <a:xfrm flipH="1" flipV="1">
            <a:off x="5555994" y="3879005"/>
            <a:ext cx="1810827" cy="2885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stCxn id="8" idx="1"/>
          </p:cNvCxnSpPr>
          <p:nvPr/>
        </p:nvCxnSpPr>
        <p:spPr>
          <a:xfrm flipH="1">
            <a:off x="5555994" y="4167546"/>
            <a:ext cx="1810827" cy="3930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369997" y="4921942"/>
            <a:ext cx="1958407" cy="57708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50" b="1" dirty="0">
                <a:solidFill>
                  <a:srgbClr val="12264E"/>
                </a:solidFill>
              </a:rPr>
              <a:t>EN CASO DE NO UBICARSE DENTRO DE UNA ZONA DEL DS19 ELIMINAR 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5285991" y="5210482"/>
            <a:ext cx="2080827" cy="143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07D86E3-FA43-4CCE-B229-FA14EA59C957}"/>
              </a:ext>
            </a:extLst>
          </p:cNvPr>
          <p:cNvSpPr/>
          <p:nvPr/>
        </p:nvSpPr>
        <p:spPr>
          <a:xfrm>
            <a:off x="75221" y="5588231"/>
            <a:ext cx="10533864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b="1" u="sng" dirty="0">
                <a:solidFill>
                  <a:srgbClr val="12264E"/>
                </a:solidFill>
              </a:rPr>
              <a:t>CRITERIOS PARA OBTENCIÓN DE PUNTAJE:</a:t>
            </a:r>
          </a:p>
          <a:p>
            <a:pPr>
              <a:lnSpc>
                <a:spcPts val="1500"/>
              </a:lnSpc>
            </a:pPr>
            <a:r>
              <a:rPr lang="es-CL" sz="900" b="1" dirty="0">
                <a:solidFill>
                  <a:srgbClr val="12264E"/>
                </a:solidFill>
              </a:rPr>
              <a:t>DIFERENCIACIÓN A: </a:t>
            </a:r>
            <a:r>
              <a:rPr lang="es-CL" sz="900" dirty="0">
                <a:solidFill>
                  <a:srgbClr val="12264E"/>
                </a:solidFill>
              </a:rPr>
              <a:t>Diferencia superior a </a:t>
            </a:r>
            <a:r>
              <a:rPr lang="es-CL" sz="900" b="1" dirty="0">
                <a:solidFill>
                  <a:srgbClr val="12264E"/>
                </a:solidFill>
              </a:rPr>
              <a:t>4m² </a:t>
            </a:r>
            <a:r>
              <a:rPr lang="es-CL" sz="900" dirty="0">
                <a:solidFill>
                  <a:srgbClr val="12264E"/>
                </a:solidFill>
              </a:rPr>
              <a:t>o</a:t>
            </a:r>
            <a:r>
              <a:rPr lang="es-CL" sz="900" b="1" dirty="0">
                <a:solidFill>
                  <a:srgbClr val="12264E"/>
                </a:solidFill>
              </a:rPr>
              <a:t> 2m² </a:t>
            </a:r>
            <a:r>
              <a:rPr lang="es-CL" sz="900" dirty="0">
                <a:solidFill>
                  <a:srgbClr val="12264E"/>
                </a:solidFill>
              </a:rPr>
              <a:t>si considera distinto N° de dormitorios (</a:t>
            </a:r>
            <a:r>
              <a:rPr lang="es-CL" sz="900" b="1" u="sng" dirty="0">
                <a:solidFill>
                  <a:srgbClr val="12264E"/>
                </a:solidFill>
              </a:rPr>
              <a:t>excluyendo balcones, terrazas o similares</a:t>
            </a:r>
            <a:r>
              <a:rPr lang="es-CL" sz="900" dirty="0">
                <a:solidFill>
                  <a:srgbClr val="12264E"/>
                </a:solidFill>
              </a:rPr>
              <a:t>) en superficie edificada.</a:t>
            </a:r>
          </a:p>
          <a:p>
            <a:pPr>
              <a:lnSpc>
                <a:spcPts val="1500"/>
              </a:lnSpc>
            </a:pPr>
            <a:r>
              <a:rPr lang="es-CL" sz="900" b="1" dirty="0">
                <a:solidFill>
                  <a:srgbClr val="12264E"/>
                </a:solidFill>
              </a:rPr>
              <a:t>DIFERENCIACIÓN B: </a:t>
            </a:r>
            <a:r>
              <a:rPr lang="es-CL" sz="900" dirty="0">
                <a:solidFill>
                  <a:srgbClr val="12264E"/>
                </a:solidFill>
              </a:rPr>
              <a:t>Diferencia en 10 m² de superficie por terreno.</a:t>
            </a:r>
          </a:p>
          <a:p>
            <a:pPr>
              <a:lnSpc>
                <a:spcPts val="1500"/>
              </a:lnSpc>
            </a:pPr>
            <a:r>
              <a:rPr lang="es-CL" sz="900" b="1" dirty="0">
                <a:solidFill>
                  <a:srgbClr val="12264E"/>
                </a:solidFill>
              </a:rPr>
              <a:t>DIFERENCIACIÓN C: </a:t>
            </a:r>
            <a:r>
              <a:rPr lang="es-CL" sz="900" dirty="0">
                <a:solidFill>
                  <a:srgbClr val="12264E"/>
                </a:solidFill>
              </a:rPr>
              <a:t>Diferencia en cantidad de baños.</a:t>
            </a:r>
            <a:r>
              <a:rPr lang="es-CL" sz="900" b="1" dirty="0">
                <a:solidFill>
                  <a:srgbClr val="12264E"/>
                </a:solidFill>
              </a:rPr>
              <a:t> </a:t>
            </a:r>
          </a:p>
          <a:p>
            <a:pPr>
              <a:lnSpc>
                <a:spcPts val="1500"/>
              </a:lnSpc>
            </a:pPr>
            <a:r>
              <a:rPr lang="es-CL" sz="900" b="1" dirty="0">
                <a:solidFill>
                  <a:srgbClr val="12264E"/>
                </a:solidFill>
              </a:rPr>
              <a:t>(*) Precios según emplazamiento de la vivienda</a:t>
            </a:r>
          </a:p>
          <a:p>
            <a:pPr>
              <a:lnSpc>
                <a:spcPts val="1500"/>
              </a:lnSpc>
            </a:pPr>
            <a:r>
              <a:rPr lang="es-CL" sz="900" b="1" dirty="0">
                <a:solidFill>
                  <a:srgbClr val="12264E"/>
                </a:solidFill>
              </a:rPr>
              <a:t>(**)</a:t>
            </a:r>
            <a:r>
              <a:rPr lang="es-CL" sz="900" dirty="0">
                <a:solidFill>
                  <a:srgbClr val="12264E"/>
                </a:solidFill>
              </a:rPr>
              <a:t> Puntaje adicional para proyectos ubicados en: </a:t>
            </a:r>
            <a:r>
              <a:rPr lang="es-CL" sz="900" b="1" dirty="0">
                <a:solidFill>
                  <a:srgbClr val="12264E"/>
                </a:solidFill>
              </a:rPr>
              <a:t>GRAN VALPARAÍSO, GRAN SANTIAGO Y GRAN CONCEPCIÓN. </a:t>
            </a:r>
          </a:p>
        </p:txBody>
      </p:sp>
    </p:spTree>
    <p:extLst>
      <p:ext uri="{BB962C8B-B14F-4D97-AF65-F5344CB8AC3E}">
        <p14:creationId xmlns:p14="http://schemas.microsoft.com/office/powerpoint/2010/main" val="19465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/>
        </p:nvSpPr>
        <p:spPr>
          <a:xfrm>
            <a:off x="29653" y="0"/>
            <a:ext cx="12162347" cy="531902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12264E"/>
                </a:solidFill>
              </a:rPr>
              <a:t>PLANO </a:t>
            </a:r>
            <a:r>
              <a:rPr lang="es-CL" dirty="0">
                <a:solidFill>
                  <a:srgbClr val="12264E"/>
                </a:solidFill>
              </a:rPr>
              <a:t>DE </a:t>
            </a:r>
            <a:r>
              <a:rPr lang="es-CL" dirty="0" smtClean="0">
                <a:solidFill>
                  <a:srgbClr val="12264E"/>
                </a:solidFill>
              </a:rPr>
              <a:t>PAISAJISMO</a:t>
            </a:r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9516037" y="2708992"/>
            <a:ext cx="2675963" cy="261002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rgbClr val="12264E"/>
                </a:solidFill>
              </a:rPr>
              <a:t>AÑADIR SIMBOLOGÍA </a:t>
            </a:r>
            <a:r>
              <a:rPr lang="es-CL" sz="1400" dirty="0" smtClean="0">
                <a:solidFill>
                  <a:srgbClr val="12264E"/>
                </a:solidFill>
              </a:rPr>
              <a:t>DE ESPECIES </a:t>
            </a:r>
            <a:r>
              <a:rPr lang="es-CL" sz="1400" dirty="0">
                <a:solidFill>
                  <a:srgbClr val="12264E"/>
                </a:solidFill>
              </a:rPr>
              <a:t>ARBÓREAS </a:t>
            </a: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684" y1="91275" x2="43684" y2="91275"/>
                        <a14:foregroundMark x1="20842" y1="93039" x2="20842" y2="93039"/>
                        <a14:foregroundMark x1="70632" y1="95196" x2="70632" y2="9519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5957" y="5947282"/>
            <a:ext cx="324861" cy="348828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1372131" y="6309032"/>
            <a:ext cx="2037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ESPECIES </a:t>
            </a:r>
            <a:r>
              <a:rPr lang="es-CL" sz="1100" b="1" dirty="0" smtClean="0">
                <a:solidFill>
                  <a:srgbClr val="12264E"/>
                </a:solidFill>
              </a:rPr>
              <a:t>ACONDICIONADAS </a:t>
            </a:r>
            <a:r>
              <a:rPr lang="es-CL" sz="1100" b="1" dirty="0">
                <a:solidFill>
                  <a:srgbClr val="12264E"/>
                </a:solidFill>
              </a:rPr>
              <a:t>A LA GEOGRAFÍA Y ZONA CLIMÁTICA 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3394853" y="6309032"/>
            <a:ext cx="1869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JUEGO(S) INCLUSIVO(S)</a:t>
            </a: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15" b="100000" l="0" r="100000">
                        <a14:foregroundMark x1="54978" y1="11515" x2="54978" y2="1151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3755" y="5898583"/>
            <a:ext cx="312227" cy="446227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5249403" y="6309032"/>
            <a:ext cx="19504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 ÁREA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GESTIÓN </a:t>
            </a:r>
            <a:r>
              <a:rPr lang="es-CL" sz="1100" b="1" dirty="0" smtClean="0">
                <a:solidFill>
                  <a:srgbClr val="12264E"/>
                </a:solidFill>
              </a:rPr>
              <a:t>EFICIENTE DE </a:t>
            </a:r>
            <a:r>
              <a:rPr lang="es-CL" sz="1100" b="1" dirty="0">
                <a:solidFill>
                  <a:srgbClr val="12264E"/>
                </a:solidFill>
              </a:rPr>
              <a:t>RESIDUOS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0" y="5458917"/>
            <a:ext cx="7906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DETALLE ÁREA(S) VERDE(S) Y EQUIPAMIENTO(S) </a:t>
            </a:r>
            <a:r>
              <a:rPr lang="es-CL" sz="1600" b="1" u="sng" dirty="0">
                <a:solidFill>
                  <a:srgbClr val="12264E"/>
                </a:solidFill>
              </a:rPr>
              <a:t>SEGÚN ART 46° DEL </a:t>
            </a:r>
            <a:r>
              <a:rPr lang="es-CL" sz="1600" b="1" u="sng" dirty="0" smtClean="0">
                <a:solidFill>
                  <a:srgbClr val="12264E"/>
                </a:solidFill>
              </a:rPr>
              <a:t>DS 1</a:t>
            </a:r>
            <a:r>
              <a:rPr lang="es-CL" sz="1600" b="1" u="sng" dirty="0">
                <a:solidFill>
                  <a:srgbClr val="12264E"/>
                </a:solidFill>
              </a:rPr>
              <a:t>:</a:t>
            </a: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9286" y1="24590" x2="39286" y2="24590"/>
                        <a14:foregroundMark x1="59821" y1="29508" x2="59821" y2="29508"/>
                        <a14:foregroundMark x1="33036" y1="76230" x2="33036" y2="76230"/>
                        <a14:foregroundMark x1="72321" y1="70492" x2="72321" y2="70492"/>
                        <a14:foregroundMark x1="21429" y1="49180" x2="21429" y2="49180"/>
                      </a14:backgroundRemoval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1835" y="5921827"/>
            <a:ext cx="367221" cy="399739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1" b="100000" l="0" r="100000">
                        <a14:foregroundMark x1="79455" y1="67383" x2="79455" y2="67383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2166" y="5891242"/>
            <a:ext cx="429437" cy="460908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3663" y1="10863" x2="33663" y2="10863"/>
                        <a14:foregroundMark x1="6436" y1="88179" x2="6436" y2="88179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8612" y="5934176"/>
            <a:ext cx="483997" cy="375041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7184701" y="6309032"/>
            <a:ext cx="195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 ZONA(S)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 </a:t>
            </a:r>
            <a:r>
              <a:rPr lang="es-CL" sz="1100" b="1" dirty="0" smtClean="0">
                <a:solidFill>
                  <a:srgbClr val="12264E"/>
                </a:solidFill>
              </a:rPr>
              <a:t>EQUIPAMIENTO </a:t>
            </a:r>
            <a:r>
              <a:rPr lang="es-CL" sz="1100" b="1" dirty="0">
                <a:solidFill>
                  <a:srgbClr val="12264E"/>
                </a:solidFill>
              </a:rPr>
              <a:t>DEPORTIVO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9119998" y="6309032"/>
            <a:ext cx="1746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  ZONA(S) 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JUEGO(S) INFANTIL(ES)</a:t>
            </a:r>
          </a:p>
        </p:txBody>
      </p:sp>
      <p:cxnSp>
        <p:nvCxnSpPr>
          <p:cNvPr id="48" name="Conector recto 47"/>
          <p:cNvCxnSpPr/>
          <p:nvPr/>
        </p:nvCxnSpPr>
        <p:spPr>
          <a:xfrm>
            <a:off x="190767" y="6121696"/>
            <a:ext cx="875312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-150105" y="6309032"/>
            <a:ext cx="1537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RIEGO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EFICIENTE </a:t>
            </a:r>
          </a:p>
        </p:txBody>
      </p:sp>
    </p:spTree>
    <p:extLst>
      <p:ext uri="{BB962C8B-B14F-4D97-AF65-F5344CB8AC3E}">
        <p14:creationId xmlns:p14="http://schemas.microsoft.com/office/powerpoint/2010/main" val="6549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/>
          <p:cNvSpPr txBox="1"/>
          <p:nvPr/>
        </p:nvSpPr>
        <p:spPr>
          <a:xfrm>
            <a:off x="702004" y="6231431"/>
            <a:ext cx="123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N° DE JUEGOS INCLUSIVOS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5" b="100000" l="0" r="100000">
                        <a14:foregroundMark x1="54978" y1="11515" x2="54978" y2="1151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834" y="6037383"/>
            <a:ext cx="301362" cy="4307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100000" l="0" r="100000">
                        <a14:foregroundMark x1="79455" y1="67383" x2="79455" y2="67383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7742" y="5988445"/>
            <a:ext cx="446887" cy="47963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663" y1="10863" x2="33663" y2="10863"/>
                        <a14:foregroundMark x1="6436" y1="88179" x2="6436" y2="88179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3740" y="6087453"/>
            <a:ext cx="486676" cy="377118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3053746" y="6231431"/>
            <a:ext cx="151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N° DE ARTEFACTOS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DEPORTIVOS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366133" y="6246821"/>
            <a:ext cx="180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N° DE ARTEFACTOS JUEGOS INFANTILES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155934" y="98963"/>
            <a:ext cx="4497418" cy="519115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4896052" y="3217384"/>
            <a:ext cx="7061669" cy="207273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4896053" y="98963"/>
            <a:ext cx="7061668" cy="301933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3639650" y="3005414"/>
            <a:ext cx="2599500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12264E"/>
                </a:solidFill>
              </a:rPr>
              <a:t>MODIFICABLE SEGÚN IMÁGENES DE </a:t>
            </a:r>
            <a:r>
              <a:rPr lang="es-CL" sz="1400" b="1" dirty="0" smtClean="0">
                <a:solidFill>
                  <a:srgbClr val="12264E"/>
                </a:solidFill>
              </a:rPr>
              <a:t>ENTIDAD DESARROLLADORA</a:t>
            </a:r>
            <a:endParaRPr lang="es-CL" sz="1400" b="1" dirty="0">
              <a:solidFill>
                <a:srgbClr val="12264E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44196" y="5806817"/>
            <a:ext cx="107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12264E"/>
                </a:solidFill>
              </a:rPr>
              <a:t>(xxx)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076499" y="5806817"/>
            <a:ext cx="1041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12264E"/>
                </a:solidFill>
              </a:rPr>
              <a:t>(xxx)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551733" y="5806817"/>
            <a:ext cx="99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12264E"/>
                </a:solidFill>
              </a:rPr>
              <a:t>(xxx)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5458917"/>
            <a:ext cx="7906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DETALLE ÁREA(S) VERDE(S) Y EQUIPAMIENTO(S) </a:t>
            </a:r>
            <a:r>
              <a:rPr lang="es-CL" sz="1600" b="1" u="sng" dirty="0">
                <a:solidFill>
                  <a:srgbClr val="12264E"/>
                </a:solidFill>
              </a:rPr>
              <a:t>SEGÚN ART 46° DEL DS1:</a:t>
            </a:r>
          </a:p>
        </p:txBody>
      </p:sp>
    </p:spTree>
    <p:extLst>
      <p:ext uri="{BB962C8B-B14F-4D97-AF65-F5344CB8AC3E}">
        <p14:creationId xmlns:p14="http://schemas.microsoft.com/office/powerpoint/2010/main" val="31668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69911" y="4959017"/>
            <a:ext cx="12316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EQUIPAMIENTO BÁSICO DE USO COMERCIAL O DE SERVICIOS:</a:t>
            </a:r>
            <a:r>
              <a:rPr lang="es-CL" sz="2000" b="1" dirty="0">
                <a:solidFill>
                  <a:srgbClr val="12264E"/>
                </a:solidFill>
              </a:rPr>
              <a:t> 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(AL MENOS UN LOCAL ENTREGADO A LA COMUNIDAD, EN COPROPIEDADES)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69910" y="198540"/>
            <a:ext cx="5850065" cy="467047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PLANO UBICACIÓN LOCAL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137932" y="198540"/>
            <a:ext cx="5850065" cy="224044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137932" y="2618991"/>
            <a:ext cx="5850065" cy="22500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937" y="5907913"/>
            <a:ext cx="571310" cy="619443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372298" y="5832914"/>
            <a:ext cx="14134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SÍ/NO </a:t>
            </a:r>
            <a:r>
              <a:rPr lang="es-CL" sz="1200" b="1" dirty="0">
                <a:solidFill>
                  <a:srgbClr val="12264E"/>
                </a:solidFill>
              </a:rPr>
              <a:t>PRESENTA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 LOCALES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160816" y="5771358"/>
            <a:ext cx="11435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12264E"/>
                </a:solidFill>
              </a:rPr>
              <a:t>(xxx)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DE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LOCALES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679425" y="5771358"/>
            <a:ext cx="15179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12264E"/>
                </a:solidFill>
              </a:rPr>
              <a:t>(x m²)</a:t>
            </a:r>
            <a:endParaRPr lang="es-CL" sz="28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SUPERFICIE TOTAL DE LOCALES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72460" y="5679025"/>
            <a:ext cx="2043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12264E"/>
                </a:solidFill>
              </a:rPr>
              <a:t>(xxx)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</a:t>
            </a:r>
            <a:r>
              <a:rPr lang="es-CL" sz="1200" b="1" dirty="0" smtClean="0">
                <a:solidFill>
                  <a:srgbClr val="12264E"/>
                </a:solidFill>
              </a:rPr>
              <a:t>DE LOCALES QUE SE ENTREGAN A LA COPROPIEDAD</a:t>
            </a:r>
            <a:endParaRPr lang="es-CL" sz="2400" b="1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2512538" y="6247245"/>
            <a:ext cx="154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RUTA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ACCESIBLE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625866" y="6232689"/>
            <a:ext cx="195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ÁREAS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DE PERMANENCIA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31096" y="5499023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RUTA ACCESIBLE:</a:t>
            </a:r>
            <a:endParaRPr lang="es-CL" sz="2000" b="1" u="sng" dirty="0"/>
          </a:p>
        </p:txBody>
      </p:sp>
      <p:sp>
        <p:nvSpPr>
          <p:cNvPr id="20" name="Rectángulo 19"/>
          <p:cNvSpPr/>
          <p:nvPr/>
        </p:nvSpPr>
        <p:spPr>
          <a:xfrm>
            <a:off x="155934" y="175970"/>
            <a:ext cx="8288000" cy="527868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PLANO RUTA ACCESIBLE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887" y="6092729"/>
            <a:ext cx="430120" cy="50939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69" l="0" r="100000">
                        <a14:foregroundMark x1="44695" y1="10086" x2="44695" y2="1008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59163" y="6046721"/>
            <a:ext cx="338312" cy="555400"/>
          </a:xfrm>
          <a:prstGeom prst="rect">
            <a:avLst/>
          </a:prstGeom>
        </p:spPr>
      </p:pic>
      <p:cxnSp>
        <p:nvCxnSpPr>
          <p:cNvPr id="23" name="Conector recto 22"/>
          <p:cNvCxnSpPr/>
          <p:nvPr/>
        </p:nvCxnSpPr>
        <p:spPr>
          <a:xfrm>
            <a:off x="2315958" y="6123400"/>
            <a:ext cx="1890021" cy="0"/>
          </a:xfrm>
          <a:prstGeom prst="line">
            <a:avLst/>
          </a:prstGeom>
          <a:ln w="57150">
            <a:solidFill>
              <a:srgbClr val="12264E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5380530" y="5899133"/>
            <a:ext cx="441127" cy="333556"/>
          </a:xfrm>
          <a:prstGeom prst="rect">
            <a:avLst/>
          </a:prstGeom>
          <a:pattFill prst="dkDnDiag">
            <a:fgClr>
              <a:srgbClr val="12264E"/>
            </a:fgClr>
            <a:bgClr>
              <a:srgbClr val="FFFFFF"/>
            </a:bgClr>
          </a:pattFill>
          <a:ln w="28575">
            <a:solidFill>
              <a:srgbClr val="12264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/>
          <p:cNvSpPr/>
          <p:nvPr/>
        </p:nvSpPr>
        <p:spPr>
          <a:xfrm>
            <a:off x="8576497" y="3098272"/>
            <a:ext cx="3369567" cy="234489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A DESTACAR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(ej.: rampas y barandas)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8576496" y="175971"/>
            <a:ext cx="3369567" cy="269813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A DESTACAR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(ej.: rebaje de solera)</a:t>
            </a:r>
          </a:p>
        </p:txBody>
      </p:sp>
    </p:spTree>
    <p:extLst>
      <p:ext uri="{BB962C8B-B14F-4D97-AF65-F5344CB8AC3E}">
        <p14:creationId xmlns:p14="http://schemas.microsoft.com/office/powerpoint/2010/main" val="12267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5872290" y="6345655"/>
            <a:ext cx="1123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PUNTAJE AL QUE POSTULA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096000" y="130539"/>
            <a:ext cx="5850065" cy="522007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675803"/>
              </p:ext>
            </p:extLst>
          </p:nvPr>
        </p:nvGraphicFramePr>
        <p:xfrm>
          <a:off x="154099" y="396316"/>
          <a:ext cx="5680906" cy="5687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04">
                  <a:extLst>
                    <a:ext uri="{9D8B030D-6E8A-4147-A177-3AD203B41FA5}">
                      <a16:colId xmlns:a16="http://schemas.microsoft.com/office/drawing/2014/main" val="3280538348"/>
                    </a:ext>
                  </a:extLst>
                </a:gridCol>
                <a:gridCol w="3060034">
                  <a:extLst>
                    <a:ext uri="{9D8B030D-6E8A-4147-A177-3AD203B41FA5}">
                      <a16:colId xmlns:a16="http://schemas.microsoft.com/office/drawing/2014/main" val="2918899373"/>
                    </a:ext>
                  </a:extLst>
                </a:gridCol>
                <a:gridCol w="1785921">
                  <a:extLst>
                    <a:ext uri="{9D8B030D-6E8A-4147-A177-3AD203B41FA5}">
                      <a16:colId xmlns:a16="http://schemas.microsoft.com/office/drawing/2014/main" val="2280718956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351804127"/>
                    </a:ext>
                  </a:extLst>
                </a:gridCol>
              </a:tblGrid>
              <a:tr h="22297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FACTORES DE PUNTAJE</a:t>
                      </a:r>
                      <a:endParaRPr lang="es-CL" sz="28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PTJE</a:t>
                      </a:r>
                      <a:endParaRPr lang="es-CL" sz="28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942682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000" b="0" dirty="0">
                          <a:ln>
                            <a:noFill/>
                          </a:ln>
                          <a:effectLst/>
                        </a:rPr>
                        <a:t>TIPO</a:t>
                      </a:r>
                      <a:endParaRPr lang="es-CL" sz="14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ELEMENTO</a:t>
                      </a:r>
                      <a:endParaRPr lang="es-CL" sz="1800" b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REQUISITOS</a:t>
                      </a:r>
                      <a:endParaRPr lang="es-CL" sz="18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913748"/>
                  </a:ext>
                </a:extLst>
              </a:tr>
              <a:tr h="14768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0" dirty="0">
                          <a:effectLst/>
                        </a:rPr>
                        <a:t>I</a:t>
                      </a:r>
                      <a:endParaRPr lang="es-CL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l.1 COMUNAS: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Sin PDA: Envolvente opaca eficiente en todas las </a:t>
                      </a:r>
                      <a:r>
                        <a:rPr lang="es-C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., considerando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aislación térmica por el exterior en muros perimetrales con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transmitancia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 total del muro, al menos sobre el 15% de la exigencia para la zona según la Reglamentación Térmica y el Art. 4.1.10 O.G.U.C.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Con PDA: Envolvente opaca eficiente en todas las </a:t>
                      </a:r>
                      <a:r>
                        <a:rPr lang="es-C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., considerando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aislación térmica por el exterior en muros perimetrales con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transmitancia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 total del muro, al menos sobre el 15% de la exigencia según PDA.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12264E"/>
                          </a:solidFill>
                          <a:effectLst/>
                        </a:rPr>
                        <a:t>Al menos el Item Tipo I.1  más 2 elementos del Item Tipo II ó Tipo III</a:t>
                      </a:r>
                      <a:endParaRPr lang="es-CL" sz="140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50 </a:t>
                      </a:r>
                      <a:r>
                        <a:rPr lang="es-ES_tradnl" sz="14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ES_tradnl" sz="14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025137"/>
                  </a:ext>
                </a:extLst>
              </a:tr>
              <a:tr h="68055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l.2 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Calificación Energética de Viviendas con una evaluación “C” o superior. 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Al menos el Ítem Tipo I.2  más un elemento del Ítem Tipo II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ó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 Tipo III que no estén contenidos en las exigencias para la obtención de la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Calific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. energética de la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viv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24572"/>
                  </a:ext>
                </a:extLst>
              </a:tr>
              <a:tr h="841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0" dirty="0">
                          <a:effectLst/>
                        </a:rPr>
                        <a:t>II</a:t>
                      </a:r>
                      <a:endParaRPr lang="es-CL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Sistemas Solares Térmicos en todas las </a:t>
                      </a:r>
                      <a:r>
                        <a:rPr lang="es-C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Paneles fotovoltaicos en todas las viviendas.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Ventanas doble vidriado hermético (termo panel),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al menos en todos los dormitorios, de todas las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Al menos un elemento del ítem Tipo II, más 2 elementos del ítem Tipo III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20 </a:t>
                      </a:r>
                      <a:r>
                        <a:rPr lang="es-CL" sz="14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CL" sz="14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76785"/>
                  </a:ext>
                </a:extLst>
              </a:tr>
              <a:tr h="4369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0" dirty="0">
                          <a:effectLst/>
                        </a:rPr>
                        <a:t>III</a:t>
                      </a:r>
                      <a:endParaRPr lang="es-CL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Sistemas de calefacción eficientes.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Sistemas de ventilación mixta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en todas las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. (Ingreso de aire pasivo y extracción mecánica en baño y cocina).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Luminarias fotovoltaicas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en áreas de equipamientos y/o áreas verdes y/o espacios comunes y cajas de escaleras.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12264E"/>
                          </a:solidFill>
                          <a:effectLst/>
                        </a:rPr>
                        <a:t>Los 3 ítems del Tipo III</a:t>
                      </a:r>
                      <a:endParaRPr lang="es-CL" sz="140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10 </a:t>
                      </a:r>
                      <a:r>
                        <a:rPr lang="es-ES_tradnl" sz="14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ES_tradnl" sz="14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124269"/>
                  </a:ext>
                </a:extLst>
              </a:tr>
              <a:tr h="58256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2 de los ítems del Tipo III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5 </a:t>
                      </a:r>
                      <a:r>
                        <a:rPr lang="es-ES_tradnl" sz="14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ES_tradnl" sz="14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35667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5986259" y="5566104"/>
            <a:ext cx="95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12264E"/>
                </a:solidFill>
              </a:rPr>
              <a:t>(xx)</a:t>
            </a:r>
            <a:endParaRPr lang="es-CL" sz="2800" b="1" dirty="0">
              <a:solidFill>
                <a:srgbClr val="12264E"/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7706" y1="43774" x2="77706" y2="4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239" y="6073038"/>
            <a:ext cx="436203" cy="23582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2107" y1="16879" x2="32107" y2="16879"/>
                        <a14:foregroundMark x1="44147" y1="48726" x2="44147" y2="48726"/>
                        <a14:foregroundMark x1="44147" y1="56051" x2="44147" y2="56051"/>
                        <a14:foregroundMark x1="47826" y1="64650" x2="47826" y2="64650"/>
                        <a14:foregroundMark x1="55518" y1="77389" x2="55518" y2="77389"/>
                        <a14:foregroundMark x1="55518" y1="71656" x2="55518" y2="71656"/>
                        <a14:foregroundMark x1="56187" y1="85987" x2="56187" y2="85987"/>
                        <a14:foregroundMark x1="67559" y1="92675" x2="67559" y2="92675"/>
                        <a14:foregroundMark x1="31104" y1="55732" x2="31104" y2="55732"/>
                        <a14:foregroundMark x1="20067" y1="56051" x2="20067" y2="56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483" y="6009540"/>
            <a:ext cx="345461" cy="362824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7086011" y="5566104"/>
            <a:ext cx="150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12264E"/>
                </a:solidFill>
              </a:rPr>
              <a:t>A+, A, B, C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09398" y="6225"/>
            <a:ext cx="620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EFICIENCIA ENERGÉTICA: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9321736" y="5888870"/>
            <a:ext cx="17243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1100" b="1" dirty="0">
                <a:solidFill>
                  <a:srgbClr val="12264E"/>
                </a:solidFill>
              </a:rPr>
              <a:t>SELECCIONE O DESTAQUE LAS ALTERNATIVAS QUE ESCOGE  </a:t>
            </a:r>
          </a:p>
        </p:txBody>
      </p:sp>
      <p:sp>
        <p:nvSpPr>
          <p:cNvPr id="31" name="Elipse 30"/>
          <p:cNvSpPr/>
          <p:nvPr/>
        </p:nvSpPr>
        <p:spPr>
          <a:xfrm>
            <a:off x="8761557" y="5938657"/>
            <a:ext cx="500590" cy="500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7135642" y="6345655"/>
            <a:ext cx="14071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 smtClean="0">
                <a:solidFill>
                  <a:srgbClr val="12264E"/>
                </a:solidFill>
              </a:rPr>
              <a:t>ESCOGER LETRA QUE CORRESPONDA</a:t>
            </a:r>
            <a:endParaRPr lang="es-CL" sz="1100" b="1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01600" y="5338139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EFICIENCIA ENERGÉTICA:</a:t>
            </a:r>
            <a:endParaRPr lang="es-CL" sz="2000" b="1" u="sng" dirty="0"/>
          </a:p>
        </p:txBody>
      </p:sp>
      <p:sp>
        <p:nvSpPr>
          <p:cNvPr id="17" name="Rectángulo 16"/>
          <p:cNvSpPr/>
          <p:nvPr/>
        </p:nvSpPr>
        <p:spPr>
          <a:xfrm>
            <a:off x="54276" y="220578"/>
            <a:ext cx="3638403" cy="496304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811088" y="214895"/>
            <a:ext cx="3952548" cy="496304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930350" y="175970"/>
            <a:ext cx="4108162" cy="496304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937102" y="1718981"/>
            <a:ext cx="259950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12264E"/>
                </a:solidFill>
              </a:rPr>
              <a:t>MODIFICABLE SEGÚN IMÁGENES DE LA ED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134010" y="5338139"/>
            <a:ext cx="6972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Descripción breve de requerimientos para puntaje de eficiencia energética.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5933" y="6427560"/>
            <a:ext cx="1123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PUNTAJE AL QUE POSTULA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39763" y="5670929"/>
            <a:ext cx="95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12264E"/>
                </a:solidFill>
              </a:rPr>
              <a:t>(xx)</a:t>
            </a:r>
            <a:endParaRPr lang="es-CL" sz="2800" b="1" dirty="0">
              <a:solidFill>
                <a:srgbClr val="12264E"/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7706" y1="43774" x2="77706" y2="4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42" y="6141904"/>
            <a:ext cx="436203" cy="23582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2107" y1="16879" x2="32107" y2="16879"/>
                        <a14:foregroundMark x1="44147" y1="48726" x2="44147" y2="48726"/>
                        <a14:foregroundMark x1="44147" y1="56051" x2="44147" y2="56051"/>
                        <a14:foregroundMark x1="47826" y1="64650" x2="47826" y2="64650"/>
                        <a14:foregroundMark x1="55518" y1="77389" x2="55518" y2="77389"/>
                        <a14:foregroundMark x1="55518" y1="71656" x2="55518" y2="71656"/>
                        <a14:foregroundMark x1="56187" y1="85987" x2="56187" y2="85987"/>
                        <a14:foregroundMark x1="67559" y1="92675" x2="67559" y2="92675"/>
                        <a14:foregroundMark x1="31104" y1="55732" x2="31104" y2="55732"/>
                        <a14:foregroundMark x1="20067" y1="56051" x2="20067" y2="56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031" y="6078406"/>
            <a:ext cx="345461" cy="362824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1259559" y="5670929"/>
            <a:ext cx="150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12264E"/>
                </a:solidFill>
              </a:rPr>
              <a:t>A+, A, B, C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309190" y="6427560"/>
            <a:ext cx="14071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 smtClean="0">
                <a:solidFill>
                  <a:srgbClr val="12264E"/>
                </a:solidFill>
              </a:rPr>
              <a:t>ESCOGER LETRA QUE CORRESPONDA</a:t>
            </a:r>
            <a:endParaRPr lang="es-CL" sz="1100" b="1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1096" y="5499023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PERTINENCIA GEOGRÁFICA:</a:t>
            </a:r>
            <a:endParaRPr lang="es-CL" sz="20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307215" y="5854256"/>
            <a:ext cx="10757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2863" algn="l"/>
              </a:tabLst>
            </a:pPr>
            <a:r>
              <a:rPr lang="es-CL" dirty="0" smtClean="0">
                <a:solidFill>
                  <a:srgbClr val="002060"/>
                </a:solidFill>
              </a:rPr>
              <a:t>Describir </a:t>
            </a:r>
            <a:r>
              <a:rPr lang="es-CL" dirty="0">
                <a:solidFill>
                  <a:srgbClr val="002060"/>
                </a:solidFill>
              </a:rPr>
              <a:t>aspectos destacables de </a:t>
            </a:r>
            <a:r>
              <a:rPr lang="es-CL" dirty="0" smtClean="0">
                <a:solidFill>
                  <a:srgbClr val="002060"/>
                </a:solidFill>
              </a:rPr>
              <a:t>la </a:t>
            </a:r>
            <a:r>
              <a:rPr lang="es-CL" dirty="0">
                <a:solidFill>
                  <a:srgbClr val="002060"/>
                </a:solidFill>
              </a:rPr>
              <a:t>propuesta en torno a la Pertinencia Geográfica.</a:t>
            </a:r>
          </a:p>
          <a:p>
            <a:pPr>
              <a:tabLst>
                <a:tab pos="3852863" algn="l"/>
              </a:tabLst>
              <a:defRPr/>
            </a:pPr>
            <a:r>
              <a:rPr lang="es-CL" dirty="0">
                <a:solidFill>
                  <a:srgbClr val="002060"/>
                </a:solidFill>
              </a:rPr>
              <a:t>Memoria explicativa </a:t>
            </a:r>
            <a:r>
              <a:rPr lang="es-CL" sz="1400" dirty="0">
                <a:solidFill>
                  <a:srgbClr val="002060"/>
                </a:solidFill>
              </a:rPr>
              <a:t>(en todas las viviendas</a:t>
            </a:r>
            <a:r>
              <a:rPr lang="es-ES" sz="1400" dirty="0">
                <a:solidFill>
                  <a:srgbClr val="002060"/>
                </a:solidFill>
              </a:rPr>
              <a:t>, y/o en el equipamiento y áreas verdes </a:t>
            </a:r>
            <a:r>
              <a:rPr lang="es-CL" sz="1400" dirty="0">
                <a:solidFill>
                  <a:srgbClr val="002060"/>
                </a:solidFill>
              </a:rPr>
              <a:t>según ítem 4. letra E. del </a:t>
            </a:r>
            <a:r>
              <a:rPr lang="es-CL" sz="1400" dirty="0" smtClean="0">
                <a:solidFill>
                  <a:srgbClr val="002060"/>
                </a:solidFill>
              </a:rPr>
              <a:t>DS </a:t>
            </a:r>
            <a:r>
              <a:rPr lang="es-CL" sz="1400" dirty="0">
                <a:solidFill>
                  <a:srgbClr val="002060"/>
                </a:solidFill>
              </a:rPr>
              <a:t>19)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69910" y="198540"/>
            <a:ext cx="5850065" cy="522007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IMAGEN PROPUESTA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137932" y="175970"/>
            <a:ext cx="5850065" cy="260141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137932" y="2913305"/>
            <a:ext cx="5850065" cy="244302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32923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471323"/>
              </p:ext>
            </p:extLst>
          </p:nvPr>
        </p:nvGraphicFramePr>
        <p:xfrm>
          <a:off x="515938" y="1145059"/>
          <a:ext cx="10980122" cy="3271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0049">
                  <a:extLst>
                    <a:ext uri="{9D8B030D-6E8A-4147-A177-3AD203B41FA5}">
                      <a16:colId xmlns:a16="http://schemas.microsoft.com/office/drawing/2014/main" val="1943783687"/>
                    </a:ext>
                  </a:extLst>
                </a:gridCol>
                <a:gridCol w="2700030">
                  <a:extLst>
                    <a:ext uri="{9D8B030D-6E8A-4147-A177-3AD203B41FA5}">
                      <a16:colId xmlns:a16="http://schemas.microsoft.com/office/drawing/2014/main" val="2181412690"/>
                    </a:ext>
                  </a:extLst>
                </a:gridCol>
                <a:gridCol w="3870043">
                  <a:extLst>
                    <a:ext uri="{9D8B030D-6E8A-4147-A177-3AD203B41FA5}">
                      <a16:colId xmlns:a16="http://schemas.microsoft.com/office/drawing/2014/main" val="1311653025"/>
                    </a:ext>
                  </a:extLst>
                </a:gridCol>
              </a:tblGrid>
              <a:tr h="414127">
                <a:tc>
                  <a:txBody>
                    <a:bodyPr/>
                    <a:lstStyle/>
                    <a:p>
                      <a:pPr algn="ctr"/>
                      <a:r>
                        <a:rPr lang="es-CL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VIVIENDAS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GASTO COMÚN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GASTO COMÚN (PLAN DE MITIGACIÓN)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476033"/>
                  </a:ext>
                </a:extLst>
              </a:tr>
              <a:tr h="562677">
                <a:tc>
                  <a:txBody>
                    <a:bodyPr/>
                    <a:lstStyle/>
                    <a:p>
                      <a:pPr algn="l"/>
                      <a:r>
                        <a:rPr lang="es-CL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DE 1.200 UF </a:t>
                      </a:r>
                      <a:r>
                        <a:rPr lang="es-CL" sz="14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CL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1.300 UF </a:t>
                      </a:r>
                      <a:r>
                        <a:rPr lang="es-CL" sz="14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CL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1.400 UF (*)</a:t>
                      </a:r>
                      <a:endParaRPr lang="es-CL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 </a:t>
                      </a: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(promedio)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18352"/>
                  </a:ext>
                </a:extLst>
              </a:tr>
              <a:tr h="606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DE 1.400 UF A 1.600 UF </a:t>
                      </a:r>
                      <a:r>
                        <a:rPr lang="es-CL" sz="1400" b="1" kern="1200" noProof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CL" sz="14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1.500 UF A 1.700 UF (*)</a:t>
                      </a:r>
                      <a:endParaRPr lang="es-CL" sz="1400" b="1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911756"/>
                  </a:ext>
                </a:extLst>
              </a:tr>
              <a:tr h="562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DE MÁS DE 1.600 UF A 2.400 UF </a:t>
                      </a:r>
                      <a:r>
                        <a:rPr lang="es-CL" sz="1400" b="1" kern="1200" noProof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CL" sz="14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MÁS DE 1.600 UF A 2.600 UF </a:t>
                      </a:r>
                      <a:r>
                        <a:rPr lang="es-CL" sz="1400" b="1" kern="1200" noProof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CL" sz="14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MÁS DE 1.700 UF A 2.800 UF (*) </a:t>
                      </a:r>
                      <a:endParaRPr lang="es-CL" sz="1400" b="1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914892"/>
                  </a:ext>
                </a:extLst>
              </a:tr>
              <a:tr h="562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DE X UF</a:t>
                      </a:r>
                      <a:endParaRPr lang="es-CL" sz="1400" b="1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531771"/>
                  </a:ext>
                </a:extLst>
              </a:tr>
              <a:tr h="562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ESTIMADO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</a:rPr>
                        <a:t>$ XXXX </a:t>
                      </a:r>
                      <a:r>
                        <a:rPr lang="es-CL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 X m²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445050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584946" y="4637248"/>
            <a:ext cx="195840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SI TIENE MÁS RANGOS  DE PRECIOS O TIPOLOGÍAS, INCLUIR MÁS FILAS</a:t>
            </a:r>
          </a:p>
        </p:txBody>
      </p:sp>
      <p:cxnSp>
        <p:nvCxnSpPr>
          <p:cNvPr id="4" name="Conector recto de flecha 3"/>
          <p:cNvCxnSpPr>
            <a:stCxn id="3" idx="1"/>
          </p:cNvCxnSpPr>
          <p:nvPr/>
        </p:nvCxnSpPr>
        <p:spPr>
          <a:xfrm flipH="1" flipV="1">
            <a:off x="2585961" y="3557115"/>
            <a:ext cx="1998985" cy="14032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35936" y="220578"/>
            <a:ext cx="620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GASTO COMÚN</a:t>
            </a:r>
          </a:p>
          <a:p>
            <a:pPr algn="just"/>
            <a:r>
              <a:rPr lang="es-CL" sz="1600" dirty="0">
                <a:solidFill>
                  <a:srgbClr val="12264E"/>
                </a:solidFill>
              </a:rPr>
              <a:t>TABLA RESUMEN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31097" y="6099649"/>
            <a:ext cx="144485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rgbClr val="12264E"/>
                </a:solidFill>
              </a:rPr>
              <a:t>($ XXX)</a:t>
            </a:r>
            <a:endParaRPr lang="es-CL" sz="2000" dirty="0">
              <a:solidFill>
                <a:srgbClr val="12264E"/>
              </a:solidFill>
            </a:endParaRPr>
          </a:p>
          <a:p>
            <a:pPr algn="ctr"/>
            <a:r>
              <a:rPr lang="es-CL" sz="1100" b="1" dirty="0" smtClean="0">
                <a:solidFill>
                  <a:srgbClr val="12264E"/>
                </a:solidFill>
              </a:rPr>
              <a:t>GGCC </a:t>
            </a:r>
            <a:r>
              <a:rPr lang="es-CL" sz="1100" b="1" dirty="0">
                <a:solidFill>
                  <a:srgbClr val="12264E"/>
                </a:solidFill>
              </a:rPr>
              <a:t>PROMEDIO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542050" y="5558099"/>
            <a:ext cx="7649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Descripción breve del plan de mitigación.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1096" y="5499023"/>
            <a:ext cx="4324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PROPUESTA PLAN DE GASTO COMÚN:</a:t>
            </a:r>
            <a:endParaRPr lang="es-CL" sz="2000" b="1" u="sng" dirty="0"/>
          </a:p>
        </p:txBody>
      </p:sp>
      <p:sp>
        <p:nvSpPr>
          <p:cNvPr id="10" name="CuadroTexto 9"/>
          <p:cNvSpPr txBox="1"/>
          <p:nvPr/>
        </p:nvSpPr>
        <p:spPr>
          <a:xfrm>
            <a:off x="1639847" y="6300272"/>
            <a:ext cx="15235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ASCENSOR</a:t>
            </a:r>
          </a:p>
          <a:p>
            <a:pPr algn="ctr"/>
            <a:r>
              <a:rPr lang="es-CL" b="1" dirty="0">
                <a:solidFill>
                  <a:srgbClr val="12264E"/>
                </a:solidFill>
              </a:rPr>
              <a:t>SÍ/NO</a:t>
            </a:r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034764" y="6265294"/>
            <a:ext cx="15235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PISCINA</a:t>
            </a:r>
          </a:p>
          <a:p>
            <a:pPr algn="ctr"/>
            <a:r>
              <a:rPr lang="es-CL" b="1" dirty="0">
                <a:solidFill>
                  <a:srgbClr val="12264E"/>
                </a:solidFill>
              </a:rPr>
              <a:t>SÍ/NO</a:t>
            </a:r>
            <a:endParaRPr lang="es-CL" sz="2000" dirty="0">
              <a:solidFill>
                <a:srgbClr val="12264E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85490" y="244389"/>
            <a:ext cx="195840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12264E"/>
                </a:solidFill>
              </a:rPr>
              <a:t>LÁMINA SOLO PARA COPROPIEDADES</a:t>
            </a:r>
          </a:p>
        </p:txBody>
      </p:sp>
      <p:sp>
        <p:nvSpPr>
          <p:cNvPr id="13" name="Flecha abajo 12"/>
          <p:cNvSpPr/>
          <p:nvPr/>
        </p:nvSpPr>
        <p:spPr>
          <a:xfrm rot="10800000">
            <a:off x="2212355" y="6010876"/>
            <a:ext cx="200435" cy="213782"/>
          </a:xfrm>
          <a:prstGeom prst="downArrow">
            <a:avLst/>
          </a:prstGeom>
          <a:solidFill>
            <a:srgbClr val="122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5984" y="5945340"/>
            <a:ext cx="210555" cy="319954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2385526" y="6039029"/>
            <a:ext cx="200435" cy="213782"/>
          </a:xfrm>
          <a:prstGeom prst="downArrow">
            <a:avLst/>
          </a:prstGeom>
          <a:solidFill>
            <a:srgbClr val="122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/>
          <p:cNvSpPr txBox="1"/>
          <p:nvPr/>
        </p:nvSpPr>
        <p:spPr>
          <a:xfrm>
            <a:off x="5631701" y="300577"/>
            <a:ext cx="486164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Precios según emplazamiento de la </a:t>
            </a:r>
            <a:r>
              <a:rPr lang="es-CL" sz="1200" b="1" dirty="0" smtClean="0">
                <a:solidFill>
                  <a:srgbClr val="12264E"/>
                </a:solidFill>
              </a:rPr>
              <a:t>vivienda</a:t>
            </a:r>
            <a:endParaRPr lang="es-CL" sz="1200" b="1" dirty="0">
              <a:solidFill>
                <a:srgbClr val="12264E"/>
              </a:solidFill>
            </a:endParaRPr>
          </a:p>
        </p:txBody>
      </p:sp>
      <p:cxnSp>
        <p:nvCxnSpPr>
          <p:cNvPr id="18" name="Conector recto de flecha 17"/>
          <p:cNvCxnSpPr>
            <a:cxnSpLocks/>
            <a:stCxn id="16" idx="1"/>
          </p:cNvCxnSpPr>
          <p:nvPr/>
        </p:nvCxnSpPr>
        <p:spPr>
          <a:xfrm flipH="1">
            <a:off x="4761261" y="439077"/>
            <a:ext cx="870440" cy="18799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cxnSpLocks/>
            <a:stCxn id="16" idx="1"/>
          </p:cNvCxnSpPr>
          <p:nvPr/>
        </p:nvCxnSpPr>
        <p:spPr>
          <a:xfrm flipH="1">
            <a:off x="4761261" y="439077"/>
            <a:ext cx="870440" cy="24499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3027311" y="5819018"/>
            <a:ext cx="11435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12264E"/>
                </a:solidFill>
              </a:rPr>
              <a:t>(xxx)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DE</a:t>
            </a:r>
          </a:p>
          <a:p>
            <a:pPr algn="ctr"/>
            <a:r>
              <a:rPr lang="es-CL" sz="1200" b="1" dirty="0" smtClean="0">
                <a:solidFill>
                  <a:srgbClr val="12264E"/>
                </a:solidFill>
              </a:rPr>
              <a:t>ASCENSORES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422227" y="5934723"/>
            <a:ext cx="25637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12264E"/>
                </a:solidFill>
              </a:rPr>
              <a:t>(</a:t>
            </a:r>
            <a:r>
              <a:rPr lang="es-CL" sz="2800" b="1" dirty="0" err="1" smtClean="0">
                <a:solidFill>
                  <a:srgbClr val="12264E"/>
                </a:solidFill>
              </a:rPr>
              <a:t>yyy</a:t>
            </a:r>
            <a:r>
              <a:rPr lang="es-CL" sz="2800" b="1" dirty="0" smtClean="0">
                <a:solidFill>
                  <a:srgbClr val="12264E"/>
                </a:solidFill>
              </a:rPr>
              <a:t>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 smtClean="0">
                <a:solidFill>
                  <a:srgbClr val="12264E"/>
                </a:solidFill>
              </a:rPr>
              <a:t>SEÑALE OTRA INFRAESTRUCTURA QUE AFECTE LOS GGCC</a:t>
            </a:r>
            <a:endParaRPr lang="es-CL" sz="2400" b="1" dirty="0">
              <a:solidFill>
                <a:srgbClr val="12264E"/>
              </a:solidFill>
            </a:endParaRPr>
          </a:p>
        </p:txBody>
      </p:sp>
      <p:cxnSp>
        <p:nvCxnSpPr>
          <p:cNvPr id="20" name="Conector recto de flecha 19"/>
          <p:cNvCxnSpPr>
            <a:cxnSpLocks/>
            <a:stCxn id="16" idx="1"/>
          </p:cNvCxnSpPr>
          <p:nvPr/>
        </p:nvCxnSpPr>
        <p:spPr>
          <a:xfrm flipH="1">
            <a:off x="4655984" y="439077"/>
            <a:ext cx="975717" cy="13252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5935" y="638947"/>
            <a:ext cx="11340126" cy="516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0" lvl="0" algn="ctr">
              <a:spcBef>
                <a:spcPts val="300"/>
              </a:spcBef>
              <a:spcAft>
                <a:spcPts val="300"/>
              </a:spcAft>
            </a:pPr>
            <a:r>
              <a:rPr lang="es-CL" b="1" u="sng" dirty="0">
                <a:solidFill>
                  <a:srgbClr val="203864"/>
                </a:solidFill>
              </a:rPr>
              <a:t>INSTRUCCIONES</a:t>
            </a:r>
          </a:p>
          <a:p>
            <a:pPr marL="38250" lvl="0" algn="ctr">
              <a:spcBef>
                <a:spcPts val="300"/>
              </a:spcBef>
              <a:spcAft>
                <a:spcPts val="300"/>
              </a:spcAft>
            </a:pPr>
            <a:endParaRPr lang="es-CL" sz="1400" u="sng" dirty="0">
              <a:solidFill>
                <a:srgbClr val="203864"/>
              </a:solidFill>
            </a:endParaRP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Completar toda la información, según corresponda, graficando de manera clara el proyecto a presentar.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Se podrá incorporar más </a:t>
            </a:r>
            <a:r>
              <a:rPr lang="es-CL" sz="1400" dirty="0" smtClean="0">
                <a:solidFill>
                  <a:srgbClr val="203864"/>
                </a:solidFill>
              </a:rPr>
              <a:t>láminas </a:t>
            </a:r>
            <a:r>
              <a:rPr lang="es-CL" sz="1400" dirty="0">
                <a:solidFill>
                  <a:srgbClr val="203864"/>
                </a:solidFill>
              </a:rPr>
              <a:t>si se requiere mostrar mayor información.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Las líneas (</a:t>
            </a:r>
            <a:r>
              <a:rPr lang="es-CL" sz="1400" b="1" dirty="0">
                <a:solidFill>
                  <a:srgbClr val="FF0000"/>
                </a:solidFill>
              </a:rPr>
              <a:t>- - - - - -</a:t>
            </a:r>
            <a:r>
              <a:rPr lang="es-CL" sz="1400" dirty="0">
                <a:solidFill>
                  <a:srgbClr val="203864"/>
                </a:solidFill>
              </a:rPr>
              <a:t>)  son referenciales y pueden ser eliminadas, de acuerdo a lo que se necesite mostrar.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Los proyectos que formen parte de desarrollos inmobiliarios o urbanizaciones mayores, deberán incorporar un plano en </a:t>
            </a:r>
            <a:r>
              <a:rPr lang="es-CL" sz="1400" dirty="0" smtClean="0">
                <a:solidFill>
                  <a:srgbClr val="203864"/>
                </a:solidFill>
              </a:rPr>
              <a:t>lámina </a:t>
            </a:r>
            <a:r>
              <a:rPr lang="es-CL" sz="1400" dirty="0">
                <a:solidFill>
                  <a:srgbClr val="203864"/>
                </a:solidFill>
              </a:rPr>
              <a:t>N° 6 “PLAN </a:t>
            </a:r>
            <a:r>
              <a:rPr lang="es-CL" sz="1400" dirty="0" smtClean="0">
                <a:solidFill>
                  <a:srgbClr val="203864"/>
                </a:solidFill>
              </a:rPr>
              <a:t>MAESTRO DE </a:t>
            </a:r>
            <a:r>
              <a:rPr lang="es-CL" sz="1400" dirty="0">
                <a:solidFill>
                  <a:srgbClr val="203864"/>
                </a:solidFill>
              </a:rPr>
              <a:t>DESARROLLO INMOBILIARIO”, identificando: proyectos de venta privada, proyectos anteriores correspondientes al </a:t>
            </a:r>
            <a:r>
              <a:rPr lang="es-CL" sz="1400" dirty="0" smtClean="0">
                <a:solidFill>
                  <a:srgbClr val="203864"/>
                </a:solidFill>
              </a:rPr>
              <a:t>DS 19</a:t>
            </a:r>
            <a:r>
              <a:rPr lang="es-CL" sz="1400" dirty="0">
                <a:solidFill>
                  <a:srgbClr val="203864"/>
                </a:solidFill>
              </a:rPr>
              <a:t>, </a:t>
            </a:r>
            <a:r>
              <a:rPr lang="es-CL" sz="1400" dirty="0" smtClean="0">
                <a:solidFill>
                  <a:srgbClr val="203864"/>
                </a:solidFill>
              </a:rPr>
              <a:t>DS 116</a:t>
            </a:r>
            <a:r>
              <a:rPr lang="es-CL" sz="1400" dirty="0">
                <a:solidFill>
                  <a:srgbClr val="203864"/>
                </a:solidFill>
              </a:rPr>
              <a:t>, DS 1, etc. 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Deberá incluir en lámina N° 11 todas las TIPOLOGÍAS de vivienda que incluya el proyecto. 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 smtClean="0">
                <a:solidFill>
                  <a:srgbClr val="203864"/>
                </a:solidFill>
              </a:rPr>
              <a:t>Para </a:t>
            </a:r>
            <a:r>
              <a:rPr lang="es-CL" sz="1400" dirty="0" smtClean="0">
                <a:solidFill>
                  <a:srgbClr val="203864"/>
                </a:solidFill>
              </a:rPr>
              <a:t>láminas </a:t>
            </a:r>
            <a:r>
              <a:rPr lang="es-CL" sz="1400" dirty="0">
                <a:solidFill>
                  <a:srgbClr val="203864"/>
                </a:solidFill>
              </a:rPr>
              <a:t>N° </a:t>
            </a:r>
            <a:r>
              <a:rPr lang="es-CL" sz="1400" dirty="0" smtClean="0">
                <a:solidFill>
                  <a:srgbClr val="203864"/>
                </a:solidFill>
              </a:rPr>
              <a:t>12 </a:t>
            </a:r>
            <a:r>
              <a:rPr lang="es-CL" sz="1400" dirty="0">
                <a:solidFill>
                  <a:srgbClr val="203864"/>
                </a:solidFill>
              </a:rPr>
              <a:t>y </a:t>
            </a:r>
            <a:r>
              <a:rPr lang="es-CL" sz="1400" dirty="0" smtClean="0">
                <a:solidFill>
                  <a:srgbClr val="203864"/>
                </a:solidFill>
              </a:rPr>
              <a:t>N° 13 </a:t>
            </a:r>
            <a:r>
              <a:rPr lang="es-CL" sz="1400" dirty="0" smtClean="0">
                <a:solidFill>
                  <a:srgbClr val="203864"/>
                </a:solidFill>
              </a:rPr>
              <a:t>ÁREA(S) VERDE(S) Y EQUIPAMIENTO(S), se debe presentar </a:t>
            </a:r>
            <a:r>
              <a:rPr lang="es-CL" sz="1400" dirty="0">
                <a:solidFill>
                  <a:srgbClr val="203864"/>
                </a:solidFill>
              </a:rPr>
              <a:t>plano de </a:t>
            </a:r>
            <a:r>
              <a:rPr lang="es-CL" sz="1400" dirty="0" smtClean="0">
                <a:solidFill>
                  <a:srgbClr val="203864"/>
                </a:solidFill>
              </a:rPr>
              <a:t>paisajismo </a:t>
            </a:r>
            <a:r>
              <a:rPr lang="es-CL" sz="1400" dirty="0">
                <a:solidFill>
                  <a:srgbClr val="203864"/>
                </a:solidFill>
              </a:rPr>
              <a:t>(pavimentos, arborización y otras características relevantes del proyecto).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En </a:t>
            </a:r>
            <a:r>
              <a:rPr lang="es-CL" sz="1400" dirty="0" smtClean="0">
                <a:solidFill>
                  <a:srgbClr val="203864"/>
                </a:solidFill>
              </a:rPr>
              <a:t>lámina </a:t>
            </a:r>
            <a:r>
              <a:rPr lang="es-CL" sz="1400" dirty="0">
                <a:solidFill>
                  <a:srgbClr val="203864"/>
                </a:solidFill>
              </a:rPr>
              <a:t>N° </a:t>
            </a:r>
            <a:r>
              <a:rPr lang="es-CL" sz="1400" dirty="0" smtClean="0">
                <a:solidFill>
                  <a:srgbClr val="203864"/>
                </a:solidFill>
              </a:rPr>
              <a:t>12, </a:t>
            </a:r>
            <a:r>
              <a:rPr lang="es-CL" sz="1400" dirty="0" smtClean="0">
                <a:solidFill>
                  <a:srgbClr val="203864"/>
                </a:solidFill>
              </a:rPr>
              <a:t>se </a:t>
            </a:r>
            <a:r>
              <a:rPr lang="es-CL" sz="1400" dirty="0">
                <a:solidFill>
                  <a:srgbClr val="203864"/>
                </a:solidFill>
              </a:rPr>
              <a:t>debe indicar ubicación de: juego(s) inclusivo(s), infraestructura para la gestión eficiente de residuos, zonas deportivas y de juegos infantiles, etc.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1658600" algn="l"/>
              </a:tabLst>
            </a:pPr>
            <a:r>
              <a:rPr lang="es-CL" sz="1400" dirty="0">
                <a:solidFill>
                  <a:srgbClr val="203864"/>
                </a:solidFill>
              </a:rPr>
              <a:t>En caso de no optar </a:t>
            </a:r>
            <a:r>
              <a:rPr lang="es-CL" sz="1400" dirty="0" smtClean="0">
                <a:solidFill>
                  <a:srgbClr val="203864"/>
                </a:solidFill>
              </a:rPr>
              <a:t>a los </a:t>
            </a:r>
            <a:r>
              <a:rPr lang="es-CL" sz="1400" dirty="0">
                <a:solidFill>
                  <a:srgbClr val="203864"/>
                </a:solidFill>
              </a:rPr>
              <a:t>puntajes por local comercial, eficiencia energética y/o pertinencia geográfica, </a:t>
            </a:r>
            <a:r>
              <a:rPr lang="es-CL" sz="1400" dirty="0" smtClean="0">
                <a:solidFill>
                  <a:srgbClr val="203864"/>
                </a:solidFill>
              </a:rPr>
              <a:t>se deberá </a:t>
            </a:r>
            <a:r>
              <a:rPr lang="es-CL" sz="1400" dirty="0">
                <a:solidFill>
                  <a:srgbClr val="203864"/>
                </a:solidFill>
              </a:rPr>
              <a:t>eliminar las </a:t>
            </a:r>
            <a:r>
              <a:rPr lang="es-CL" sz="1400" dirty="0" smtClean="0">
                <a:solidFill>
                  <a:srgbClr val="203864"/>
                </a:solidFill>
              </a:rPr>
              <a:t>láminas respectivas.</a:t>
            </a:r>
            <a:endParaRPr lang="es-CL" sz="1400" dirty="0">
              <a:solidFill>
                <a:srgbClr val="203864"/>
              </a:solidFill>
            </a:endParaRP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Las imágenes (</a:t>
            </a:r>
            <a:r>
              <a:rPr lang="es-CL" sz="1400" dirty="0" err="1">
                <a:solidFill>
                  <a:srgbClr val="203864"/>
                </a:solidFill>
              </a:rPr>
              <a:t>renders</a:t>
            </a:r>
            <a:r>
              <a:rPr lang="es-CL" sz="1400" dirty="0">
                <a:solidFill>
                  <a:srgbClr val="203864"/>
                </a:solidFill>
              </a:rPr>
              <a:t>, croquis, elevaciones, plantas, cortes, etc.) deben ser legibles y considerar buena resolución (al menos 200 dpi). 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 smtClean="0">
                <a:solidFill>
                  <a:srgbClr val="203864"/>
                </a:solidFill>
              </a:rPr>
              <a:t>En </a:t>
            </a:r>
            <a:r>
              <a:rPr lang="es-CL" sz="1400" dirty="0">
                <a:solidFill>
                  <a:srgbClr val="203864"/>
                </a:solidFill>
              </a:rPr>
              <a:t>el caso de proyectos de loteo, eliminar </a:t>
            </a:r>
            <a:r>
              <a:rPr lang="es-CL" sz="1400" dirty="0" smtClean="0">
                <a:solidFill>
                  <a:srgbClr val="203864"/>
                </a:solidFill>
              </a:rPr>
              <a:t>lámina N° 19 </a:t>
            </a:r>
            <a:r>
              <a:rPr lang="es-CL" sz="1400" dirty="0">
                <a:solidFill>
                  <a:srgbClr val="203864"/>
                </a:solidFill>
              </a:rPr>
              <a:t>GASTO COMÚN.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Graficar en </a:t>
            </a:r>
            <a:r>
              <a:rPr lang="es-CL" sz="1400" dirty="0" smtClean="0">
                <a:solidFill>
                  <a:srgbClr val="203864"/>
                </a:solidFill>
              </a:rPr>
              <a:t>lámina </a:t>
            </a:r>
            <a:r>
              <a:rPr lang="es-CL" sz="1400" dirty="0">
                <a:solidFill>
                  <a:srgbClr val="203864"/>
                </a:solidFill>
              </a:rPr>
              <a:t>N</a:t>
            </a:r>
            <a:r>
              <a:rPr lang="es-CL" sz="1400" dirty="0" smtClean="0">
                <a:solidFill>
                  <a:srgbClr val="203864"/>
                </a:solidFill>
              </a:rPr>
              <a:t>° </a:t>
            </a:r>
            <a:r>
              <a:rPr lang="es-CL" sz="1400" dirty="0" smtClean="0">
                <a:solidFill>
                  <a:srgbClr val="203864"/>
                </a:solidFill>
              </a:rPr>
              <a:t>20 </a:t>
            </a:r>
            <a:r>
              <a:rPr lang="es-CL" sz="1400" dirty="0">
                <a:solidFill>
                  <a:srgbClr val="203864"/>
                </a:solidFill>
              </a:rPr>
              <a:t>los </a:t>
            </a:r>
            <a:r>
              <a:rPr lang="es-CL" sz="1400" dirty="0" smtClean="0">
                <a:solidFill>
                  <a:srgbClr val="203864"/>
                </a:solidFill>
              </a:rPr>
              <a:t>ESTACIONAMIENTOS, diferenciando los </a:t>
            </a:r>
            <a:r>
              <a:rPr lang="es-CL" sz="1400" dirty="0">
                <a:solidFill>
                  <a:srgbClr val="203864"/>
                </a:solidFill>
              </a:rPr>
              <a:t>destinados a </a:t>
            </a:r>
            <a:r>
              <a:rPr lang="es-CL" sz="1400" dirty="0" smtClean="0">
                <a:solidFill>
                  <a:srgbClr val="203864"/>
                </a:solidFill>
              </a:rPr>
              <a:t>familias vulnerables, los de sectores medios y aquellos para personas </a:t>
            </a:r>
            <a:r>
              <a:rPr lang="es-CL" sz="1400" dirty="0">
                <a:solidFill>
                  <a:srgbClr val="203864"/>
                </a:solidFill>
              </a:rPr>
              <a:t>con movilidad </a:t>
            </a:r>
            <a:r>
              <a:rPr lang="es-CL" sz="1400" dirty="0" smtClean="0">
                <a:solidFill>
                  <a:srgbClr val="203864"/>
                </a:solidFill>
              </a:rPr>
              <a:t>reducida; señalando </a:t>
            </a:r>
            <a:r>
              <a:rPr lang="es-CL" sz="1400" dirty="0">
                <a:solidFill>
                  <a:srgbClr val="203864"/>
                </a:solidFill>
              </a:rPr>
              <a:t>su ubicación en el </a:t>
            </a:r>
            <a:r>
              <a:rPr lang="es-CL" sz="1400" dirty="0" smtClean="0">
                <a:solidFill>
                  <a:srgbClr val="203864"/>
                </a:solidFill>
              </a:rPr>
              <a:t>proyecto.</a:t>
            </a:r>
            <a:endParaRPr lang="es-CL" sz="14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9867" y="728970"/>
            <a:ext cx="1054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RELACIÓN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ESTAC./ VIVS.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-1" y="3068996"/>
            <a:ext cx="18980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50" b="1" dirty="0">
                <a:solidFill>
                  <a:srgbClr val="12264E"/>
                </a:solidFill>
              </a:rPr>
              <a:t>N° </a:t>
            </a:r>
            <a:r>
              <a:rPr lang="es-CL" sz="1050" b="1" dirty="0" smtClean="0">
                <a:solidFill>
                  <a:srgbClr val="12264E"/>
                </a:solidFill>
              </a:rPr>
              <a:t>DE </a:t>
            </a:r>
            <a:r>
              <a:rPr lang="es-CL" sz="1100" b="1" kern="0" dirty="0">
                <a:solidFill>
                  <a:srgbClr val="12264E"/>
                </a:solidFill>
              </a:rPr>
              <a:t>ESTACIONAMIENTOS</a:t>
            </a:r>
            <a:endParaRPr lang="es-CL" sz="1100" b="1" kern="0" dirty="0">
              <a:solidFill>
                <a:srgbClr val="12264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952" y="188964"/>
            <a:ext cx="398420" cy="24892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879929" y="176956"/>
            <a:ext cx="10156137" cy="379205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PLANTA ESTACIONAMIENTOS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92739" y="2723466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b="1" dirty="0" smtClean="0">
                <a:solidFill>
                  <a:srgbClr val="12264E"/>
                </a:solidFill>
              </a:rPr>
              <a:t>(XXX)</a:t>
            </a:r>
            <a:endParaRPr lang="es-CL" b="1" dirty="0">
              <a:solidFill>
                <a:srgbClr val="12264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83308" y="483917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b="1" dirty="0">
                <a:solidFill>
                  <a:srgbClr val="12264E"/>
                </a:solidFill>
              </a:rPr>
              <a:t>1/X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155934" y="1898983"/>
            <a:ext cx="16540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Y UBICACIÓN ESTACIONAMIENTOS 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MOVILIDAD </a:t>
            </a: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REDUCIDA</a:t>
            </a:r>
            <a:endParaRPr kumimoji="0" lang="es-CL" sz="11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61" y="1448978"/>
            <a:ext cx="412733" cy="488801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639963" y="1511359"/>
            <a:ext cx="1258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b="1" kern="0" dirty="0" smtClean="0">
                <a:solidFill>
                  <a:srgbClr val="12264E"/>
                </a:solidFill>
              </a:rPr>
              <a:t>(XXX)</a:t>
            </a:r>
            <a:endParaRPr kumimoji="0" lang="es-CL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55934" y="4043651"/>
            <a:ext cx="5505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u="sng" dirty="0">
                <a:solidFill>
                  <a:srgbClr val="12264E"/>
                </a:solidFill>
              </a:rPr>
              <a:t>ESTACIONAMIENTOS</a:t>
            </a:r>
            <a:r>
              <a:rPr lang="es-CL" b="1" u="sng" dirty="0" smtClean="0">
                <a:solidFill>
                  <a:srgbClr val="12264E"/>
                </a:solidFill>
              </a:rPr>
              <a:t>:</a:t>
            </a:r>
            <a:r>
              <a:rPr lang="es-CL" b="1" dirty="0" smtClean="0">
                <a:solidFill>
                  <a:srgbClr val="12264E"/>
                </a:solidFill>
              </a:rPr>
              <a:t> TABLA RESUMEN</a:t>
            </a:r>
            <a:endParaRPr lang="es-CL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62734"/>
              </p:ext>
            </p:extLst>
          </p:nvPr>
        </p:nvGraphicFramePr>
        <p:xfrm>
          <a:off x="5375992" y="4243309"/>
          <a:ext cx="6554161" cy="1255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0022">
                  <a:extLst>
                    <a:ext uri="{9D8B030D-6E8A-4147-A177-3AD203B41FA5}">
                      <a16:colId xmlns:a16="http://schemas.microsoft.com/office/drawing/2014/main" val="732274109"/>
                    </a:ext>
                  </a:extLst>
                </a:gridCol>
                <a:gridCol w="990011">
                  <a:extLst>
                    <a:ext uri="{9D8B030D-6E8A-4147-A177-3AD203B41FA5}">
                      <a16:colId xmlns:a16="http://schemas.microsoft.com/office/drawing/2014/main" val="884721422"/>
                    </a:ext>
                  </a:extLst>
                </a:gridCol>
                <a:gridCol w="1710019">
                  <a:extLst>
                    <a:ext uri="{9D8B030D-6E8A-4147-A177-3AD203B41FA5}">
                      <a16:colId xmlns:a16="http://schemas.microsoft.com/office/drawing/2014/main" val="647687428"/>
                    </a:ext>
                  </a:extLst>
                </a:gridCol>
                <a:gridCol w="990011">
                  <a:extLst>
                    <a:ext uri="{9D8B030D-6E8A-4147-A177-3AD203B41FA5}">
                      <a16:colId xmlns:a16="http://schemas.microsoft.com/office/drawing/2014/main" val="1280511138"/>
                    </a:ext>
                  </a:extLst>
                </a:gridCol>
                <a:gridCol w="884098">
                  <a:extLst>
                    <a:ext uri="{9D8B030D-6E8A-4147-A177-3AD203B41FA5}">
                      <a16:colId xmlns:a16="http://schemas.microsoft.com/office/drawing/2014/main" val="1870226771"/>
                    </a:ext>
                  </a:extLst>
                </a:gridCol>
              </a:tblGrid>
              <a:tr h="170939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FAMILIA OBJETIVO</a:t>
                      </a:r>
                      <a:endParaRPr lang="es-CL" sz="11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ESTAC.</a:t>
                      </a:r>
                      <a:endParaRPr lang="es-CL" sz="11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ESTAC. POR TIPO </a:t>
                      </a:r>
                      <a:endParaRPr lang="es-CL" sz="11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RANGO PRECIO (UF)</a:t>
                      </a:r>
                      <a:endParaRPr lang="es-CL" sz="11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1164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MÍN.</a:t>
                      </a:r>
                      <a:endParaRPr lang="es-CL" sz="11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MÁX.</a:t>
                      </a:r>
                      <a:endParaRPr lang="es-CL" sz="11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746451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VULNERABLES</a:t>
                      </a:r>
                      <a:endParaRPr lang="es-CL" sz="11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1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SUBTERRÁNEO: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SUPERFICIE:</a:t>
                      </a:r>
                      <a:endParaRPr lang="es-CL" sz="11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NO APLICA</a:t>
                      </a:r>
                      <a:endParaRPr lang="es-CL" sz="11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NO APLICA</a:t>
                      </a:r>
                      <a:endParaRPr lang="es-CL" sz="11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237837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SECTORES MEDIOS</a:t>
                      </a:r>
                      <a:endParaRPr lang="es-CL" sz="11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CL" sz="11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SUBTERRÁNEO: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SUPERFICIE:</a:t>
                      </a:r>
                      <a:endParaRPr lang="es-CL" sz="11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CL" sz="11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1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60187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N° TOTAL ESTAC.</a:t>
                      </a:r>
                      <a:endParaRPr lang="es-CL" sz="11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CL" sz="11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1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CL" sz="11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519212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678194"/>
              </p:ext>
            </p:extLst>
          </p:nvPr>
        </p:nvGraphicFramePr>
        <p:xfrm>
          <a:off x="245935" y="4422695"/>
          <a:ext cx="4950055" cy="1076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0047">
                  <a:extLst>
                    <a:ext uri="{9D8B030D-6E8A-4147-A177-3AD203B41FA5}">
                      <a16:colId xmlns:a16="http://schemas.microsoft.com/office/drawing/2014/main" val="1104944035"/>
                    </a:ext>
                  </a:extLst>
                </a:gridCol>
                <a:gridCol w="720008">
                  <a:extLst>
                    <a:ext uri="{9D8B030D-6E8A-4147-A177-3AD203B41FA5}">
                      <a16:colId xmlns:a16="http://schemas.microsoft.com/office/drawing/2014/main" val="3141254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0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VIVIENDAS DEL PROYECTO</a:t>
                      </a:r>
                      <a:endParaRPr lang="es-CL" sz="1100" b="0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616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0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VIVIENDAS FAMILIAS VULNERABLES</a:t>
                      </a:r>
                      <a:endParaRPr lang="es-CL" sz="1100" b="0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080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0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% VIVIENDAS FAMILIAS VULNERABLES</a:t>
                      </a:r>
                      <a:endParaRPr lang="es-CL" sz="1100" b="0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754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0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ESTACIONAMIENTOS PROYECTADOS</a:t>
                      </a:r>
                      <a:endParaRPr lang="es-CL" sz="1100" b="0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767954"/>
                  </a:ext>
                </a:extLst>
              </a:tr>
              <a:tr h="68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0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ESTACIONAMIENTOS NORMATIVA</a:t>
                      </a:r>
                      <a:endParaRPr lang="es-CL" sz="1100" b="0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981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0" kern="1200" dirty="0" smtClean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CÁLCULO ESTACIONAMIENTOS VIVIENDAS FAMILIAS VULNERABLES (*)</a:t>
                      </a:r>
                      <a:endParaRPr lang="es-CL" sz="1100" b="0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b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932507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190426" y="5704902"/>
            <a:ext cx="5005564" cy="610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CL" sz="1050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(*) Corresponde a la cuota de estacionamientos definidos según la normativa urbana aplicable, o en función de la cantidad de estacionamientos del proyecto, multiplicado por el porcentaje de viviendas destinadas a familias vulnerables que considera el proyecto.</a:t>
            </a:r>
            <a:endParaRPr lang="es-CL" sz="1050" i="1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285992" y="5704902"/>
            <a:ext cx="5040056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s-CL" sz="1100" b="1" dirty="0" smtClean="0">
                <a:solidFill>
                  <a:srgbClr val="12264E"/>
                </a:solidFill>
              </a:rPr>
              <a:t>PRECIO </a:t>
            </a:r>
            <a:r>
              <a:rPr lang="es-CL" sz="1100" b="1" dirty="0">
                <a:solidFill>
                  <a:srgbClr val="12264E"/>
                </a:solidFill>
              </a:rPr>
              <a:t>MÁXIMO PARA </a:t>
            </a:r>
            <a:r>
              <a:rPr lang="es-CL" sz="1100" b="1" dirty="0" smtClean="0">
                <a:solidFill>
                  <a:srgbClr val="12264E"/>
                </a:solidFill>
              </a:rPr>
              <a:t>ESTAC. </a:t>
            </a:r>
            <a:r>
              <a:rPr lang="es-CL" sz="1100" b="1" dirty="0" smtClean="0">
                <a:solidFill>
                  <a:srgbClr val="12264E"/>
                </a:solidFill>
              </a:rPr>
              <a:t>DESTINADOS A FAMILIAS DE SECTORES MEDIOS:</a:t>
            </a:r>
          </a:p>
          <a:p>
            <a:pPr marL="88900" indent="-8890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L" sz="1100" b="1" dirty="0" smtClean="0">
                <a:solidFill>
                  <a:srgbClr val="12264E"/>
                </a:solidFill>
              </a:rPr>
              <a:t>EN </a:t>
            </a:r>
            <a:r>
              <a:rPr lang="es-CL" sz="1100" b="1" dirty="0">
                <a:solidFill>
                  <a:srgbClr val="12264E"/>
                </a:solidFill>
              </a:rPr>
              <a:t>SUPERFICIE: </a:t>
            </a:r>
            <a:r>
              <a:rPr lang="es-CL" sz="1100" dirty="0">
                <a:solidFill>
                  <a:srgbClr val="12264E"/>
                </a:solidFill>
              </a:rPr>
              <a:t>equivalente al </a:t>
            </a:r>
            <a:r>
              <a:rPr lang="es-CL" sz="1100" dirty="0" smtClean="0">
                <a:solidFill>
                  <a:srgbClr val="12264E"/>
                </a:solidFill>
              </a:rPr>
              <a:t>8% </a:t>
            </a:r>
            <a:r>
              <a:rPr lang="es-CL" sz="1100" dirty="0">
                <a:solidFill>
                  <a:srgbClr val="12264E"/>
                </a:solidFill>
              </a:rPr>
              <a:t>del precio </a:t>
            </a:r>
            <a:r>
              <a:rPr lang="es-CL" sz="1100" dirty="0" smtClean="0">
                <a:solidFill>
                  <a:srgbClr val="12264E"/>
                </a:solidFill>
              </a:rPr>
              <a:t>máximo de viviendas destinadas a sectores medios. </a:t>
            </a:r>
            <a:endParaRPr lang="es-CL" sz="1100" dirty="0">
              <a:solidFill>
                <a:srgbClr val="12264E"/>
              </a:solidFill>
            </a:endParaRPr>
          </a:p>
          <a:p>
            <a:pPr marL="88900" indent="-8890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L" sz="1100" b="1" dirty="0" smtClean="0">
                <a:solidFill>
                  <a:srgbClr val="12264E"/>
                </a:solidFill>
              </a:rPr>
              <a:t>SUBTERRÁNEOS O QUE REQUIERAN ESTRUCTURA ADICIONAL: </a:t>
            </a:r>
            <a:r>
              <a:rPr lang="es-CL" sz="1100" dirty="0">
                <a:solidFill>
                  <a:srgbClr val="12264E"/>
                </a:solidFill>
              </a:rPr>
              <a:t>equivalente al </a:t>
            </a:r>
            <a:r>
              <a:rPr lang="es-CL" sz="1100" dirty="0" smtClean="0">
                <a:solidFill>
                  <a:srgbClr val="12264E"/>
                </a:solidFill>
              </a:rPr>
              <a:t>12% </a:t>
            </a:r>
            <a:r>
              <a:rPr lang="es-CL" sz="1100" dirty="0">
                <a:solidFill>
                  <a:srgbClr val="12264E"/>
                </a:solidFill>
              </a:rPr>
              <a:t>del precio máximo de viviendas destinadas a sectores </a:t>
            </a:r>
            <a:r>
              <a:rPr lang="es-CL" sz="1100" dirty="0" smtClean="0">
                <a:solidFill>
                  <a:srgbClr val="12264E"/>
                </a:solidFill>
              </a:rPr>
              <a:t>medios, con tope de 300 UF. </a:t>
            </a:r>
            <a:endParaRPr lang="es-CL" sz="1100" dirty="0">
              <a:solidFill>
                <a:srgbClr val="12264E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94327" y="2267380"/>
            <a:ext cx="101417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dirty="0" smtClean="0">
                <a:solidFill>
                  <a:srgbClr val="12264E"/>
                </a:solidFill>
              </a:rPr>
              <a:t>(Señalar en la planta todos los estacionamientos, incluyendo los destinados a movilidad reducida, los de visitas y los de locales comerciales)</a:t>
            </a:r>
            <a:endParaRPr lang="es-CL" sz="1100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69910" y="198540"/>
            <a:ext cx="11902754" cy="52104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IMÁGENES REPRESENTATIVAS DEL PROYECTO: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Del conjunto, espacios comunes, volumetrías, áreas verdes y equipamiento, y de las viviendas (exterior e interiormente)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616028" y="4059007"/>
            <a:ext cx="288003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12264E"/>
                </a:solidFill>
              </a:rPr>
              <a:t>DE SER NECESARIO, ESTA LÁMINA </a:t>
            </a:r>
            <a:r>
              <a:rPr lang="es-CL" sz="1400" b="1" dirty="0" smtClean="0">
                <a:solidFill>
                  <a:srgbClr val="12264E"/>
                </a:solidFill>
              </a:rPr>
              <a:t>SE PUEDE </a:t>
            </a:r>
            <a:r>
              <a:rPr lang="es-CL" sz="1400" b="1" dirty="0">
                <a:solidFill>
                  <a:srgbClr val="12264E"/>
                </a:solidFill>
              </a:rPr>
              <a:t>REPETIR </a:t>
            </a:r>
          </a:p>
        </p:txBody>
      </p:sp>
    </p:spTree>
    <p:extLst>
      <p:ext uri="{BB962C8B-B14F-4D97-AF65-F5344CB8AC3E}">
        <p14:creationId xmlns:p14="http://schemas.microsoft.com/office/powerpoint/2010/main" val="14120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335936" y="220578"/>
            <a:ext cx="810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POST VENTA Y CALIDAD DE LA CONSTRUCCIÓN:</a:t>
            </a:r>
          </a:p>
          <a:p>
            <a:pPr algn="just"/>
            <a:r>
              <a:rPr lang="es-CL" sz="1600" dirty="0">
                <a:solidFill>
                  <a:srgbClr val="12264E"/>
                </a:solidFill>
              </a:rPr>
              <a:t>TABLA RESUMEN DE ESTRATEGIAS Y MEDIOS DIRECTOS DE ATENCIÓN A LAS FAMILIAS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51652" y="1312431"/>
            <a:ext cx="106201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Descripción breve de:</a:t>
            </a:r>
          </a:p>
          <a:p>
            <a:endParaRPr lang="es-CL" dirty="0">
              <a:solidFill>
                <a:srgbClr val="12264E"/>
              </a:solidFill>
            </a:endParaRPr>
          </a:p>
          <a:p>
            <a:r>
              <a:rPr lang="es-CL" dirty="0">
                <a:solidFill>
                  <a:srgbClr val="12264E"/>
                </a:solidFill>
              </a:rPr>
              <a:t>Información general de la estrategia de </a:t>
            </a:r>
            <a:r>
              <a:rPr lang="es-CL" dirty="0" smtClean="0">
                <a:solidFill>
                  <a:srgbClr val="12264E"/>
                </a:solidFill>
              </a:rPr>
              <a:t>post </a:t>
            </a:r>
            <a:r>
              <a:rPr lang="es-CL" dirty="0">
                <a:solidFill>
                  <a:srgbClr val="12264E"/>
                </a:solidFill>
              </a:rPr>
              <a:t>venta del proyecto.</a:t>
            </a:r>
          </a:p>
          <a:p>
            <a:endParaRPr lang="es-CL" dirty="0">
              <a:solidFill>
                <a:srgbClr val="12264E"/>
              </a:solidFill>
            </a:endParaRPr>
          </a:p>
          <a:p>
            <a:r>
              <a:rPr lang="es-CL" dirty="0">
                <a:solidFill>
                  <a:srgbClr val="12264E"/>
                </a:solidFill>
              </a:rPr>
              <a:t>Pasos a seguir por las familias para recibir: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Orientación </a:t>
            </a:r>
            <a:r>
              <a:rPr lang="es-CL" dirty="0" smtClean="0">
                <a:solidFill>
                  <a:srgbClr val="12264E"/>
                </a:solidFill>
              </a:rPr>
              <a:t>respecto </a:t>
            </a:r>
            <a:r>
              <a:rPr lang="es-CL" dirty="0">
                <a:solidFill>
                  <a:srgbClr val="12264E"/>
                </a:solidFill>
              </a:rPr>
              <a:t>al proceso de post venta y vigencia.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Medios directos de atención.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Vías de solución de su </a:t>
            </a:r>
            <a:r>
              <a:rPr lang="es-CL" dirty="0" smtClean="0">
                <a:solidFill>
                  <a:srgbClr val="12264E"/>
                </a:solidFill>
              </a:rPr>
              <a:t>inconveniente, dependiendo de </a:t>
            </a:r>
            <a:r>
              <a:rPr lang="es-CL" dirty="0">
                <a:solidFill>
                  <a:srgbClr val="12264E"/>
                </a:solidFill>
              </a:rPr>
              <a:t>la temática.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Otros que se considere relevantes de informar a las familias.</a:t>
            </a:r>
          </a:p>
          <a:p>
            <a:endParaRPr lang="es-CL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F74610F-6920-7847-B21B-D23914BD44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1156" y="3234910"/>
            <a:ext cx="8929688" cy="858308"/>
          </a:xfrm>
        </p:spPr>
        <p:txBody>
          <a:bodyPr/>
          <a:lstStyle/>
          <a:p>
            <a:r>
              <a:rPr lang="es-CL" sz="4400" dirty="0" smtClean="0"/>
              <a:t>¡Gracias!</a:t>
            </a:r>
            <a:endParaRPr lang="es-CL" sz="4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268" y="1332089"/>
            <a:ext cx="1805464" cy="16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47765" y="3429000"/>
            <a:ext cx="5657850" cy="1228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s-CL" sz="4000" dirty="0" smtClean="0">
                <a:solidFill>
                  <a:schemeClr val="accent5">
                    <a:lumMod val="50000"/>
                  </a:schemeClr>
                </a:solidFill>
              </a:rPr>
              <a:t>Región: </a:t>
            </a:r>
          </a:p>
          <a:p>
            <a:pPr>
              <a:lnSpc>
                <a:spcPts val="4400"/>
              </a:lnSpc>
            </a:pPr>
            <a:r>
              <a:rPr lang="es-CL" sz="4000" dirty="0" smtClean="0">
                <a:solidFill>
                  <a:schemeClr val="accent5">
                    <a:lumMod val="50000"/>
                  </a:schemeClr>
                </a:solidFill>
              </a:rPr>
              <a:t>Comuna: </a:t>
            </a:r>
            <a:endParaRPr lang="es-CL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15938" y="4689014"/>
            <a:ext cx="116760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s-CL" sz="3200" dirty="0">
                <a:solidFill>
                  <a:schemeClr val="accent5">
                    <a:lumMod val="50000"/>
                  </a:schemeClr>
                </a:solidFill>
              </a:rPr>
              <a:t>Nombre </a:t>
            </a:r>
            <a:r>
              <a:rPr lang="es-CL" sz="3200" dirty="0" smtClean="0">
                <a:solidFill>
                  <a:schemeClr val="accent5">
                    <a:lumMod val="50000"/>
                  </a:schemeClr>
                </a:solidFill>
              </a:rPr>
              <a:t>del Proyecto: </a:t>
            </a:r>
            <a:endParaRPr lang="es-CL" sz="32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ts val="4400"/>
              </a:lnSpc>
            </a:pPr>
            <a:r>
              <a:rPr lang="es-CL" sz="3200" dirty="0">
                <a:solidFill>
                  <a:schemeClr val="accent5">
                    <a:lumMod val="50000"/>
                  </a:schemeClr>
                </a:solidFill>
              </a:rPr>
              <a:t>Nombre </a:t>
            </a:r>
            <a:r>
              <a:rPr lang="es-CL" sz="3200" dirty="0" smtClean="0">
                <a:solidFill>
                  <a:schemeClr val="accent5">
                    <a:lumMod val="50000"/>
                  </a:schemeClr>
                </a:solidFill>
              </a:rPr>
              <a:t>de la Entidad </a:t>
            </a:r>
            <a:r>
              <a:rPr lang="es-CL" sz="3200" dirty="0">
                <a:solidFill>
                  <a:schemeClr val="accent5">
                    <a:lumMod val="50000"/>
                  </a:schemeClr>
                </a:solidFill>
              </a:rPr>
              <a:t>Desarrolladora (ED</a:t>
            </a:r>
            <a:r>
              <a:rPr lang="es-CL" sz="3200" dirty="0" smtClean="0">
                <a:solidFill>
                  <a:schemeClr val="accent5">
                    <a:lumMod val="50000"/>
                  </a:schemeClr>
                </a:solidFill>
              </a:rPr>
              <a:t>): </a:t>
            </a:r>
          </a:p>
          <a:p>
            <a:pPr>
              <a:lnSpc>
                <a:spcPts val="4400"/>
              </a:lnSpc>
            </a:pPr>
            <a:r>
              <a:rPr lang="es-CL" sz="3200" dirty="0" smtClean="0">
                <a:solidFill>
                  <a:schemeClr val="accent5">
                    <a:lumMod val="50000"/>
                  </a:schemeClr>
                </a:solidFill>
              </a:rPr>
              <a:t>Código RUKAN del Proyecto: </a:t>
            </a:r>
            <a:endParaRPr lang="es-C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335936" y="220578"/>
            <a:ext cx="6207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sng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INDICAR NOMBRE </a:t>
            </a:r>
            <a:r>
              <a:rPr kumimoji="0" lang="es-CL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DEL </a:t>
            </a:r>
            <a:r>
              <a:rPr kumimoji="0" lang="es-CL" sz="2400" b="1" i="0" u="sng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PROYECTO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Indicar Entidad Desarrolladora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13929" y="1274532"/>
            <a:ext cx="5152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DESCRIPCIÓN DEL PROYECTO: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Lorem</a:t>
            </a: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ipsum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dolor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sit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amet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consectetuer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adipiscing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elit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sed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diam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nonummy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nibh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euismod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tincidunt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ut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laoreet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dolore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magna.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Lorem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ipsum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dolor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sit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amet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consectetuer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adipiscing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elit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sed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diam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nonummy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nibh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euismod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tincidunt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ut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laoreet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dolore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magna</a:t>
            </a: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.</a:t>
            </a: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780429" y="0"/>
            <a:ext cx="6411571" cy="54991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  <a:ea typeface="+mn-ea"/>
                <a:cs typeface="+mn-cs"/>
              </a:rPr>
              <a:t>INCORPORAR IMAGEN OBJETIVO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5933" y="6311364"/>
            <a:ext cx="1291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VIVS. DEL PROYECTO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00452" y="5939700"/>
            <a:ext cx="100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  <a:endParaRPr kumimoji="0" lang="es-CL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14436" y="5499100"/>
            <a:ext cx="4054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sng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CARACTERÍSTICAS DEL PROYECTO:</a:t>
            </a:r>
            <a:endParaRPr kumimoji="0" lang="es-CL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935976" y="6219031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</a:t>
            </a: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</a:t>
            </a: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652626" y="6311364"/>
            <a:ext cx="128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% DE INTEGRACIÓN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695168" y="5939700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CL" b="1" kern="0" dirty="0" smtClean="0">
                <a:solidFill>
                  <a:srgbClr val="12264E"/>
                </a:solidFill>
              </a:rPr>
              <a:t>(XXX)</a:t>
            </a:r>
            <a:endParaRPr lang="es-CL" b="1" kern="0" dirty="0">
              <a:solidFill>
                <a:srgbClr val="12264E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9123978" y="6311364"/>
            <a:ext cx="165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VIVS. </a:t>
            </a: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MOVILIDAD REDUCIDA (SÍ/NO) 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8005" y="5799749"/>
            <a:ext cx="412733" cy="488801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4317055" y="5679025"/>
            <a:ext cx="673896" cy="529765"/>
            <a:chOff x="6044876" y="5811542"/>
            <a:chExt cx="673896" cy="529765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7986096" y="6311364"/>
            <a:ext cx="128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</a:t>
            </a: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PISOS DE</a:t>
            </a:r>
            <a:r>
              <a:rPr kumimoji="0" lang="es-CL" sz="1200" b="1" i="0" u="none" strike="noStrike" kern="0" cap="none" spc="0" normalizeH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CASAS/EDIFICIOS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7971769" y="5939700"/>
            <a:ext cx="12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  <a:endParaRPr kumimoji="0" lang="es-CL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2962481" y="5939700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(X%)</a:t>
            </a:r>
            <a:endParaRPr kumimoji="0" lang="es-CL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12165" y="6311364"/>
            <a:ext cx="168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kern="0" dirty="0" smtClean="0">
                <a:solidFill>
                  <a:srgbClr val="12264E"/>
                </a:solidFill>
              </a:rPr>
              <a:t>N° VIVS. FAMILIAS VULNERABLES</a:t>
            </a:r>
            <a:endParaRPr lang="es-CL" sz="1200" b="1" kern="0" dirty="0">
              <a:solidFill>
                <a:srgbClr val="12264E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792672" y="6403697"/>
            <a:ext cx="128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</a:t>
            </a:r>
            <a:r>
              <a:rPr lang="es-CL" sz="1200" b="1" kern="0" dirty="0" smtClean="0">
                <a:solidFill>
                  <a:srgbClr val="12264E"/>
                </a:solidFill>
              </a:rPr>
              <a:t>EDIFICIOS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936302" y="5939700"/>
            <a:ext cx="107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  <a:endParaRPr kumimoji="0" lang="es-CL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9608007" y="5939700"/>
            <a:ext cx="1258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b="1" kern="0" dirty="0" smtClean="0">
                <a:solidFill>
                  <a:srgbClr val="12264E"/>
                </a:solidFill>
              </a:rPr>
              <a:t>(XXX)</a:t>
            </a:r>
            <a:endParaRPr kumimoji="0" lang="es-CL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167353" y="6311364"/>
            <a:ext cx="182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</a:t>
            </a:r>
            <a:r>
              <a:rPr lang="es-CL" sz="1200" b="1" kern="0" dirty="0" smtClean="0">
                <a:solidFill>
                  <a:srgbClr val="12264E"/>
                </a:solidFill>
              </a:rPr>
              <a:t>ESTACIONAMIENTOS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534069" y="5939700"/>
            <a:ext cx="100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  <a:endParaRPr kumimoji="0" lang="es-CL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67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45955" y="-1"/>
            <a:ext cx="10146045" cy="566023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IMAGEN DE LOCALIZACIÓN .KMZ</a:t>
            </a:r>
          </a:p>
          <a:p>
            <a:pPr algn="ctr"/>
            <a:r>
              <a:rPr lang="es-CL" dirty="0" smtClean="0">
                <a:solidFill>
                  <a:srgbClr val="12264E"/>
                </a:solidFill>
              </a:rPr>
              <a:t>(Graficar polígono del </a:t>
            </a:r>
            <a:r>
              <a:rPr lang="es-CL" dirty="0">
                <a:solidFill>
                  <a:srgbClr val="12264E"/>
                </a:solidFill>
              </a:rPr>
              <a:t>terreno + equipamientos cercanos y sus distancias)</a:t>
            </a:r>
          </a:p>
          <a:p>
            <a:pPr algn="ctr"/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5454" y="738230"/>
            <a:ext cx="171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ESTABL. EDUCACIONAL 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(2 NIVELES) 1.000 m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2330" y="1573611"/>
            <a:ext cx="152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ESTABL. PREESCOLAR 1.000 m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3866" y="2408992"/>
            <a:ext cx="136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ESTABL. DE SALUD 2.500 m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4588" y="3244373"/>
            <a:ext cx="146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SERV. TRANSPORTE PÚBLICO 400 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2330" y="4079754"/>
            <a:ext cx="175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COMERCIAL DEPORTIVO O CULTURAL 2.000 m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316176" y="1386753"/>
            <a:ext cx="833531" cy="0"/>
          </a:xfrm>
          <a:prstGeom prst="line">
            <a:avLst/>
          </a:prstGeom>
          <a:ln w="38100">
            <a:solidFill>
              <a:srgbClr val="7030A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1918" y="4915135"/>
            <a:ext cx="142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ÁREA VERDE 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PÚBLICA 1.000 m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0" y="5750516"/>
            <a:ext cx="192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VÍA DE SERVICIO 200 m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(Obligatoria </a:t>
            </a:r>
            <a:r>
              <a:rPr lang="es-CL" sz="1200" b="1" dirty="0" err="1">
                <a:solidFill>
                  <a:srgbClr val="12264E"/>
                </a:solidFill>
              </a:rPr>
              <a:t>pto</a:t>
            </a:r>
            <a:r>
              <a:rPr lang="es-CL" sz="1200" b="1" dirty="0">
                <a:solidFill>
                  <a:srgbClr val="12264E"/>
                </a:solidFill>
              </a:rPr>
              <a:t>. 4 Art.10 )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316176" y="2222134"/>
            <a:ext cx="833531" cy="0"/>
          </a:xfrm>
          <a:prstGeom prst="line">
            <a:avLst/>
          </a:prstGeom>
          <a:ln w="38100">
            <a:solidFill>
              <a:srgbClr val="FF00FF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9902" y="3057515"/>
            <a:ext cx="833531" cy="0"/>
          </a:xfrm>
          <a:prstGeom prst="line">
            <a:avLst/>
          </a:prstGeom>
          <a:ln w="38100">
            <a:solidFill>
              <a:srgbClr val="084F82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28516" y="3892896"/>
            <a:ext cx="833531" cy="0"/>
          </a:xfrm>
          <a:prstGeom prst="line">
            <a:avLst/>
          </a:prstGeom>
          <a:ln w="38100">
            <a:solidFill>
              <a:srgbClr val="FF0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312414" y="4728277"/>
            <a:ext cx="833531" cy="0"/>
          </a:xfrm>
          <a:prstGeom prst="line">
            <a:avLst/>
          </a:prstGeom>
          <a:ln w="38100">
            <a:solidFill>
              <a:srgbClr val="FFC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308827" y="5563658"/>
            <a:ext cx="833531" cy="0"/>
          </a:xfrm>
          <a:prstGeom prst="line">
            <a:avLst/>
          </a:prstGeom>
          <a:ln w="38100">
            <a:solidFill>
              <a:srgbClr val="00B05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328516" y="6399033"/>
            <a:ext cx="83353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áfico 4">
            <a:extLst>
              <a:ext uri="{FF2B5EF4-FFF2-40B4-BE49-F238E27FC236}">
                <a16:creationId xmlns:a16="http://schemas.microsoft.com/office/drawing/2014/main" id="{E205173B-7E48-438A-8143-47FFBFE06B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005" y="1898983"/>
            <a:ext cx="1050755" cy="1050755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92330" y="188964"/>
            <a:ext cx="4054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u="sng" dirty="0">
                <a:solidFill>
                  <a:srgbClr val="12264E"/>
                </a:solidFill>
              </a:rPr>
              <a:t>LOCALIZACIÓN:</a:t>
            </a:r>
            <a:endParaRPr lang="es-CL" b="1" u="sng" dirty="0"/>
          </a:p>
        </p:txBody>
      </p:sp>
    </p:spTree>
    <p:extLst>
      <p:ext uri="{BB962C8B-B14F-4D97-AF65-F5344CB8AC3E}">
        <p14:creationId xmlns:p14="http://schemas.microsoft.com/office/powerpoint/2010/main" val="28099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1"/>
            <a:ext cx="12192000" cy="522902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 smtClean="0">
                <a:solidFill>
                  <a:srgbClr val="12264E"/>
                </a:solidFill>
              </a:rPr>
              <a:t>PLAN MAESTRO</a:t>
            </a:r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" y="5375956"/>
            <a:ext cx="11430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u="sng" dirty="0">
                <a:solidFill>
                  <a:srgbClr val="12264E"/>
                </a:solidFill>
              </a:rPr>
              <a:t>PLAN MAESTRO DE DESARROLLO INMOBILIARIO:</a:t>
            </a:r>
            <a:r>
              <a:rPr lang="es-CL" b="1" dirty="0">
                <a:solidFill>
                  <a:srgbClr val="12264E"/>
                </a:solidFill>
              </a:rPr>
              <a:t> Contexto total (área de influencia), distintas etapas a desarrollar.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811799" y="6173934"/>
            <a:ext cx="617034" cy="3592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/>
          </a:p>
        </p:txBody>
      </p:sp>
      <p:sp>
        <p:nvSpPr>
          <p:cNvPr id="9" name="CuadroTexto 8"/>
          <p:cNvSpPr txBox="1"/>
          <p:nvPr/>
        </p:nvSpPr>
        <p:spPr>
          <a:xfrm>
            <a:off x="2428833" y="6122716"/>
            <a:ext cx="183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PROYECTO </a:t>
            </a:r>
            <a:r>
              <a:rPr lang="es-CL" sz="1200" b="1" dirty="0" smtClean="0">
                <a:solidFill>
                  <a:srgbClr val="12264E"/>
                </a:solidFill>
              </a:rPr>
              <a:t>DS 19 </a:t>
            </a:r>
            <a:r>
              <a:rPr lang="es-CL" sz="1200" b="1" dirty="0">
                <a:solidFill>
                  <a:srgbClr val="12264E"/>
                </a:solidFill>
              </a:rPr>
              <a:t>A PRESENTAR AÑO </a:t>
            </a:r>
            <a:r>
              <a:rPr lang="es-CL" sz="1200" b="1" dirty="0" smtClean="0">
                <a:solidFill>
                  <a:srgbClr val="12264E"/>
                </a:solidFill>
              </a:rPr>
              <a:t>2022</a:t>
            </a:r>
            <a:endParaRPr lang="es-CL" sz="1200" b="1" dirty="0">
              <a:solidFill>
                <a:srgbClr val="12264E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781832" y="6173934"/>
            <a:ext cx="617034" cy="359228"/>
          </a:xfrm>
          <a:prstGeom prst="rect">
            <a:avLst/>
          </a:prstGeom>
          <a:pattFill prst="dkUpDiag">
            <a:fgClr>
              <a:srgbClr val="00B050"/>
            </a:fgClr>
            <a:bgClr>
              <a:srgbClr val="FFFFFF"/>
            </a:bgClr>
          </a:patt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/>
          </a:p>
        </p:txBody>
      </p:sp>
      <p:sp>
        <p:nvSpPr>
          <p:cNvPr id="11" name="CuadroTexto 10"/>
          <p:cNvSpPr txBox="1"/>
          <p:nvPr/>
        </p:nvSpPr>
        <p:spPr>
          <a:xfrm>
            <a:off x="5413093" y="6122716"/>
            <a:ext cx="183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ETAPAS </a:t>
            </a:r>
            <a:r>
              <a:rPr lang="es-CL" sz="1200" b="1" dirty="0" smtClean="0">
                <a:solidFill>
                  <a:srgbClr val="12264E"/>
                </a:solidFill>
              </a:rPr>
              <a:t>DS 19</a:t>
            </a:r>
            <a:endParaRPr lang="es-CL" sz="1200" b="1" dirty="0">
              <a:solidFill>
                <a:srgbClr val="12264E"/>
              </a:solidFill>
            </a:endParaRPr>
          </a:p>
          <a:p>
            <a:r>
              <a:rPr lang="es-CL" sz="1200" b="1" dirty="0">
                <a:solidFill>
                  <a:srgbClr val="12264E"/>
                </a:solidFill>
              </a:rPr>
              <a:t>ANTERIORES O FUTURAS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626017" y="6173934"/>
            <a:ext cx="617034" cy="359228"/>
          </a:xfrm>
          <a:prstGeom prst="rect">
            <a:avLst/>
          </a:prstGeom>
          <a:pattFill prst="dkUpDiag">
            <a:fgClr>
              <a:srgbClr val="90959B"/>
            </a:fgClr>
            <a:bgClr>
              <a:srgbClr val="FFFFFF"/>
            </a:bgClr>
          </a:pattFill>
          <a:ln w="28575">
            <a:solidFill>
              <a:srgbClr val="9095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/>
          </a:p>
        </p:txBody>
      </p:sp>
      <p:sp>
        <p:nvSpPr>
          <p:cNvPr id="13" name="CuadroTexto 12"/>
          <p:cNvSpPr txBox="1"/>
          <p:nvPr/>
        </p:nvSpPr>
        <p:spPr>
          <a:xfrm>
            <a:off x="8271504" y="6030383"/>
            <a:ext cx="2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PRIVADOS U OTROS PROGRAMAS ANTERIORES O </a:t>
            </a:r>
            <a:r>
              <a:rPr lang="es-CL" sz="1200" b="1" dirty="0" smtClean="0">
                <a:solidFill>
                  <a:srgbClr val="12264E"/>
                </a:solidFill>
              </a:rPr>
              <a:t>FUTURAS ETAPAS </a:t>
            </a:r>
            <a:r>
              <a:rPr lang="es-CL" sz="1200" b="1" dirty="0">
                <a:solidFill>
                  <a:srgbClr val="12264E"/>
                </a:solidFill>
              </a:rPr>
              <a:t>(</a:t>
            </a:r>
            <a:r>
              <a:rPr lang="es-CL" sz="1200" b="1" dirty="0" smtClean="0">
                <a:solidFill>
                  <a:srgbClr val="12264E"/>
                </a:solidFill>
              </a:rPr>
              <a:t>DS 116</a:t>
            </a:r>
            <a:r>
              <a:rPr lang="es-CL" sz="1200" b="1" dirty="0">
                <a:solidFill>
                  <a:srgbClr val="12264E"/>
                </a:solidFill>
              </a:rPr>
              <a:t>, </a:t>
            </a:r>
            <a:r>
              <a:rPr lang="es-CL" sz="1200" b="1" dirty="0" smtClean="0">
                <a:solidFill>
                  <a:srgbClr val="12264E"/>
                </a:solidFill>
              </a:rPr>
              <a:t>DS 1</a:t>
            </a:r>
            <a:r>
              <a:rPr lang="es-CL" sz="1200" b="1" dirty="0">
                <a:solidFill>
                  <a:srgbClr val="12264E"/>
                </a:solidFill>
              </a:rPr>
              <a:t>, ETC.)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68809" y="6305050"/>
            <a:ext cx="1094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ZONA PRC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97313" y="6039029"/>
            <a:ext cx="8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12264E"/>
                </a:solidFill>
              </a:rPr>
              <a:t>(XXX)</a:t>
            </a:r>
          </a:p>
        </p:txBody>
      </p:sp>
    </p:spTree>
    <p:extLst>
      <p:ext uri="{BB962C8B-B14F-4D97-AF65-F5344CB8AC3E}">
        <p14:creationId xmlns:p14="http://schemas.microsoft.com/office/powerpoint/2010/main" val="28997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3035" y="117987"/>
            <a:ext cx="11853031" cy="493103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PLANO DE ENTREMEZCLA</a:t>
            </a:r>
          </a:p>
          <a:p>
            <a:pPr algn="ctr"/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3035" y="5309244"/>
            <a:ext cx="4054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u="sng" dirty="0">
                <a:solidFill>
                  <a:srgbClr val="12264E"/>
                </a:solidFill>
              </a:rPr>
              <a:t>ENTREMEZCLA</a:t>
            </a:r>
            <a:r>
              <a:rPr lang="es-CL" b="1" u="sng" dirty="0" smtClean="0">
                <a:solidFill>
                  <a:srgbClr val="12264E"/>
                </a:solidFill>
              </a:rPr>
              <a:t>:</a:t>
            </a:r>
            <a:endParaRPr lang="es-CL" b="1" u="sng" dirty="0"/>
          </a:p>
        </p:txBody>
      </p:sp>
      <p:sp>
        <p:nvSpPr>
          <p:cNvPr id="6" name="CuadroTexto 5"/>
          <p:cNvSpPr txBox="1"/>
          <p:nvPr/>
        </p:nvSpPr>
        <p:spPr>
          <a:xfrm>
            <a:off x="1166032" y="5817525"/>
            <a:ext cx="171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12264E"/>
                </a:solidFill>
              </a:rPr>
              <a:t>VIVS. PARA FAMILIAS VULNERABLES (X UF)</a:t>
            </a:r>
            <a:endParaRPr lang="es-CL" sz="1200" b="1" dirty="0">
              <a:solidFill>
                <a:srgbClr val="12264E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713262" y="5725192"/>
            <a:ext cx="179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12264E"/>
                </a:solidFill>
              </a:rPr>
              <a:t>VIVS. PARA FAMILIAS DEL TRAMO INTERMEDIO (DESDE X UF HASTA X UF)</a:t>
            </a:r>
            <a:endParaRPr lang="es-CL" sz="1200" b="1" dirty="0">
              <a:solidFill>
                <a:srgbClr val="12264E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348370" y="5725192"/>
            <a:ext cx="215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12264E"/>
                </a:solidFill>
              </a:rPr>
              <a:t>VIVS. PARA FAMILIAS DE </a:t>
            </a:r>
            <a:r>
              <a:rPr lang="es-CL" sz="1200" b="1" dirty="0">
                <a:solidFill>
                  <a:srgbClr val="12264E"/>
                </a:solidFill>
              </a:rPr>
              <a:t>SECTORES </a:t>
            </a:r>
            <a:r>
              <a:rPr lang="es-CL" sz="1200" b="1" dirty="0" smtClean="0">
                <a:solidFill>
                  <a:srgbClr val="12264E"/>
                </a:solidFill>
              </a:rPr>
              <a:t>MEDIOS</a:t>
            </a:r>
          </a:p>
          <a:p>
            <a:r>
              <a:rPr lang="es-CL" sz="1200" b="1" dirty="0" smtClean="0">
                <a:solidFill>
                  <a:srgbClr val="12264E"/>
                </a:solidFill>
              </a:rPr>
              <a:t>(DESDE </a:t>
            </a:r>
            <a:r>
              <a:rPr lang="es-CL" sz="1200" b="1" dirty="0">
                <a:solidFill>
                  <a:srgbClr val="12264E"/>
                </a:solidFill>
              </a:rPr>
              <a:t>X UF HASTA X UF</a:t>
            </a:r>
            <a:r>
              <a:rPr lang="es-CL" sz="1200" b="1" dirty="0" smtClean="0">
                <a:solidFill>
                  <a:srgbClr val="12264E"/>
                </a:solidFill>
              </a:rPr>
              <a:t>)</a:t>
            </a:r>
            <a:endParaRPr lang="es-CL" sz="1200" b="1" dirty="0">
              <a:solidFill>
                <a:srgbClr val="12264E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336036" y="5725192"/>
            <a:ext cx="180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OTROS </a:t>
            </a:r>
            <a:r>
              <a:rPr lang="es-CL" sz="1200" b="1" dirty="0" smtClean="0">
                <a:solidFill>
                  <a:srgbClr val="12264E"/>
                </a:solidFill>
              </a:rPr>
              <a:t>RANGOS DE PRECIOS</a:t>
            </a:r>
          </a:p>
          <a:p>
            <a:r>
              <a:rPr lang="es-CL" sz="1200" b="1" dirty="0" smtClean="0">
                <a:solidFill>
                  <a:srgbClr val="12264E"/>
                </a:solidFill>
              </a:rPr>
              <a:t>(</a:t>
            </a:r>
            <a:r>
              <a:rPr lang="es-CL" sz="1200" b="1" dirty="0">
                <a:solidFill>
                  <a:srgbClr val="12264E"/>
                </a:solidFill>
              </a:rPr>
              <a:t>DESDE X UF HASTA X UF</a:t>
            </a:r>
            <a:r>
              <a:rPr lang="es-CL" sz="1200" b="1" dirty="0" smtClean="0">
                <a:solidFill>
                  <a:srgbClr val="12264E"/>
                </a:solidFill>
              </a:rPr>
              <a:t>)</a:t>
            </a:r>
            <a:endParaRPr lang="es-CL" sz="1200" b="1" dirty="0">
              <a:solidFill>
                <a:srgbClr val="12264E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38910" y="5868743"/>
            <a:ext cx="617034" cy="359228"/>
          </a:xfrm>
          <a:prstGeom prst="rect">
            <a:avLst/>
          </a:prstGeom>
          <a:pattFill prst="pct60">
            <a:fgClr>
              <a:schemeClr val="accent1">
                <a:lumMod val="75000"/>
              </a:schemeClr>
            </a:fgClr>
            <a:bgClr>
              <a:srgbClr val="FFFFFF"/>
            </a:bgClr>
          </a:patt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/>
          </a:p>
        </p:txBody>
      </p:sp>
      <p:sp>
        <p:nvSpPr>
          <p:cNvPr id="11" name="Rectángulo 10"/>
          <p:cNvSpPr/>
          <p:nvPr/>
        </p:nvSpPr>
        <p:spPr>
          <a:xfrm>
            <a:off x="2986140" y="5868743"/>
            <a:ext cx="617034" cy="359228"/>
          </a:xfrm>
          <a:prstGeom prst="rect">
            <a:avLst/>
          </a:prstGeom>
          <a:pattFill prst="pct60">
            <a:fgClr>
              <a:srgbClr val="7030A0"/>
            </a:fgClr>
            <a:bgClr>
              <a:srgbClr val="FFFFFF"/>
            </a:bgClr>
          </a:patt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/>
          </a:p>
        </p:txBody>
      </p:sp>
      <p:sp>
        <p:nvSpPr>
          <p:cNvPr id="12" name="Rectángulo 11"/>
          <p:cNvSpPr/>
          <p:nvPr/>
        </p:nvSpPr>
        <p:spPr>
          <a:xfrm>
            <a:off x="5621248" y="5868743"/>
            <a:ext cx="617034" cy="359228"/>
          </a:xfrm>
          <a:prstGeom prst="rect">
            <a:avLst/>
          </a:prstGeom>
          <a:pattFill prst="pct60">
            <a:fgClr>
              <a:srgbClr val="3CAA90"/>
            </a:fgClr>
            <a:bgClr>
              <a:srgbClr val="FFFFFF"/>
            </a:bgClr>
          </a:patt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/>
          </a:p>
        </p:txBody>
      </p:sp>
      <p:sp>
        <p:nvSpPr>
          <p:cNvPr id="13" name="Rectángulo 12"/>
          <p:cNvSpPr/>
          <p:nvPr/>
        </p:nvSpPr>
        <p:spPr>
          <a:xfrm>
            <a:off x="8608913" y="5868743"/>
            <a:ext cx="617034" cy="359228"/>
          </a:xfrm>
          <a:prstGeom prst="rect">
            <a:avLst/>
          </a:prstGeom>
          <a:pattFill prst="pct60">
            <a:fgClr>
              <a:srgbClr val="12264E"/>
            </a:fgClr>
            <a:bgClr>
              <a:srgbClr val="FFFFFF"/>
            </a:bgClr>
          </a:pattFill>
          <a:ln w="28575">
            <a:solidFill>
              <a:srgbClr val="12264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/>
          </a:p>
        </p:txBody>
      </p:sp>
      <p:sp>
        <p:nvSpPr>
          <p:cNvPr id="14" name="CuadroTexto 13"/>
          <p:cNvSpPr txBox="1"/>
          <p:nvPr/>
        </p:nvSpPr>
        <p:spPr>
          <a:xfrm>
            <a:off x="0" y="648903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12264E"/>
                </a:solidFill>
              </a:rPr>
              <a:t>(*) INDICAR LOS PRECIOS RESPECTIVOS</a:t>
            </a:r>
            <a:endParaRPr lang="es-CL" sz="1200" b="1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933" y="1637818"/>
            <a:ext cx="5377065" cy="512121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779471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1489" y="499133"/>
            <a:ext cx="449917" cy="42491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735996" y="1637818"/>
            <a:ext cx="6366256" cy="406006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8181" y="495828"/>
            <a:ext cx="417537" cy="43152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044016" y="981628"/>
            <a:ext cx="120586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3D + 1B</a:t>
            </a: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115976" y="893142"/>
            <a:ext cx="1403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12264E"/>
                </a:solidFill>
              </a:rPr>
              <a:t>1.200 UF </a:t>
            </a:r>
            <a:r>
              <a:rPr lang="es-CL" sz="1400" b="1" dirty="0" err="1" smtClean="0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pPr algn="ctr"/>
            <a:r>
              <a:rPr lang="es-CL" sz="1400" b="1" dirty="0" smtClean="0">
                <a:solidFill>
                  <a:srgbClr val="12264E"/>
                </a:solidFill>
              </a:rPr>
              <a:t>1.300 UF </a:t>
            </a:r>
            <a:r>
              <a:rPr lang="es-CL" sz="1400" b="1" dirty="0" err="1" smtClean="0">
                <a:solidFill>
                  <a:srgbClr val="12264E"/>
                </a:solidFill>
              </a:rPr>
              <a:t>ó</a:t>
            </a:r>
            <a:endParaRPr lang="es-CL" sz="1400" b="1" dirty="0" smtClean="0">
              <a:solidFill>
                <a:srgbClr val="12264E"/>
              </a:solidFill>
            </a:endParaRPr>
          </a:p>
          <a:p>
            <a:pPr algn="ctr"/>
            <a:r>
              <a:rPr lang="es-CL" sz="1400" b="1" dirty="0" smtClean="0">
                <a:solidFill>
                  <a:srgbClr val="12264E"/>
                </a:solidFill>
              </a:rPr>
              <a:t>1.400 UF</a:t>
            </a:r>
            <a:endParaRPr lang="es-CL" sz="1400" b="1" dirty="0">
              <a:solidFill>
                <a:srgbClr val="12264E"/>
              </a:solidFill>
            </a:endParaRPr>
          </a:p>
        </p:txBody>
      </p:sp>
      <p:grpSp>
        <p:nvGrpSpPr>
          <p:cNvPr id="88" name="Grupo 87"/>
          <p:cNvGrpSpPr/>
          <p:nvPr/>
        </p:nvGrpSpPr>
        <p:grpSpPr>
          <a:xfrm>
            <a:off x="2008100" y="4840373"/>
            <a:ext cx="1804086" cy="1296856"/>
            <a:chOff x="1453469" y="4628424"/>
            <a:chExt cx="1804086" cy="1296856"/>
          </a:xfrm>
        </p:grpSpPr>
        <p:sp>
          <p:nvSpPr>
            <p:cNvPr id="17" name="Rectángulo 16"/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Triángulo isósceles 20"/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2" name="CuadroTexto 21"/>
          <p:cNvSpPr txBox="1"/>
          <p:nvPr/>
        </p:nvSpPr>
        <p:spPr>
          <a:xfrm>
            <a:off x="6855241" y="1696821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2: CASA 2 PISOS)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84" name="Grupo 83"/>
          <p:cNvGrpSpPr/>
          <p:nvPr/>
        </p:nvGrpSpPr>
        <p:grpSpPr>
          <a:xfrm>
            <a:off x="6546005" y="3081523"/>
            <a:ext cx="1804086" cy="1185486"/>
            <a:chOff x="6281489" y="3081523"/>
            <a:chExt cx="1804086" cy="1185486"/>
          </a:xfrm>
        </p:grpSpPr>
        <p:sp>
          <p:nvSpPr>
            <p:cNvPr id="28" name="Rectángulo 27"/>
            <p:cNvSpPr/>
            <p:nvPr/>
          </p:nvSpPr>
          <p:spPr>
            <a:xfrm>
              <a:off x="6281489" y="3675468"/>
              <a:ext cx="1804086" cy="5915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7416575" y="3771174"/>
              <a:ext cx="477759" cy="379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6997792" y="3771174"/>
              <a:ext cx="298618" cy="4883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549544" y="3771174"/>
              <a:ext cx="379528" cy="379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6281489" y="3081523"/>
              <a:ext cx="1804086" cy="5939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6549544" y="3242878"/>
              <a:ext cx="377506" cy="255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7416575" y="3238401"/>
              <a:ext cx="477759" cy="255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880578" y="2912100"/>
            <a:ext cx="1974871" cy="1402349"/>
            <a:chOff x="1325947" y="2700151"/>
            <a:chExt cx="1974871" cy="1402349"/>
          </a:xfrm>
        </p:grpSpPr>
        <p:sp>
          <p:nvSpPr>
            <p:cNvPr id="12" name="Rectángulo 11"/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2174792" y="3551279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0" name="CuadroTexto 59"/>
            <p:cNvSpPr txBox="1"/>
            <p:nvPr/>
          </p:nvSpPr>
          <p:spPr>
            <a:xfrm>
              <a:off x="1496732" y="2886517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1" name="CuadroTexto 60"/>
            <p:cNvSpPr txBox="1"/>
            <p:nvPr/>
          </p:nvSpPr>
          <p:spPr>
            <a:xfrm>
              <a:off x="2113763" y="2870834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2683787" y="2858086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3" name="CuadroTexto 62"/>
            <p:cNvSpPr txBox="1"/>
            <p:nvPr/>
          </p:nvSpPr>
          <p:spPr>
            <a:xfrm>
              <a:off x="1325947" y="3539685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grpSp>
        <p:nvGrpSpPr>
          <p:cNvPr id="86" name="Grupo 85"/>
          <p:cNvGrpSpPr/>
          <p:nvPr/>
        </p:nvGrpSpPr>
        <p:grpSpPr>
          <a:xfrm>
            <a:off x="9414861" y="2479347"/>
            <a:ext cx="1804086" cy="1185580"/>
            <a:chOff x="9337831" y="2245522"/>
            <a:chExt cx="1804086" cy="1185580"/>
          </a:xfrm>
        </p:grpSpPr>
        <p:sp>
          <p:nvSpPr>
            <p:cNvPr id="25" name="Rectángulo 24"/>
            <p:cNvSpPr/>
            <p:nvPr/>
          </p:nvSpPr>
          <p:spPr>
            <a:xfrm>
              <a:off x="9337831" y="2323663"/>
              <a:ext cx="1804086" cy="11074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9337831" y="2323663"/>
              <a:ext cx="704418" cy="5537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10043504" y="2321683"/>
              <a:ext cx="376881" cy="2829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9337831" y="2877382"/>
              <a:ext cx="205680" cy="553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9543511" y="3289843"/>
              <a:ext cx="142875" cy="1412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33" name="Conector recto 32"/>
            <p:cNvCxnSpPr>
              <a:stCxn id="32" idx="0"/>
              <a:endCxn id="32" idx="2"/>
            </p:cNvCxnSpPr>
            <p:nvPr/>
          </p:nvCxnSpPr>
          <p:spPr>
            <a:xfrm>
              <a:off x="9614949" y="3289843"/>
              <a:ext cx="0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 flipH="1">
              <a:off x="9337831" y="3289843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 flipH="1">
              <a:off x="9337831" y="3208778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 flipH="1">
              <a:off x="9337831" y="314117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 flipH="1">
              <a:off x="9337831" y="3076902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 flipH="1">
              <a:off x="9337831" y="3009025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 flipH="1">
              <a:off x="9337831" y="295239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 flipH="1">
              <a:off x="9369233" y="3289843"/>
              <a:ext cx="174278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uadroTexto 63"/>
            <p:cNvSpPr txBox="1"/>
            <p:nvPr/>
          </p:nvSpPr>
          <p:spPr>
            <a:xfrm>
              <a:off x="10347160" y="2809442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9412834" y="2373169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8" name="CuadroTexto 67"/>
            <p:cNvSpPr txBox="1"/>
            <p:nvPr/>
          </p:nvSpPr>
          <p:spPr>
            <a:xfrm>
              <a:off x="9951757" y="2245522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9421971" y="4096938"/>
            <a:ext cx="1804086" cy="1255489"/>
            <a:chOff x="9344941" y="3863113"/>
            <a:chExt cx="1804086" cy="1255489"/>
          </a:xfrm>
        </p:grpSpPr>
        <p:sp>
          <p:nvSpPr>
            <p:cNvPr id="43" name="Rectángulo 42"/>
            <p:cNvSpPr/>
            <p:nvPr/>
          </p:nvSpPr>
          <p:spPr>
            <a:xfrm>
              <a:off x="9344941" y="3951218"/>
              <a:ext cx="1804086" cy="11074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344941" y="4504937"/>
              <a:ext cx="205680" cy="553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45" name="Conector recto 44"/>
            <p:cNvCxnSpPr/>
            <p:nvPr/>
          </p:nvCxnSpPr>
          <p:spPr>
            <a:xfrm flipH="1">
              <a:off x="9344941" y="4917398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 flipH="1">
              <a:off x="9344941" y="4836333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 flipH="1">
              <a:off x="9344941" y="476873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 flipH="1">
              <a:off x="9344941" y="4579945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ángulo 48"/>
            <p:cNvSpPr/>
            <p:nvPr/>
          </p:nvSpPr>
          <p:spPr>
            <a:xfrm>
              <a:off x="10211167" y="4380871"/>
              <a:ext cx="937577" cy="68437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10207328" y="3951218"/>
              <a:ext cx="937577" cy="4296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9550621" y="4628238"/>
              <a:ext cx="656707" cy="4296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52" name="Conector recto 51"/>
            <p:cNvCxnSpPr/>
            <p:nvPr/>
          </p:nvCxnSpPr>
          <p:spPr>
            <a:xfrm flipH="1">
              <a:off x="9345083" y="4834979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 flipH="1">
              <a:off x="9345083" y="4767376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 flipH="1">
              <a:off x="9345083" y="470310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 flipH="1">
              <a:off x="9345083" y="4635226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 flipH="1">
              <a:off x="9376485" y="4916045"/>
              <a:ext cx="174278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uadroTexto 64"/>
            <p:cNvSpPr txBox="1"/>
            <p:nvPr/>
          </p:nvSpPr>
          <p:spPr>
            <a:xfrm>
              <a:off x="10368022" y="3863113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10339918" y="4543423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9556370" y="4703104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D3</a:t>
              </a:r>
              <a:endParaRPr lang="es-CL" dirty="0">
                <a:solidFill>
                  <a:srgbClr val="084F82"/>
                </a:solidFill>
              </a:endParaRPr>
            </a:p>
          </p:txBody>
        </p:sp>
      </p:grpSp>
      <p:sp>
        <p:nvSpPr>
          <p:cNvPr id="70" name="Rectángulo 69"/>
          <p:cNvSpPr/>
          <p:nvPr/>
        </p:nvSpPr>
        <p:spPr>
          <a:xfrm>
            <a:off x="65933" y="57313"/>
            <a:ext cx="5464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 smtClean="0">
                <a:solidFill>
                  <a:srgbClr val="12264E"/>
                </a:solidFill>
              </a:rPr>
              <a:t>TIPOLOGÍA 1: VIVS. PARA FAMILIAS VULNERABLES</a:t>
            </a:r>
            <a:endParaRPr lang="es-CL" sz="2000" b="1" u="sng" dirty="0"/>
          </a:p>
        </p:txBody>
      </p:sp>
      <p:pic>
        <p:nvPicPr>
          <p:cNvPr id="72" name="Imagen 7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4386" y="540271"/>
            <a:ext cx="186924" cy="342637"/>
          </a:xfrm>
          <a:prstGeom prst="rect">
            <a:avLst/>
          </a:prstGeom>
        </p:spPr>
      </p:pic>
      <p:sp>
        <p:nvSpPr>
          <p:cNvPr id="73" name="CuadroTexto 72"/>
          <p:cNvSpPr txBox="1"/>
          <p:nvPr/>
        </p:nvSpPr>
        <p:spPr>
          <a:xfrm>
            <a:off x="7248143" y="985475"/>
            <a:ext cx="1285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000" b="1" dirty="0">
                <a:solidFill>
                  <a:srgbClr val="12264E"/>
                </a:solidFill>
              </a:rPr>
              <a:t>X% / X m²</a:t>
            </a:r>
            <a:endParaRPr lang="es-CL" sz="2000" dirty="0">
              <a:solidFill>
                <a:srgbClr val="12264E"/>
              </a:solidFill>
            </a:endParaRPr>
          </a:p>
        </p:txBody>
      </p:sp>
      <p:pic>
        <p:nvPicPr>
          <p:cNvPr id="74" name="Imagen 7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5818" y="499133"/>
            <a:ext cx="449917" cy="424913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0462" y="495828"/>
            <a:ext cx="417537" cy="431522"/>
          </a:xfrm>
          <a:prstGeom prst="rect">
            <a:avLst/>
          </a:prstGeom>
        </p:spPr>
      </p:pic>
      <p:sp>
        <p:nvSpPr>
          <p:cNvPr id="76" name="CuadroTexto 75"/>
          <p:cNvSpPr txBox="1"/>
          <p:nvPr/>
        </p:nvSpPr>
        <p:spPr>
          <a:xfrm>
            <a:off x="8802613" y="981628"/>
            <a:ext cx="1373235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 smtClean="0">
                <a:solidFill>
                  <a:srgbClr val="12264E"/>
                </a:solidFill>
              </a:rPr>
              <a:t>N°D</a:t>
            </a:r>
            <a:r>
              <a:rPr lang="es-CL" sz="2000" b="1" dirty="0" smtClean="0">
                <a:solidFill>
                  <a:srgbClr val="12264E"/>
                </a:solidFill>
              </a:rPr>
              <a:t> </a:t>
            </a:r>
            <a:r>
              <a:rPr lang="es-CL" sz="2000" b="1" dirty="0">
                <a:solidFill>
                  <a:srgbClr val="12264E"/>
                </a:solidFill>
              </a:rPr>
              <a:t>+ </a:t>
            </a:r>
            <a:r>
              <a:rPr lang="es-CL" sz="2000" b="1" dirty="0" err="1" smtClean="0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77" name="CuadroTexto 76"/>
          <p:cNvSpPr txBox="1"/>
          <p:nvPr/>
        </p:nvSpPr>
        <p:spPr>
          <a:xfrm>
            <a:off x="10445052" y="1000864"/>
            <a:ext cx="155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12264E"/>
                </a:solidFill>
              </a:rPr>
              <a:t>1.400 </a:t>
            </a:r>
            <a:r>
              <a:rPr lang="es-CL" sz="1400" b="1" dirty="0">
                <a:solidFill>
                  <a:srgbClr val="12264E"/>
                </a:solidFill>
              </a:rPr>
              <a:t>a</a:t>
            </a:r>
            <a:r>
              <a:rPr lang="es-CL" sz="1400" b="1" dirty="0" smtClean="0">
                <a:solidFill>
                  <a:srgbClr val="12264E"/>
                </a:solidFill>
              </a:rPr>
              <a:t> 1.600 UF </a:t>
            </a:r>
            <a:r>
              <a:rPr lang="es-CL" sz="1400" b="1" dirty="0" err="1" smtClean="0">
                <a:solidFill>
                  <a:srgbClr val="12264E"/>
                </a:solidFill>
              </a:rPr>
              <a:t>ó</a:t>
            </a:r>
            <a:endParaRPr lang="es-CL" sz="1400" b="1" dirty="0" smtClean="0">
              <a:solidFill>
                <a:srgbClr val="12264E"/>
              </a:solidFill>
            </a:endParaRPr>
          </a:p>
          <a:p>
            <a:pPr algn="ctr"/>
            <a:r>
              <a:rPr lang="es-CL" sz="1400" b="1" dirty="0" smtClean="0">
                <a:solidFill>
                  <a:srgbClr val="12264E"/>
                </a:solidFill>
              </a:rPr>
              <a:t>1.500 a 1.700 UF</a:t>
            </a:r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3098" y="567465"/>
            <a:ext cx="157253" cy="288249"/>
          </a:xfrm>
          <a:prstGeom prst="rect">
            <a:avLst/>
          </a:prstGeom>
        </p:spPr>
      </p:pic>
      <p:sp>
        <p:nvSpPr>
          <p:cNvPr id="81" name="Rectángulo 80"/>
          <p:cNvSpPr/>
          <p:nvPr/>
        </p:nvSpPr>
        <p:spPr>
          <a:xfrm>
            <a:off x="5753365" y="57313"/>
            <a:ext cx="6348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 smtClean="0">
                <a:solidFill>
                  <a:srgbClr val="12264E"/>
                </a:solidFill>
              </a:rPr>
              <a:t>TIPOLOGÍA 2: VIVS. PARA FAMILIAS TRAMO INTERMEDIO</a:t>
            </a:r>
            <a:endParaRPr lang="es-CL" sz="2000" b="1" u="sng" dirty="0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5589497" y="1"/>
            <a:ext cx="0" cy="685799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9" name="CuadroTexto 88"/>
          <p:cNvSpPr txBox="1"/>
          <p:nvPr/>
        </p:nvSpPr>
        <p:spPr>
          <a:xfrm>
            <a:off x="1354973" y="1062419"/>
            <a:ext cx="1822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rgbClr val="12264E"/>
                </a:solidFill>
              </a:rPr>
              <a:t>X % / X m2</a:t>
            </a:r>
            <a:endParaRPr lang="es-CL" sz="2000" b="1" dirty="0">
              <a:solidFill>
                <a:srgbClr val="12264E"/>
              </a:solidFill>
            </a:endParaRP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5932" y="939309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</a:t>
            </a: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</a:t>
            </a: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)</a:t>
            </a:r>
          </a:p>
        </p:txBody>
      </p:sp>
      <p:grpSp>
        <p:nvGrpSpPr>
          <p:cNvPr id="83" name="Grupo 82"/>
          <p:cNvGrpSpPr/>
          <p:nvPr/>
        </p:nvGrpSpPr>
        <p:grpSpPr>
          <a:xfrm>
            <a:off x="440457" y="446707"/>
            <a:ext cx="673896" cy="529765"/>
            <a:chOff x="6044876" y="5811542"/>
            <a:chExt cx="673896" cy="529765"/>
          </a:xfrm>
        </p:grpSpPr>
        <p:pic>
          <p:nvPicPr>
            <p:cNvPr id="90" name="Imagen 8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91" name="Imagen 9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92" name="CuadroTexto 9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663064" y="939309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</a:t>
            </a: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</a:t>
            </a: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)</a:t>
            </a:r>
          </a:p>
        </p:txBody>
      </p:sp>
      <p:grpSp>
        <p:nvGrpSpPr>
          <p:cNvPr id="93" name="Grupo 92"/>
          <p:cNvGrpSpPr/>
          <p:nvPr/>
        </p:nvGrpSpPr>
        <p:grpSpPr>
          <a:xfrm>
            <a:off x="6037589" y="446707"/>
            <a:ext cx="673896" cy="529765"/>
            <a:chOff x="6044876" y="5811542"/>
            <a:chExt cx="673896" cy="529765"/>
          </a:xfrm>
        </p:grpSpPr>
        <p:pic>
          <p:nvPicPr>
            <p:cNvPr id="94" name="Imagen 9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95" name="Imagen 9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5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928" y="1637818"/>
            <a:ext cx="5377065" cy="512121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779471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62695" y="1637818"/>
            <a:ext cx="6239557" cy="406006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grpSp>
        <p:nvGrpSpPr>
          <p:cNvPr id="5" name="Grupo 4"/>
          <p:cNvGrpSpPr/>
          <p:nvPr/>
        </p:nvGrpSpPr>
        <p:grpSpPr>
          <a:xfrm>
            <a:off x="2008100" y="4840373"/>
            <a:ext cx="1804086" cy="1296856"/>
            <a:chOff x="1453469" y="4628424"/>
            <a:chExt cx="1804086" cy="1296856"/>
          </a:xfrm>
        </p:grpSpPr>
        <p:sp>
          <p:nvSpPr>
            <p:cNvPr id="6" name="Rectángulo 5"/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Triángulo isósceles 9"/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6855241" y="1696821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2: CASA 2 PISOS)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6546005" y="3081523"/>
            <a:ext cx="1804086" cy="1185486"/>
            <a:chOff x="6281489" y="3081523"/>
            <a:chExt cx="1804086" cy="1185486"/>
          </a:xfrm>
        </p:grpSpPr>
        <p:sp>
          <p:nvSpPr>
            <p:cNvPr id="13" name="Rectángulo 12"/>
            <p:cNvSpPr/>
            <p:nvPr/>
          </p:nvSpPr>
          <p:spPr>
            <a:xfrm>
              <a:off x="6281489" y="3675468"/>
              <a:ext cx="1804086" cy="5915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7416575" y="3771174"/>
              <a:ext cx="477759" cy="379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997792" y="3771174"/>
              <a:ext cx="298618" cy="4883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6549544" y="3771174"/>
              <a:ext cx="379528" cy="379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6281489" y="3081523"/>
              <a:ext cx="1804086" cy="5939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6549544" y="3242878"/>
              <a:ext cx="377506" cy="255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416575" y="3238401"/>
              <a:ext cx="477759" cy="255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880578" y="2912100"/>
            <a:ext cx="1974871" cy="1402349"/>
            <a:chOff x="1325947" y="2700151"/>
            <a:chExt cx="1974871" cy="1402349"/>
          </a:xfrm>
        </p:grpSpPr>
        <p:sp>
          <p:nvSpPr>
            <p:cNvPr id="21" name="Rectángulo 20"/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2174792" y="3551279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496732" y="2886517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113763" y="2870834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683787" y="2858086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1325947" y="3539685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9414861" y="2479347"/>
            <a:ext cx="1804086" cy="1185580"/>
            <a:chOff x="9337831" y="2245522"/>
            <a:chExt cx="1804086" cy="1185580"/>
          </a:xfrm>
        </p:grpSpPr>
        <p:sp>
          <p:nvSpPr>
            <p:cNvPr id="32" name="Rectángulo 31"/>
            <p:cNvSpPr/>
            <p:nvPr/>
          </p:nvSpPr>
          <p:spPr>
            <a:xfrm>
              <a:off x="9337831" y="2323663"/>
              <a:ext cx="1804086" cy="11074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9337831" y="2323663"/>
              <a:ext cx="704418" cy="5537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10043504" y="2321683"/>
              <a:ext cx="376881" cy="2829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9337831" y="2877382"/>
              <a:ext cx="205680" cy="553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9543511" y="3289843"/>
              <a:ext cx="142875" cy="1412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37" name="Conector recto 36"/>
            <p:cNvCxnSpPr>
              <a:stCxn id="36" idx="0"/>
              <a:endCxn id="36" idx="2"/>
            </p:cNvCxnSpPr>
            <p:nvPr/>
          </p:nvCxnSpPr>
          <p:spPr>
            <a:xfrm>
              <a:off x="9614949" y="3289843"/>
              <a:ext cx="0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 flipH="1">
              <a:off x="9337831" y="3289843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 flipH="1">
              <a:off x="9337831" y="3208778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 flipH="1">
              <a:off x="9337831" y="314117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 flipH="1">
              <a:off x="9337831" y="3076902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 flipH="1">
              <a:off x="9337831" y="3009025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 flipH="1">
              <a:off x="9337831" y="295239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 flipH="1">
              <a:off x="9369233" y="3289843"/>
              <a:ext cx="174278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uadroTexto 44"/>
            <p:cNvSpPr txBox="1"/>
            <p:nvPr/>
          </p:nvSpPr>
          <p:spPr>
            <a:xfrm>
              <a:off x="10347160" y="2809442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9412834" y="2373169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9951757" y="2245522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9421971" y="4096938"/>
            <a:ext cx="1804086" cy="1255489"/>
            <a:chOff x="9344941" y="3863113"/>
            <a:chExt cx="1804086" cy="1255489"/>
          </a:xfrm>
        </p:grpSpPr>
        <p:sp>
          <p:nvSpPr>
            <p:cNvPr id="49" name="Rectángulo 48"/>
            <p:cNvSpPr/>
            <p:nvPr/>
          </p:nvSpPr>
          <p:spPr>
            <a:xfrm>
              <a:off x="9344941" y="3951218"/>
              <a:ext cx="1804086" cy="11074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9344941" y="4504937"/>
              <a:ext cx="205680" cy="553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51" name="Conector recto 50"/>
            <p:cNvCxnSpPr/>
            <p:nvPr/>
          </p:nvCxnSpPr>
          <p:spPr>
            <a:xfrm flipH="1">
              <a:off x="9344941" y="4917398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/>
            <p:nvPr/>
          </p:nvCxnSpPr>
          <p:spPr>
            <a:xfrm flipH="1">
              <a:off x="9344941" y="4836333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 flipH="1">
              <a:off x="9344941" y="476873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 flipH="1">
              <a:off x="9344941" y="4579945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ángulo 54"/>
            <p:cNvSpPr/>
            <p:nvPr/>
          </p:nvSpPr>
          <p:spPr>
            <a:xfrm>
              <a:off x="10211167" y="4380871"/>
              <a:ext cx="937577" cy="68437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6" name="Rectángulo 55"/>
            <p:cNvSpPr/>
            <p:nvPr/>
          </p:nvSpPr>
          <p:spPr>
            <a:xfrm>
              <a:off x="10207328" y="3951218"/>
              <a:ext cx="937577" cy="4296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9550621" y="4628238"/>
              <a:ext cx="656707" cy="4296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58" name="Conector recto 57"/>
            <p:cNvCxnSpPr/>
            <p:nvPr/>
          </p:nvCxnSpPr>
          <p:spPr>
            <a:xfrm flipH="1">
              <a:off x="9345083" y="4834979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/>
            <p:nvPr/>
          </p:nvCxnSpPr>
          <p:spPr>
            <a:xfrm flipH="1">
              <a:off x="9345083" y="4767376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/>
            <p:cNvCxnSpPr/>
            <p:nvPr/>
          </p:nvCxnSpPr>
          <p:spPr>
            <a:xfrm flipH="1">
              <a:off x="9345083" y="470310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/>
            <p:cNvCxnSpPr/>
            <p:nvPr/>
          </p:nvCxnSpPr>
          <p:spPr>
            <a:xfrm flipH="1">
              <a:off x="9345083" y="4635226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/>
            <p:cNvCxnSpPr/>
            <p:nvPr/>
          </p:nvCxnSpPr>
          <p:spPr>
            <a:xfrm flipH="1">
              <a:off x="9376485" y="4916045"/>
              <a:ext cx="174278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uadroTexto 62"/>
            <p:cNvSpPr txBox="1"/>
            <p:nvPr/>
          </p:nvSpPr>
          <p:spPr>
            <a:xfrm>
              <a:off x="10368022" y="3863113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4" name="CuadroTexto 63"/>
            <p:cNvSpPr txBox="1"/>
            <p:nvPr/>
          </p:nvSpPr>
          <p:spPr>
            <a:xfrm>
              <a:off x="10339918" y="4543423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5" name="CuadroTexto 64"/>
            <p:cNvSpPr txBox="1"/>
            <p:nvPr/>
          </p:nvSpPr>
          <p:spPr>
            <a:xfrm>
              <a:off x="9556370" y="4703104"/>
              <a:ext cx="6170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D3</a:t>
              </a:r>
              <a:endParaRPr lang="es-CL" dirty="0">
                <a:solidFill>
                  <a:srgbClr val="084F82"/>
                </a:solidFill>
              </a:endParaRPr>
            </a:p>
          </p:txBody>
        </p:sp>
      </p:grpSp>
      <p:pic>
        <p:nvPicPr>
          <p:cNvPr id="68" name="Imagen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321" y="520646"/>
            <a:ext cx="449917" cy="424913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0713" y="517341"/>
            <a:ext cx="417537" cy="431522"/>
          </a:xfrm>
          <a:prstGeom prst="rect">
            <a:avLst/>
          </a:prstGeom>
        </p:spPr>
      </p:pic>
      <p:sp>
        <p:nvSpPr>
          <p:cNvPr id="70" name="CuadroTexto 69"/>
          <p:cNvSpPr txBox="1"/>
          <p:nvPr/>
        </p:nvSpPr>
        <p:spPr>
          <a:xfrm>
            <a:off x="2538610" y="978802"/>
            <a:ext cx="150174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74" name="CuadroTexto 73"/>
          <p:cNvSpPr txBox="1"/>
          <p:nvPr/>
        </p:nvSpPr>
        <p:spPr>
          <a:xfrm>
            <a:off x="7314206" y="1009328"/>
            <a:ext cx="1589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000" b="1" dirty="0">
                <a:solidFill>
                  <a:srgbClr val="12264E"/>
                </a:solidFill>
              </a:rPr>
              <a:t>X% / X m²</a:t>
            </a:r>
            <a:endParaRPr lang="es-CL" sz="2000" dirty="0">
              <a:solidFill>
                <a:srgbClr val="12264E"/>
              </a:solidFill>
            </a:endParaRPr>
          </a:p>
        </p:txBody>
      </p:sp>
      <p:pic>
        <p:nvPicPr>
          <p:cNvPr id="75" name="Imagen 7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3820" y="536749"/>
            <a:ext cx="449917" cy="424913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4068" y="533444"/>
            <a:ext cx="417537" cy="431522"/>
          </a:xfrm>
          <a:prstGeom prst="rect">
            <a:avLst/>
          </a:prstGeom>
        </p:spPr>
      </p:pic>
      <p:sp>
        <p:nvSpPr>
          <p:cNvPr id="77" name="CuadroTexto 76"/>
          <p:cNvSpPr txBox="1"/>
          <p:nvPr/>
        </p:nvSpPr>
        <p:spPr>
          <a:xfrm>
            <a:off x="9041545" y="981628"/>
            <a:ext cx="1542582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65933" y="57313"/>
            <a:ext cx="5464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 smtClean="0">
                <a:solidFill>
                  <a:srgbClr val="12264E"/>
                </a:solidFill>
              </a:rPr>
              <a:t>TIPOLOGÍA 3: VIVS. PARA SECTORES MEDIOS</a:t>
            </a:r>
            <a:endParaRPr lang="es-CL" sz="2000" b="1" u="sng" dirty="0"/>
          </a:p>
        </p:txBody>
      </p:sp>
      <p:sp>
        <p:nvSpPr>
          <p:cNvPr id="85" name="Rectángulo 84"/>
          <p:cNvSpPr/>
          <p:nvPr/>
        </p:nvSpPr>
        <p:spPr>
          <a:xfrm>
            <a:off x="5753365" y="57313"/>
            <a:ext cx="6348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 smtClean="0">
                <a:solidFill>
                  <a:srgbClr val="12264E"/>
                </a:solidFill>
              </a:rPr>
              <a:t>TIPOLOGÍA MOVILIDAD REDUCIDA (N° x)</a:t>
            </a:r>
            <a:endParaRPr lang="es-CL" sz="2000" b="1" u="sng" dirty="0"/>
          </a:p>
        </p:txBody>
      </p:sp>
      <p:sp>
        <p:nvSpPr>
          <p:cNvPr id="88" name="CuadroTexto 87"/>
          <p:cNvSpPr txBox="1"/>
          <p:nvPr/>
        </p:nvSpPr>
        <p:spPr>
          <a:xfrm>
            <a:off x="3899071" y="890316"/>
            <a:ext cx="16569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rgbClr val="12264E"/>
                </a:solidFill>
              </a:rPr>
              <a:t>+1.600 a 2.400 UF </a:t>
            </a:r>
            <a:r>
              <a:rPr lang="es-CL" sz="1400" b="1" dirty="0" err="1" smtClean="0">
                <a:solidFill>
                  <a:srgbClr val="12264E"/>
                </a:solidFill>
              </a:rPr>
              <a:t>ó</a:t>
            </a:r>
            <a:endParaRPr lang="es-CL" sz="1400" b="1" dirty="0" smtClean="0">
              <a:solidFill>
                <a:srgbClr val="12264E"/>
              </a:solidFill>
            </a:endParaRPr>
          </a:p>
          <a:p>
            <a:r>
              <a:rPr lang="es-CL" sz="1400" b="1" dirty="0">
                <a:solidFill>
                  <a:srgbClr val="12264E"/>
                </a:solidFill>
              </a:rPr>
              <a:t>+1.600 a </a:t>
            </a:r>
            <a:r>
              <a:rPr lang="es-CL" sz="1400" b="1" dirty="0" smtClean="0">
                <a:solidFill>
                  <a:srgbClr val="12264E"/>
                </a:solidFill>
              </a:rPr>
              <a:t>2.600 </a:t>
            </a:r>
            <a:r>
              <a:rPr lang="es-CL" sz="1400" b="1" dirty="0">
                <a:solidFill>
                  <a:srgbClr val="12264E"/>
                </a:solidFill>
              </a:rPr>
              <a:t>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r>
              <a:rPr lang="es-CL" sz="1400" b="1" dirty="0" smtClean="0">
                <a:solidFill>
                  <a:srgbClr val="12264E"/>
                </a:solidFill>
              </a:rPr>
              <a:t>+1.700 a 2.800 UF</a:t>
            </a: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906" y="588978"/>
            <a:ext cx="157253" cy="288249"/>
          </a:xfrm>
          <a:prstGeom prst="rect">
            <a:avLst/>
          </a:prstGeom>
        </p:spPr>
      </p:pic>
      <p:cxnSp>
        <p:nvCxnSpPr>
          <p:cNvPr id="90" name="Conector recto 89"/>
          <p:cNvCxnSpPr/>
          <p:nvPr/>
        </p:nvCxnSpPr>
        <p:spPr>
          <a:xfrm flipV="1">
            <a:off x="5664344" y="1"/>
            <a:ext cx="0" cy="685799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1" name="CuadroTexto 90"/>
          <p:cNvSpPr txBox="1"/>
          <p:nvPr/>
        </p:nvSpPr>
        <p:spPr>
          <a:xfrm>
            <a:off x="1274666" y="1059593"/>
            <a:ext cx="140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rgbClr val="12264E"/>
                </a:solidFill>
              </a:rPr>
              <a:t>X % / X m2</a:t>
            </a:r>
            <a:endParaRPr lang="es-CL" sz="2000" b="1" dirty="0">
              <a:solidFill>
                <a:srgbClr val="12264E"/>
              </a:solidFill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-6999" y="936483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</a:t>
            </a: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</a:t>
            </a: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)</a:t>
            </a:r>
          </a:p>
        </p:txBody>
      </p:sp>
      <p:grpSp>
        <p:nvGrpSpPr>
          <p:cNvPr id="82" name="Grupo 81"/>
          <p:cNvGrpSpPr/>
          <p:nvPr/>
        </p:nvGrpSpPr>
        <p:grpSpPr>
          <a:xfrm>
            <a:off x="367526" y="468220"/>
            <a:ext cx="673896" cy="529765"/>
            <a:chOff x="6044876" y="5811542"/>
            <a:chExt cx="673896" cy="529765"/>
          </a:xfrm>
        </p:grpSpPr>
        <p:pic>
          <p:nvPicPr>
            <p:cNvPr id="83" name="Imagen 8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86" name="Imagen 8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87" name="CuadroTexto 86"/>
          <p:cNvSpPr txBox="1"/>
          <p:nvPr/>
        </p:nvSpPr>
        <p:spPr>
          <a:xfrm>
            <a:off x="10722322" y="893142"/>
            <a:ext cx="1403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12264E"/>
                </a:solidFill>
              </a:rPr>
              <a:t>1.200 UF </a:t>
            </a:r>
            <a:r>
              <a:rPr lang="es-CL" sz="1400" b="1" dirty="0" err="1" smtClean="0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pPr algn="ctr"/>
            <a:r>
              <a:rPr lang="es-CL" sz="1400" b="1" dirty="0" smtClean="0">
                <a:solidFill>
                  <a:srgbClr val="12264E"/>
                </a:solidFill>
              </a:rPr>
              <a:t>1.300 UF </a:t>
            </a:r>
            <a:r>
              <a:rPr lang="es-CL" sz="1400" b="1" dirty="0" err="1" smtClean="0">
                <a:solidFill>
                  <a:srgbClr val="12264E"/>
                </a:solidFill>
              </a:rPr>
              <a:t>ó</a:t>
            </a:r>
            <a:endParaRPr lang="es-CL" sz="1400" b="1" dirty="0" smtClean="0">
              <a:solidFill>
                <a:srgbClr val="12264E"/>
              </a:solidFill>
            </a:endParaRPr>
          </a:p>
          <a:p>
            <a:pPr algn="ctr"/>
            <a:r>
              <a:rPr lang="es-CL" sz="1400" b="1" dirty="0" smtClean="0">
                <a:solidFill>
                  <a:srgbClr val="12264E"/>
                </a:solidFill>
              </a:rPr>
              <a:t>1.400 UF</a:t>
            </a:r>
            <a:endParaRPr lang="es-CL" sz="1400" b="1" dirty="0">
              <a:solidFill>
                <a:srgbClr val="12264E"/>
              </a:solidFill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0732" y="577887"/>
            <a:ext cx="186924" cy="342637"/>
          </a:xfrm>
          <a:prstGeom prst="rect">
            <a:avLst/>
          </a:prstGeom>
        </p:spPr>
      </p:pic>
      <p:sp>
        <p:nvSpPr>
          <p:cNvPr id="95" name="CuadroTexto 94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753065" y="939309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</a:t>
            </a: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</a:t>
            </a: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)</a:t>
            </a:r>
          </a:p>
        </p:txBody>
      </p:sp>
      <p:grpSp>
        <p:nvGrpSpPr>
          <p:cNvPr id="96" name="Grupo 95"/>
          <p:cNvGrpSpPr/>
          <p:nvPr/>
        </p:nvGrpSpPr>
        <p:grpSpPr>
          <a:xfrm>
            <a:off x="6127590" y="458967"/>
            <a:ext cx="673896" cy="529765"/>
            <a:chOff x="6044876" y="5811542"/>
            <a:chExt cx="673896" cy="529765"/>
          </a:xfrm>
        </p:grpSpPr>
        <p:pic>
          <p:nvPicPr>
            <p:cNvPr id="97" name="Imagen 9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98" name="Imagen 97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42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bCL-PPT" id="{7F19D90F-3F06-494A-B157-7AAF8BD8F023}" vid="{85C67E3E-7A8C-FE4A-A6CE-CE2DFBB63B59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bCL-PPT" id="{7F19D90F-3F06-494A-B157-7AAF8BD8F023}" vid="{AE92E074-0FE6-E04B-98D9-008B532AC55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EB9519ADAC0F4CA0E0A302598F9AA2" ma:contentTypeVersion="0" ma:contentTypeDescription="Crear nuevo documento." ma:contentTypeScope="" ma:versionID="84b54942f2b9e8925cc1a507067db5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dd313e2823f878bee41f9d37eae132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43B468-D3BD-44C3-8B96-01A63CB16B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4AB8532-292F-4887-B13E-5E7ECAA1B849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C1A58E3-B954-4091-A31C-A9A0FF337A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23499</TotalTime>
  <Words>2831</Words>
  <Application>Microsoft Office PowerPoint</Application>
  <PresentationFormat>Panorámica</PresentationFormat>
  <Paragraphs>492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gobCL</vt:lpstr>
      <vt:lpstr>Times New Roman</vt:lpstr>
      <vt:lpstr>Wingdings</vt:lpstr>
      <vt:lpstr>Diseño personalizado</vt:lpstr>
      <vt:lpstr>1_Diseño personalizado</vt:lpstr>
      <vt:lpstr>Llamado Nacional a Concurso año 2022 Programa de Integración Social y Territorial  D.S. N° 19, (V. y U.), 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Vivienda Y Urbanismo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Tamara Calderon Orellana</dc:creator>
  <cp:lastModifiedBy>Eric Cuevas Rebolledo</cp:lastModifiedBy>
  <cp:revision>253</cp:revision>
  <cp:lastPrinted>2022-07-07T16:55:33Z</cp:lastPrinted>
  <dcterms:created xsi:type="dcterms:W3CDTF">2019-02-21T13:32:11Z</dcterms:created>
  <dcterms:modified xsi:type="dcterms:W3CDTF">2022-07-07T17:15:46Z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0x0101005CEB9519ADAC0F4CA0E0A302598F9AA2</vt:lpwstr>
  </property>
</Properties>
</file>