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letter"/>
  <p:notesSz cx="9296400" cy="7010400"/>
  <p:defaultTextStyle>
    <a:defPPr>
      <a:defRPr lang="es-CL"/>
    </a:defPPr>
    <a:lvl1pPr marL="0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1pPr>
    <a:lvl2pPr marL="511877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2pPr>
    <a:lvl3pPr marL="1023755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3pPr>
    <a:lvl4pPr marL="1535633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4pPr>
    <a:lvl5pPr marL="2047509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5pPr>
    <a:lvl6pPr marL="2559386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6pPr>
    <a:lvl7pPr marL="3071263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7pPr>
    <a:lvl8pPr marL="3583140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8pPr>
    <a:lvl9pPr marL="4095018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A2BD9-958C-44C6-9470-E01675684B36}" v="2" dt="2022-01-07T16:19:22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9" autoAdjust="0"/>
  </p:normalViewPr>
  <p:slideViewPr>
    <p:cSldViewPr>
      <p:cViewPr varScale="1">
        <p:scale>
          <a:sx n="103" d="100"/>
          <a:sy n="103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a Pasten Castro" userId="c355a133-cfd2-4107-aa9a-923f4c28cca9" providerId="ADAL" clId="{D69A2BD9-958C-44C6-9470-E01675684B36}"/>
    <pc:docChg chg="undo custSel modSld">
      <pc:chgData name="Giovanna Pasten Castro" userId="c355a133-cfd2-4107-aa9a-923f4c28cca9" providerId="ADAL" clId="{D69A2BD9-958C-44C6-9470-E01675684B36}" dt="2022-01-07T19:19:25.996" v="140" actId="255"/>
      <pc:docMkLst>
        <pc:docMk/>
      </pc:docMkLst>
      <pc:sldChg chg="modSp mod">
        <pc:chgData name="Giovanna Pasten Castro" userId="c355a133-cfd2-4107-aa9a-923f4c28cca9" providerId="ADAL" clId="{D69A2BD9-958C-44C6-9470-E01675684B36}" dt="2022-01-07T19:19:25.996" v="140" actId="255"/>
        <pc:sldMkLst>
          <pc:docMk/>
          <pc:sldMk cId="3479497697" sldId="257"/>
        </pc:sldMkLst>
        <pc:spChg chg="mod">
          <ac:chgData name="Giovanna Pasten Castro" userId="c355a133-cfd2-4107-aa9a-923f4c28cca9" providerId="ADAL" clId="{D69A2BD9-958C-44C6-9470-E01675684B36}" dt="2022-01-07T19:19:25.996" v="140" actId="255"/>
          <ac:spMkLst>
            <pc:docMk/>
            <pc:sldMk cId="3479497697" sldId="257"/>
            <ac:spMk id="10" creationId="{00000000-0000-0000-0000-000000000000}"/>
          </ac:spMkLst>
        </pc:spChg>
        <pc:spChg chg="mod">
          <ac:chgData name="Giovanna Pasten Castro" userId="c355a133-cfd2-4107-aa9a-923f4c28cca9" providerId="ADAL" clId="{D69A2BD9-958C-44C6-9470-E01675684B36}" dt="2022-01-07T16:26:45.774" v="74" actId="20577"/>
          <ac:spMkLst>
            <pc:docMk/>
            <pc:sldMk cId="3479497697" sldId="257"/>
            <ac:spMk id="13" creationId="{00000000-0000-0000-0000-000000000000}"/>
          </ac:spMkLst>
        </pc:spChg>
        <pc:spChg chg="mod">
          <ac:chgData name="Giovanna Pasten Castro" userId="c355a133-cfd2-4107-aa9a-923f4c28cca9" providerId="ADAL" clId="{D69A2BD9-958C-44C6-9470-E01675684B36}" dt="2022-01-07T16:26:51.041" v="75" actId="1076"/>
          <ac:spMkLst>
            <pc:docMk/>
            <pc:sldMk cId="3479497697" sldId="257"/>
            <ac:spMk id="14" creationId="{00000000-0000-0000-0000-000000000000}"/>
          </ac:spMkLst>
        </pc:spChg>
        <pc:spChg chg="mod ord">
          <ac:chgData name="Giovanna Pasten Castro" userId="c355a133-cfd2-4107-aa9a-923f4c28cca9" providerId="ADAL" clId="{D69A2BD9-958C-44C6-9470-E01675684B36}" dt="2022-01-07T19:19:13.599" v="137" actId="1076"/>
          <ac:spMkLst>
            <pc:docMk/>
            <pc:sldMk cId="3479497697" sldId="257"/>
            <ac:spMk id="17" creationId="{00000000-0000-0000-0000-000000000000}"/>
          </ac:spMkLst>
        </pc:spChg>
        <pc:picChg chg="mod">
          <ac:chgData name="Giovanna Pasten Castro" userId="c355a133-cfd2-4107-aa9a-923f4c28cca9" providerId="ADAL" clId="{D69A2BD9-958C-44C6-9470-E01675684B36}" dt="2022-01-07T19:19:15.802" v="138" actId="1076"/>
          <ac:picMkLst>
            <pc:docMk/>
            <pc:sldMk cId="3479497697" sldId="257"/>
            <ac:picMk id="23" creationId="{00000000-0000-0000-0000-000000000000}"/>
          </ac:picMkLst>
        </pc:picChg>
      </pc:sldChg>
      <pc:sldChg chg="modSp mod">
        <pc:chgData name="Giovanna Pasten Castro" userId="c355a133-cfd2-4107-aa9a-923f4c28cca9" providerId="ADAL" clId="{D69A2BD9-958C-44C6-9470-E01675684B36}" dt="2022-01-07T16:31:23.228" v="93" actId="1076"/>
        <pc:sldMkLst>
          <pc:docMk/>
          <pc:sldMk cId="3361886935" sldId="258"/>
        </pc:sldMkLst>
        <pc:spChg chg="mod">
          <ac:chgData name="Giovanna Pasten Castro" userId="c355a133-cfd2-4107-aa9a-923f4c28cca9" providerId="ADAL" clId="{D69A2BD9-958C-44C6-9470-E01675684B36}" dt="2022-01-07T16:29:18.304" v="89" actId="1076"/>
          <ac:spMkLst>
            <pc:docMk/>
            <pc:sldMk cId="3361886935" sldId="258"/>
            <ac:spMk id="8" creationId="{00000000-0000-0000-0000-000000000000}"/>
          </ac:spMkLst>
        </pc:spChg>
        <pc:spChg chg="mod">
          <ac:chgData name="Giovanna Pasten Castro" userId="c355a133-cfd2-4107-aa9a-923f4c28cca9" providerId="ADAL" clId="{D69A2BD9-958C-44C6-9470-E01675684B36}" dt="2022-01-07T16:29:45.721" v="90" actId="1076"/>
          <ac:spMkLst>
            <pc:docMk/>
            <pc:sldMk cId="3361886935" sldId="258"/>
            <ac:spMk id="30" creationId="{00000000-0000-0000-0000-000000000000}"/>
          </ac:spMkLst>
        </pc:spChg>
        <pc:spChg chg="mod">
          <ac:chgData name="Giovanna Pasten Castro" userId="c355a133-cfd2-4107-aa9a-923f4c28cca9" providerId="ADAL" clId="{D69A2BD9-958C-44C6-9470-E01675684B36}" dt="2022-01-07T16:29:48.542" v="91" actId="1076"/>
          <ac:spMkLst>
            <pc:docMk/>
            <pc:sldMk cId="3361886935" sldId="258"/>
            <ac:spMk id="31" creationId="{00000000-0000-0000-0000-000000000000}"/>
          </ac:spMkLst>
        </pc:spChg>
        <pc:grpChg chg="mod">
          <ac:chgData name="Giovanna Pasten Castro" userId="c355a133-cfd2-4107-aa9a-923f4c28cca9" providerId="ADAL" clId="{D69A2BD9-958C-44C6-9470-E01675684B36}" dt="2022-01-07T16:31:23.228" v="93" actId="1076"/>
          <ac:grpSpMkLst>
            <pc:docMk/>
            <pc:sldMk cId="3361886935" sldId="258"/>
            <ac:grpSpMk id="11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682B7-A1D1-4BBC-AF90-E685C30A8FCF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58FC7-28A2-4543-A144-00587925E2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71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0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1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1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2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83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09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399" y="274642"/>
            <a:ext cx="2057401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4" y="274642"/>
            <a:ext cx="6019801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1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79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875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1pPr>
            <a:lvl2pPr marL="440383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 marL="880769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3pPr>
            <a:lvl4pPr marL="1321152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4pPr>
            <a:lvl5pPr marL="1761537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5pPr>
            <a:lvl6pPr marL="2201919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6pPr>
            <a:lvl7pPr marL="2642302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7pPr>
            <a:lvl8pPr marL="3082687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8pPr>
            <a:lvl9pPr marL="3523071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1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4" y="1600202"/>
            <a:ext cx="4038601" cy="4525963"/>
          </a:xfrm>
        </p:spPr>
        <p:txBody>
          <a:bodyPr/>
          <a:lstStyle>
            <a:lvl1pPr>
              <a:defRPr sz="2711"/>
            </a:lvl1pPr>
            <a:lvl2pPr>
              <a:defRPr sz="2325"/>
            </a:lvl2pPr>
            <a:lvl3pPr>
              <a:defRPr sz="1937"/>
            </a:lvl3pPr>
            <a:lvl4pPr>
              <a:defRPr sz="1743"/>
            </a:lvl4pPr>
            <a:lvl5pPr>
              <a:defRPr sz="1743"/>
            </a:lvl5pPr>
            <a:lvl6pPr>
              <a:defRPr sz="1743"/>
            </a:lvl6pPr>
            <a:lvl7pPr>
              <a:defRPr sz="1743"/>
            </a:lvl7pPr>
            <a:lvl8pPr>
              <a:defRPr sz="1743"/>
            </a:lvl8pPr>
            <a:lvl9pPr>
              <a:defRPr sz="174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2" y="1600202"/>
            <a:ext cx="4038601" cy="4525963"/>
          </a:xfrm>
        </p:spPr>
        <p:txBody>
          <a:bodyPr/>
          <a:lstStyle>
            <a:lvl1pPr>
              <a:defRPr sz="2711"/>
            </a:lvl1pPr>
            <a:lvl2pPr>
              <a:defRPr sz="2325"/>
            </a:lvl2pPr>
            <a:lvl3pPr>
              <a:defRPr sz="1937"/>
            </a:lvl3pPr>
            <a:lvl4pPr>
              <a:defRPr sz="1743"/>
            </a:lvl4pPr>
            <a:lvl5pPr>
              <a:defRPr sz="1743"/>
            </a:lvl5pPr>
            <a:lvl6pPr>
              <a:defRPr sz="1743"/>
            </a:lvl6pPr>
            <a:lvl7pPr>
              <a:defRPr sz="1743"/>
            </a:lvl7pPr>
            <a:lvl8pPr>
              <a:defRPr sz="1743"/>
            </a:lvl8pPr>
            <a:lvl9pPr>
              <a:defRPr sz="174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528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0383" indent="0">
              <a:buNone/>
              <a:defRPr sz="1937" b="1"/>
            </a:lvl2pPr>
            <a:lvl3pPr marL="880769" indent="0">
              <a:buNone/>
              <a:defRPr sz="1743" b="1"/>
            </a:lvl3pPr>
            <a:lvl4pPr marL="1321152" indent="0">
              <a:buNone/>
              <a:defRPr sz="1550" b="1"/>
            </a:lvl4pPr>
            <a:lvl5pPr marL="1761537" indent="0">
              <a:buNone/>
              <a:defRPr sz="1550" b="1"/>
            </a:lvl5pPr>
            <a:lvl6pPr marL="2201919" indent="0">
              <a:buNone/>
              <a:defRPr sz="1550" b="1"/>
            </a:lvl6pPr>
            <a:lvl7pPr marL="2642302" indent="0">
              <a:buNone/>
              <a:defRPr sz="1550" b="1"/>
            </a:lvl7pPr>
            <a:lvl8pPr marL="3082687" indent="0">
              <a:buNone/>
              <a:defRPr sz="1550" b="1"/>
            </a:lvl8pPr>
            <a:lvl9pPr marL="3523071" indent="0">
              <a:buNone/>
              <a:defRPr sz="155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325"/>
            </a:lvl1pPr>
            <a:lvl2pPr>
              <a:defRPr sz="1937"/>
            </a:lvl2pPr>
            <a:lvl3pPr>
              <a:defRPr sz="1743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0383" indent="0">
              <a:buNone/>
              <a:defRPr sz="1937" b="1"/>
            </a:lvl2pPr>
            <a:lvl3pPr marL="880769" indent="0">
              <a:buNone/>
              <a:defRPr sz="1743" b="1"/>
            </a:lvl3pPr>
            <a:lvl4pPr marL="1321152" indent="0">
              <a:buNone/>
              <a:defRPr sz="1550" b="1"/>
            </a:lvl4pPr>
            <a:lvl5pPr marL="1761537" indent="0">
              <a:buNone/>
              <a:defRPr sz="1550" b="1"/>
            </a:lvl5pPr>
            <a:lvl6pPr marL="2201919" indent="0">
              <a:buNone/>
              <a:defRPr sz="1550" b="1"/>
            </a:lvl6pPr>
            <a:lvl7pPr marL="2642302" indent="0">
              <a:buNone/>
              <a:defRPr sz="1550" b="1"/>
            </a:lvl7pPr>
            <a:lvl8pPr marL="3082687" indent="0">
              <a:buNone/>
              <a:defRPr sz="1550" b="1"/>
            </a:lvl8pPr>
            <a:lvl9pPr marL="3523071" indent="0">
              <a:buNone/>
              <a:defRPr sz="155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325"/>
            </a:lvl1pPr>
            <a:lvl2pPr>
              <a:defRPr sz="1937"/>
            </a:lvl2pPr>
            <a:lvl3pPr>
              <a:defRPr sz="1743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9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24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230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37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4"/>
          </a:xfrm>
        </p:spPr>
        <p:txBody>
          <a:bodyPr/>
          <a:lstStyle>
            <a:lvl1pPr>
              <a:defRPr sz="3099"/>
            </a:lvl1pPr>
            <a:lvl2pPr>
              <a:defRPr sz="2711"/>
            </a:lvl2pPr>
            <a:lvl3pPr>
              <a:defRPr sz="2325"/>
            </a:lvl3pPr>
            <a:lvl4pPr>
              <a:defRPr sz="1937"/>
            </a:lvl4pPr>
            <a:lvl5pPr>
              <a:defRPr sz="1937"/>
            </a:lvl5pPr>
            <a:lvl6pPr>
              <a:defRPr sz="1937"/>
            </a:lvl6pPr>
            <a:lvl7pPr>
              <a:defRPr sz="1937"/>
            </a:lvl7pPr>
            <a:lvl8pPr>
              <a:defRPr sz="1937"/>
            </a:lvl8pPr>
            <a:lvl9pPr>
              <a:defRPr sz="193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4"/>
          </a:xfrm>
        </p:spPr>
        <p:txBody>
          <a:bodyPr/>
          <a:lstStyle>
            <a:lvl1pPr marL="0" indent="0">
              <a:buNone/>
              <a:defRPr sz="1356"/>
            </a:lvl1pPr>
            <a:lvl2pPr marL="440383" indent="0">
              <a:buNone/>
              <a:defRPr sz="1162"/>
            </a:lvl2pPr>
            <a:lvl3pPr marL="880769" indent="0">
              <a:buNone/>
              <a:defRPr sz="970"/>
            </a:lvl3pPr>
            <a:lvl4pPr marL="1321152" indent="0">
              <a:buNone/>
              <a:defRPr sz="840"/>
            </a:lvl4pPr>
            <a:lvl5pPr marL="1761537" indent="0">
              <a:buNone/>
              <a:defRPr sz="840"/>
            </a:lvl5pPr>
            <a:lvl6pPr marL="2201919" indent="0">
              <a:buNone/>
              <a:defRPr sz="840"/>
            </a:lvl6pPr>
            <a:lvl7pPr marL="2642302" indent="0">
              <a:buNone/>
              <a:defRPr sz="840"/>
            </a:lvl7pPr>
            <a:lvl8pPr marL="3082687" indent="0">
              <a:buNone/>
              <a:defRPr sz="840"/>
            </a:lvl8pPr>
            <a:lvl9pPr marL="3523071" indent="0">
              <a:buNone/>
              <a:defRPr sz="84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33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1937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099"/>
            </a:lvl1pPr>
            <a:lvl2pPr marL="440383" indent="0">
              <a:buNone/>
              <a:defRPr sz="2711"/>
            </a:lvl2pPr>
            <a:lvl3pPr marL="880769" indent="0">
              <a:buNone/>
              <a:defRPr sz="2325"/>
            </a:lvl3pPr>
            <a:lvl4pPr marL="1321152" indent="0">
              <a:buNone/>
              <a:defRPr sz="1937"/>
            </a:lvl4pPr>
            <a:lvl5pPr marL="1761537" indent="0">
              <a:buNone/>
              <a:defRPr sz="1937"/>
            </a:lvl5pPr>
            <a:lvl6pPr marL="2201919" indent="0">
              <a:buNone/>
              <a:defRPr sz="1937"/>
            </a:lvl6pPr>
            <a:lvl7pPr marL="2642302" indent="0">
              <a:buNone/>
              <a:defRPr sz="1937"/>
            </a:lvl7pPr>
            <a:lvl8pPr marL="3082687" indent="0">
              <a:buNone/>
              <a:defRPr sz="1937"/>
            </a:lvl8pPr>
            <a:lvl9pPr marL="3523071" indent="0">
              <a:buNone/>
              <a:defRPr sz="1937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2"/>
          </a:xfrm>
        </p:spPr>
        <p:txBody>
          <a:bodyPr/>
          <a:lstStyle>
            <a:lvl1pPr marL="0" indent="0">
              <a:buNone/>
              <a:defRPr sz="1356"/>
            </a:lvl1pPr>
            <a:lvl2pPr marL="440383" indent="0">
              <a:buNone/>
              <a:defRPr sz="1162"/>
            </a:lvl2pPr>
            <a:lvl3pPr marL="880769" indent="0">
              <a:buNone/>
              <a:defRPr sz="970"/>
            </a:lvl3pPr>
            <a:lvl4pPr marL="1321152" indent="0">
              <a:buNone/>
              <a:defRPr sz="840"/>
            </a:lvl4pPr>
            <a:lvl5pPr marL="1761537" indent="0">
              <a:buNone/>
              <a:defRPr sz="840"/>
            </a:lvl5pPr>
            <a:lvl6pPr marL="2201919" indent="0">
              <a:buNone/>
              <a:defRPr sz="840"/>
            </a:lvl6pPr>
            <a:lvl7pPr marL="2642302" indent="0">
              <a:buNone/>
              <a:defRPr sz="840"/>
            </a:lvl7pPr>
            <a:lvl8pPr marL="3082687" indent="0">
              <a:buNone/>
              <a:defRPr sz="840"/>
            </a:lvl8pPr>
            <a:lvl9pPr marL="3523071" indent="0">
              <a:buNone/>
              <a:defRPr sz="84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47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136401" tIns="68201" rIns="136401" bIns="6820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136401" tIns="68201" rIns="136401" bIns="6820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l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1AFD-E99B-4243-BEDC-29AD1C16E3D3}" type="datetimeFigureOut">
              <a:rPr lang="es-CL" smtClean="0"/>
              <a:t>07-01-2022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ct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545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0769" rtl="0" eaLnBrk="1" latinLnBrk="0" hangingPunct="1">
        <a:spcBef>
          <a:spcPct val="0"/>
        </a:spcBef>
        <a:buNone/>
        <a:defRPr sz="42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288" indent="-330288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99" kern="1200">
          <a:solidFill>
            <a:schemeClr val="tx1"/>
          </a:solidFill>
          <a:latin typeface="+mn-lt"/>
          <a:ea typeface="+mn-ea"/>
          <a:cs typeface="+mn-cs"/>
        </a:defRPr>
      </a:lvl1pPr>
      <a:lvl2pPr marL="715625" indent="-275241" algn="l" defTabSz="88076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11" kern="1200">
          <a:solidFill>
            <a:schemeClr val="tx1"/>
          </a:solidFill>
          <a:latin typeface="+mn-lt"/>
          <a:ea typeface="+mn-ea"/>
          <a:cs typeface="+mn-cs"/>
        </a:defRPr>
      </a:lvl2pPr>
      <a:lvl3pPr marL="1100959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541344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1981729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»"/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422111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2862494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302877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743264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40383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80769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21152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61537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201919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42302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82687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23071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lalto.minvu@gmail.com" TargetMode="External"/><Relationship Id="rId5" Type="http://schemas.openxmlformats.org/officeDocument/2006/relationships/hyperlink" Target="https://eae.mma.gob.cl/file/432" TargetMode="External"/><Relationship Id="rId4" Type="http://schemas.openxmlformats.org/officeDocument/2006/relationships/hyperlink" Target="http://www.minvu.c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4572000" y="0"/>
            <a:ext cx="0" cy="7173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/>
          <p:nvPr/>
        </p:nvPicPr>
        <p:blipFill>
          <a:blip r:embed="rId2"/>
          <a:stretch>
            <a:fillRect/>
          </a:stretch>
        </p:blipFill>
        <p:spPr>
          <a:xfrm>
            <a:off x="4902908" y="2363785"/>
            <a:ext cx="3900464" cy="2327529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 rotWithShape="1">
          <a:blip r:embed="rId3"/>
          <a:srcRect r="54205"/>
          <a:stretch/>
        </p:blipFill>
        <p:spPr>
          <a:xfrm>
            <a:off x="4722182" y="193676"/>
            <a:ext cx="995531" cy="92459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615291" y="4710584"/>
            <a:ext cx="4163538" cy="1984393"/>
          </a:xfrm>
          <a:prstGeom prst="rect">
            <a:avLst/>
          </a:prstGeom>
          <a:noFill/>
        </p:spPr>
        <p:txBody>
          <a:bodyPr wrap="square" lIns="136401" tIns="68201" rIns="136401" bIns="68201" rtlCol="0">
            <a:spAutoFit/>
          </a:bodyPr>
          <a:lstStyle/>
          <a:p>
            <a:pPr algn="just"/>
            <a:r>
              <a:rPr lang="es-MX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Ministerial de Vivienda y Urbanismo Región de Arica y Parinacota a solicitud de la oficina regional del Servicio de Vivienda y Urbanismo ha desarrollado </a:t>
            </a: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modificación del Plan Regulador Comunal de Arica 2009 vigente (PRC Arica)</a:t>
            </a:r>
            <a:r>
              <a:rPr lang="es-MX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aplicación del artículo 50 de la Ley General de Urbanismo y Construcciones (LGUC), e incorporando el proceso de Evaluación Ambiental Estratégica (EAE) </a:t>
            </a:r>
            <a:r>
              <a:rPr lang="es-MX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establecido en el D.S. </a:t>
            </a:r>
            <a:r>
              <a:rPr lang="es-MX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N°32</a:t>
            </a:r>
            <a:r>
              <a:rPr lang="es-MX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Ministerio del Medio Ambiente.</a:t>
            </a:r>
          </a:p>
        </p:txBody>
      </p:sp>
      <p:sp>
        <p:nvSpPr>
          <p:cNvPr id="12" name="5 Rectángulo"/>
          <p:cNvSpPr/>
          <p:nvPr/>
        </p:nvSpPr>
        <p:spPr>
          <a:xfrm>
            <a:off x="5778785" y="204201"/>
            <a:ext cx="3024587" cy="5813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8090" tIns="44046" rIns="88090" bIns="44046">
            <a:spAutoFit/>
          </a:bodyPr>
          <a:lstStyle/>
          <a:p>
            <a:pPr algn="r"/>
            <a:r>
              <a:rPr lang="es-MX" sz="1600" b="1" dirty="0">
                <a:solidFill>
                  <a:schemeClr val="tx2"/>
                </a:solidFill>
                <a:latin typeface="Arial Black" panose="020B0A04020102020204" pitchFamily="34" charset="0"/>
              </a:rPr>
              <a:t>CONSULTA PÚBLICA DEL “INFORME AMBIENTAL” </a:t>
            </a:r>
            <a:endParaRPr lang="es-CL" sz="16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13 Rectángulo"/>
          <p:cNvSpPr/>
          <p:nvPr/>
        </p:nvSpPr>
        <p:spPr>
          <a:xfrm>
            <a:off x="58707" y="0"/>
            <a:ext cx="4452221" cy="46004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6401" tIns="68201" rIns="136401" bIns="68201">
            <a:spAutoFit/>
          </a:bodyPr>
          <a:lstStyle/>
          <a:p>
            <a:pPr lvl="0" algn="just"/>
            <a:r>
              <a:rPr lang="es-E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punto de vista ambiental y de sustentabilidad, </a:t>
            </a: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modificación mediante artículo 50 de la LGUC permite</a:t>
            </a:r>
            <a:r>
              <a:rPr lang="es-MX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reconversión de uso de la Zona de Equipamiento ZER</a:t>
            </a:r>
            <a:r>
              <a:rPr lang="es-MX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un polígono de 12,8 hectáreas ubicado en Av. San Ignacio de Loyola N° 5793 en el sector El Alto de la ciudad de Arica, </a:t>
            </a:r>
            <a:r>
              <a:rPr lang="es-MX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acoger vivienda subsidiada y equipamientos de menor escala, generando una imagen urbana orientada a la conservación del entorno natural y paisajístico, y favoreciendo la integración de los nuevos habitantes en función de la condiciones territoriales y oportunidades del entorno</a:t>
            </a: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MX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ello se consideró como </a:t>
            </a:r>
            <a:r>
              <a:rPr lang="es-E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AMBIENTALES:</a:t>
            </a:r>
          </a:p>
          <a:p>
            <a:pPr lvl="0" algn="just"/>
            <a:endParaRPr lang="es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el manejo adecuado y el resguardo de los valores ambientales del paisaje costero </a:t>
            </a:r>
            <a:r>
              <a:rPr lang="es-MX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zonificación de uso del suelo, sistema de conectividad, dotación de espacios públicos y normas que reconozcan las singularidades geográficas y consideren la condición salina de los suelos del sector El Alto. </a:t>
            </a:r>
          </a:p>
          <a:p>
            <a:pPr marL="228600" lvl="0" indent="-228600" algn="just">
              <a:buAutoNum type="arabicPeriod"/>
            </a:pPr>
            <a:endParaRPr lang="es-MX" sz="1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MX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las áreas verdes, espacios públicos, equipamientos y los valores patrimoniales del entorno </a:t>
            </a:r>
            <a:r>
              <a:rPr lang="es-MX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–Monumentos Históricos Morro de Arica, Fuerte Del Este y Fuerte Ciudadela-, como soporte territorial de la integración urbana residencial del sector El Alto, para proveer de bienes y servicios requeridos por la comunidad local.</a:t>
            </a:r>
          </a:p>
          <a:p>
            <a:pPr marL="228600" lvl="0" indent="-228600" algn="just">
              <a:buAutoNum type="arabicPeriod"/>
            </a:pPr>
            <a:endParaRPr lang="es-MX" sz="1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MX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la ocupación del territorio vacante mediante cambios en las normas urbanísticas </a:t>
            </a:r>
            <a:r>
              <a:rPr lang="es-MX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favorezcan la recuperación de suelo abandonado susceptible a la generación de basurales en el sector, mediante la incorporación de usos residenciales, equipamientos y áreas verdes.</a:t>
            </a:r>
            <a:endParaRPr lang="es-ES" sz="1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5 CuadroTexto"/>
          <p:cNvSpPr txBox="1"/>
          <p:nvPr/>
        </p:nvSpPr>
        <p:spPr>
          <a:xfrm>
            <a:off x="539552" y="4874424"/>
            <a:ext cx="3611336" cy="1830505"/>
          </a:xfrm>
          <a:prstGeom prst="rect">
            <a:avLst/>
          </a:prstGeom>
          <a:solidFill>
            <a:srgbClr val="FFFF99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6401" tIns="68201" rIns="136401" bIns="68201">
            <a:spAutoFit/>
          </a:bodyPr>
          <a:lstStyle>
            <a:defPPr>
              <a:defRPr lang="es-CL"/>
            </a:defPPr>
            <a:lvl1pPr lvl="0" algn="just"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s-CL" sz="1100" dirty="0">
                <a:solidFill>
                  <a:schemeClr val="tx2"/>
                </a:solidFill>
              </a:rPr>
              <a:t>CONSULTA PÚBLICA DEL INFORME AMBIENTAL  DESDE EL DIA</a:t>
            </a:r>
          </a:p>
          <a:p>
            <a:pPr algn="ctr"/>
            <a:r>
              <a:rPr lang="es-CL" sz="1100" dirty="0">
                <a:solidFill>
                  <a:schemeClr val="tx2"/>
                </a:solidFill>
              </a:rPr>
              <a:t>10-01-2022 HASTA EL 18-02-2022</a:t>
            </a:r>
            <a:endParaRPr lang="es-CL" sz="1100" dirty="0">
              <a:solidFill>
                <a:schemeClr val="tx2"/>
              </a:solidFill>
              <a:hlinkClick r:id="rId4"/>
            </a:endParaRPr>
          </a:p>
          <a:p>
            <a:endParaRPr lang="es-CL" sz="1100" dirty="0">
              <a:solidFill>
                <a:schemeClr val="tx2"/>
              </a:solidFill>
            </a:endParaRPr>
          </a:p>
          <a:p>
            <a:pPr algn="ctr"/>
            <a:r>
              <a:rPr lang="es-CL" sz="1100" dirty="0">
                <a:solidFill>
                  <a:schemeClr val="tx2"/>
                </a:solidFill>
              </a:rPr>
              <a:t>ANTECEDENTES DISPONIBLES EN: </a:t>
            </a:r>
          </a:p>
          <a:p>
            <a:pPr algn="ctr"/>
            <a:r>
              <a:rPr lang="es-CL" sz="1100" dirty="0">
                <a:hlinkClick r:id="rId4"/>
              </a:rPr>
              <a:t>www.minvu.cl</a:t>
            </a:r>
            <a:r>
              <a:rPr lang="es-CL" sz="1100" dirty="0"/>
              <a:t> y </a:t>
            </a:r>
            <a:r>
              <a:rPr lang="es-CL" sz="1100" dirty="0">
                <a:hlinkClick r:id="rId5"/>
              </a:rPr>
              <a:t>eae.mma.gob.cl/file/432</a:t>
            </a:r>
            <a:endParaRPr lang="es-CL" sz="1100" b="0" dirty="0"/>
          </a:p>
          <a:p>
            <a:r>
              <a:rPr lang="es-CL" sz="1000" dirty="0">
                <a:solidFill>
                  <a:schemeClr val="tx2"/>
                </a:solidFill>
              </a:rPr>
              <a:t>OBSERVACIONES MEDIANTE: </a:t>
            </a:r>
          </a:p>
          <a:p>
            <a:r>
              <a:rPr lang="es-CL" sz="1100" dirty="0" err="1">
                <a:solidFill>
                  <a:schemeClr val="tx2"/>
                </a:solidFill>
                <a:hlinkClick r:id="rId6"/>
              </a:rPr>
              <a:t>elalto.minvu@gmail.com</a:t>
            </a:r>
            <a:r>
              <a:rPr lang="es-CL" sz="1100" dirty="0"/>
              <a:t> </a:t>
            </a:r>
            <a:r>
              <a:rPr lang="es-MX" sz="1100" dirty="0"/>
              <a:t>y/o en oficina de partes SEREMI MINVU (Calle Sotomayor #216 1° piso, Arica), lunes a viernes de 9 a 13 </a:t>
            </a:r>
            <a:r>
              <a:rPr lang="es-MX" sz="1100" dirty="0" err="1"/>
              <a:t>hrs</a:t>
            </a:r>
            <a:r>
              <a:rPr lang="es-MX" sz="11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7" name="4 CuadroTexto"/>
          <p:cNvSpPr txBox="1"/>
          <p:nvPr/>
        </p:nvSpPr>
        <p:spPr>
          <a:xfrm>
            <a:off x="4590334" y="1196371"/>
            <a:ext cx="4188495" cy="1150781"/>
          </a:xfrm>
          <a:prstGeom prst="rect">
            <a:avLst/>
          </a:prstGeom>
          <a:noFill/>
        </p:spPr>
        <p:txBody>
          <a:bodyPr wrap="square" lIns="88090" tIns="44046" rIns="88090" bIns="44046" rtlCol="0">
            <a:spAutoFit/>
          </a:bodyPr>
          <a:lstStyle/>
          <a:p>
            <a:pPr algn="r"/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“MODIFICACIÓN PLAN REGULADOR COMUNAL SECTOR EL ALTO, </a:t>
            </a:r>
          </a:p>
          <a:p>
            <a:pPr algn="r"/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CIUDAD DE ARICA” </a:t>
            </a:r>
          </a:p>
          <a:p>
            <a:pPr algn="r"/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ART 50 L.G.U.C</a:t>
            </a:r>
            <a:r>
              <a:rPr lang="es-MX" sz="21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s-CL" sz="2100" b="1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9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70517" y="4475271"/>
            <a:ext cx="2788806" cy="2698145"/>
            <a:chOff x="534033" y="-119418"/>
            <a:chExt cx="6946620" cy="6858000"/>
          </a:xfrm>
        </p:grpSpPr>
        <p:pic>
          <p:nvPicPr>
            <p:cNvPr id="12" name="Imagen 11" descr="Diagrama&#10;&#10;Descripción generada automáticament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033" y="-119418"/>
              <a:ext cx="6946620" cy="6858000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1672285" y="1186860"/>
              <a:ext cx="3506472" cy="3934481"/>
              <a:chOff x="1672285" y="1186860"/>
              <a:chExt cx="3506472" cy="3934481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1886350" y="1775461"/>
                <a:ext cx="866797" cy="716561"/>
                <a:chOff x="1886350" y="1775461"/>
                <a:chExt cx="1076326" cy="922343"/>
              </a:xfrm>
            </p:grpSpPr>
            <p:sp>
              <p:nvSpPr>
                <p:cNvPr id="25" name="Elipse 24"/>
                <p:cNvSpPr/>
                <p:nvPr/>
              </p:nvSpPr>
              <p:spPr>
                <a:xfrm>
                  <a:off x="2102454" y="1912999"/>
                  <a:ext cx="685800" cy="64135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6" name="Flecha: a la derecha 51"/>
                <p:cNvSpPr/>
                <p:nvPr/>
              </p:nvSpPr>
              <p:spPr>
                <a:xfrm rot="8038618">
                  <a:off x="1880000" y="2421802"/>
                  <a:ext cx="279400" cy="266700"/>
                </a:xfrm>
                <a:prstGeom prst="rightArrow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7" name="Flecha: a la derecha 52"/>
                <p:cNvSpPr/>
                <p:nvPr/>
              </p:nvSpPr>
              <p:spPr>
                <a:xfrm rot="12935150">
                  <a:off x="1888040" y="1775461"/>
                  <a:ext cx="279400" cy="266700"/>
                </a:xfrm>
                <a:prstGeom prst="rightArrow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8" name="Flecha: a la derecha 53"/>
                <p:cNvSpPr/>
                <p:nvPr/>
              </p:nvSpPr>
              <p:spPr>
                <a:xfrm rot="2843887">
                  <a:off x="2661409" y="2424754"/>
                  <a:ext cx="279400" cy="266700"/>
                </a:xfrm>
                <a:prstGeom prst="rightArrow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9" name="Flecha: a la derecha 54"/>
                <p:cNvSpPr/>
                <p:nvPr/>
              </p:nvSpPr>
              <p:spPr>
                <a:xfrm rot="19058883">
                  <a:off x="2683276" y="1775461"/>
                  <a:ext cx="279400" cy="266700"/>
                </a:xfrm>
                <a:prstGeom prst="rightArrow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  <p:sp>
            <p:nvSpPr>
              <p:cNvPr id="17" name="Forma libre: forma 56"/>
              <p:cNvSpPr/>
              <p:nvPr/>
            </p:nvSpPr>
            <p:spPr>
              <a:xfrm>
                <a:off x="3399505" y="2672988"/>
                <a:ext cx="1142999" cy="1038226"/>
              </a:xfrm>
              <a:custGeom>
                <a:avLst/>
                <a:gdLst>
                  <a:gd name="connsiteX0" fmla="*/ 114300 w 1176338"/>
                  <a:gd name="connsiteY0" fmla="*/ 1052513 h 1052513"/>
                  <a:gd name="connsiteX1" fmla="*/ 166688 w 1176338"/>
                  <a:gd name="connsiteY1" fmla="*/ 1052513 h 1052513"/>
                  <a:gd name="connsiteX2" fmla="*/ 1176338 w 1176338"/>
                  <a:gd name="connsiteY2" fmla="*/ 147638 h 1052513"/>
                  <a:gd name="connsiteX3" fmla="*/ 1033463 w 1176338"/>
                  <a:gd name="connsiteY3" fmla="*/ 0 h 1052513"/>
                  <a:gd name="connsiteX4" fmla="*/ 0 w 1176338"/>
                  <a:gd name="connsiteY4" fmla="*/ 971550 h 1052513"/>
                  <a:gd name="connsiteX5" fmla="*/ 114300 w 1176338"/>
                  <a:gd name="connsiteY5" fmla="*/ 1052513 h 1052513"/>
                  <a:gd name="connsiteX0" fmla="*/ 80962 w 1143000"/>
                  <a:gd name="connsiteY0" fmla="*/ 1052513 h 1052513"/>
                  <a:gd name="connsiteX1" fmla="*/ 133350 w 1143000"/>
                  <a:gd name="connsiteY1" fmla="*/ 1052513 h 1052513"/>
                  <a:gd name="connsiteX2" fmla="*/ 1143000 w 1143000"/>
                  <a:gd name="connsiteY2" fmla="*/ 147638 h 1052513"/>
                  <a:gd name="connsiteX3" fmla="*/ 1000125 w 1143000"/>
                  <a:gd name="connsiteY3" fmla="*/ 0 h 1052513"/>
                  <a:gd name="connsiteX4" fmla="*/ 0 w 1143000"/>
                  <a:gd name="connsiteY4" fmla="*/ 914400 h 1052513"/>
                  <a:gd name="connsiteX5" fmla="*/ 80962 w 1143000"/>
                  <a:gd name="connsiteY5" fmla="*/ 1052513 h 1052513"/>
                  <a:gd name="connsiteX0" fmla="*/ 90487 w 1143000"/>
                  <a:gd name="connsiteY0" fmla="*/ 1042988 h 1052513"/>
                  <a:gd name="connsiteX1" fmla="*/ 133350 w 1143000"/>
                  <a:gd name="connsiteY1" fmla="*/ 1052513 h 1052513"/>
                  <a:gd name="connsiteX2" fmla="*/ 1143000 w 1143000"/>
                  <a:gd name="connsiteY2" fmla="*/ 147638 h 1052513"/>
                  <a:gd name="connsiteX3" fmla="*/ 1000125 w 1143000"/>
                  <a:gd name="connsiteY3" fmla="*/ 0 h 1052513"/>
                  <a:gd name="connsiteX4" fmla="*/ 0 w 1143000"/>
                  <a:gd name="connsiteY4" fmla="*/ 914400 h 1052513"/>
                  <a:gd name="connsiteX5" fmla="*/ 90487 w 1143000"/>
                  <a:gd name="connsiteY5" fmla="*/ 1042988 h 1052513"/>
                  <a:gd name="connsiteX0" fmla="*/ 90487 w 1143000"/>
                  <a:gd name="connsiteY0" fmla="*/ 1042988 h 1042988"/>
                  <a:gd name="connsiteX1" fmla="*/ 166687 w 1143000"/>
                  <a:gd name="connsiteY1" fmla="*/ 1038226 h 1042988"/>
                  <a:gd name="connsiteX2" fmla="*/ 1143000 w 1143000"/>
                  <a:gd name="connsiteY2" fmla="*/ 147638 h 1042988"/>
                  <a:gd name="connsiteX3" fmla="*/ 1000125 w 1143000"/>
                  <a:gd name="connsiteY3" fmla="*/ 0 h 1042988"/>
                  <a:gd name="connsiteX4" fmla="*/ 0 w 1143000"/>
                  <a:gd name="connsiteY4" fmla="*/ 914400 h 1042988"/>
                  <a:gd name="connsiteX5" fmla="*/ 90487 w 1143000"/>
                  <a:gd name="connsiteY5" fmla="*/ 1042988 h 1042988"/>
                  <a:gd name="connsiteX0" fmla="*/ 104775 w 1143000"/>
                  <a:gd name="connsiteY0" fmla="*/ 1014413 h 1038226"/>
                  <a:gd name="connsiteX1" fmla="*/ 166687 w 1143000"/>
                  <a:gd name="connsiteY1" fmla="*/ 1038226 h 1038226"/>
                  <a:gd name="connsiteX2" fmla="*/ 1143000 w 1143000"/>
                  <a:gd name="connsiteY2" fmla="*/ 147638 h 1038226"/>
                  <a:gd name="connsiteX3" fmla="*/ 1000125 w 1143000"/>
                  <a:gd name="connsiteY3" fmla="*/ 0 h 1038226"/>
                  <a:gd name="connsiteX4" fmla="*/ 0 w 1143000"/>
                  <a:gd name="connsiteY4" fmla="*/ 914400 h 1038226"/>
                  <a:gd name="connsiteX5" fmla="*/ 104775 w 1143000"/>
                  <a:gd name="connsiteY5" fmla="*/ 1014413 h 103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0" h="1038226">
                    <a:moveTo>
                      <a:pt x="104775" y="1014413"/>
                    </a:moveTo>
                    <a:lnTo>
                      <a:pt x="166687" y="1038226"/>
                    </a:lnTo>
                    <a:lnTo>
                      <a:pt x="1143000" y="147638"/>
                    </a:lnTo>
                    <a:lnTo>
                      <a:pt x="1000125" y="0"/>
                    </a:lnTo>
                    <a:lnTo>
                      <a:pt x="0" y="914400"/>
                    </a:lnTo>
                    <a:lnTo>
                      <a:pt x="104775" y="1014413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" name="Forma libre: forma 57"/>
              <p:cNvSpPr/>
              <p:nvPr/>
            </p:nvSpPr>
            <p:spPr>
              <a:xfrm>
                <a:off x="3687179" y="2968264"/>
                <a:ext cx="1081089" cy="1042988"/>
              </a:xfrm>
              <a:custGeom>
                <a:avLst/>
                <a:gdLst>
                  <a:gd name="connsiteX0" fmla="*/ 142875 w 1123950"/>
                  <a:gd name="connsiteY0" fmla="*/ 1066800 h 1066800"/>
                  <a:gd name="connsiteX1" fmla="*/ 4762 w 1123950"/>
                  <a:gd name="connsiteY1" fmla="*/ 928687 h 1066800"/>
                  <a:gd name="connsiteX2" fmla="*/ 0 w 1123950"/>
                  <a:gd name="connsiteY2" fmla="*/ 876300 h 1066800"/>
                  <a:gd name="connsiteX3" fmla="*/ 981075 w 1123950"/>
                  <a:gd name="connsiteY3" fmla="*/ 0 h 1066800"/>
                  <a:gd name="connsiteX4" fmla="*/ 1123950 w 1123950"/>
                  <a:gd name="connsiteY4" fmla="*/ 166687 h 1066800"/>
                  <a:gd name="connsiteX5" fmla="*/ 142875 w 1123950"/>
                  <a:gd name="connsiteY5" fmla="*/ 1066800 h 1066800"/>
                  <a:gd name="connsiteX0" fmla="*/ 138113 w 1119188"/>
                  <a:gd name="connsiteY0" fmla="*/ 1066800 h 1066800"/>
                  <a:gd name="connsiteX1" fmla="*/ 0 w 1119188"/>
                  <a:gd name="connsiteY1" fmla="*/ 928687 h 1066800"/>
                  <a:gd name="connsiteX2" fmla="*/ 33338 w 1119188"/>
                  <a:gd name="connsiteY2" fmla="*/ 842962 h 1066800"/>
                  <a:gd name="connsiteX3" fmla="*/ 976313 w 1119188"/>
                  <a:gd name="connsiteY3" fmla="*/ 0 h 1066800"/>
                  <a:gd name="connsiteX4" fmla="*/ 1119188 w 1119188"/>
                  <a:gd name="connsiteY4" fmla="*/ 166687 h 1066800"/>
                  <a:gd name="connsiteX5" fmla="*/ 138113 w 1119188"/>
                  <a:gd name="connsiteY5" fmla="*/ 1066800 h 1066800"/>
                  <a:gd name="connsiteX0" fmla="*/ 104775 w 1085850"/>
                  <a:gd name="connsiteY0" fmla="*/ 1066800 h 1066800"/>
                  <a:gd name="connsiteX1" fmla="*/ 4762 w 1085850"/>
                  <a:gd name="connsiteY1" fmla="*/ 928687 h 1066800"/>
                  <a:gd name="connsiteX2" fmla="*/ 0 w 1085850"/>
                  <a:gd name="connsiteY2" fmla="*/ 842962 h 1066800"/>
                  <a:gd name="connsiteX3" fmla="*/ 942975 w 1085850"/>
                  <a:gd name="connsiteY3" fmla="*/ 0 h 1066800"/>
                  <a:gd name="connsiteX4" fmla="*/ 1085850 w 1085850"/>
                  <a:gd name="connsiteY4" fmla="*/ 166687 h 1066800"/>
                  <a:gd name="connsiteX5" fmla="*/ 104775 w 1085850"/>
                  <a:gd name="connsiteY5" fmla="*/ 1066800 h 1066800"/>
                  <a:gd name="connsiteX0" fmla="*/ 119063 w 1085850"/>
                  <a:gd name="connsiteY0" fmla="*/ 1052513 h 1052513"/>
                  <a:gd name="connsiteX1" fmla="*/ 4762 w 1085850"/>
                  <a:gd name="connsiteY1" fmla="*/ 928687 h 1052513"/>
                  <a:gd name="connsiteX2" fmla="*/ 0 w 1085850"/>
                  <a:gd name="connsiteY2" fmla="*/ 842962 h 1052513"/>
                  <a:gd name="connsiteX3" fmla="*/ 942975 w 1085850"/>
                  <a:gd name="connsiteY3" fmla="*/ 0 h 1052513"/>
                  <a:gd name="connsiteX4" fmla="*/ 1085850 w 1085850"/>
                  <a:gd name="connsiteY4" fmla="*/ 166687 h 1052513"/>
                  <a:gd name="connsiteX5" fmla="*/ 119063 w 1085850"/>
                  <a:gd name="connsiteY5" fmla="*/ 1052513 h 1052513"/>
                  <a:gd name="connsiteX0" fmla="*/ 152400 w 1085850"/>
                  <a:gd name="connsiteY0" fmla="*/ 1033463 h 1033463"/>
                  <a:gd name="connsiteX1" fmla="*/ 4762 w 1085850"/>
                  <a:gd name="connsiteY1" fmla="*/ 928687 h 1033463"/>
                  <a:gd name="connsiteX2" fmla="*/ 0 w 1085850"/>
                  <a:gd name="connsiteY2" fmla="*/ 842962 h 1033463"/>
                  <a:gd name="connsiteX3" fmla="*/ 942975 w 1085850"/>
                  <a:gd name="connsiteY3" fmla="*/ 0 h 1033463"/>
                  <a:gd name="connsiteX4" fmla="*/ 1085850 w 1085850"/>
                  <a:gd name="connsiteY4" fmla="*/ 166687 h 1033463"/>
                  <a:gd name="connsiteX5" fmla="*/ 152400 w 1085850"/>
                  <a:gd name="connsiteY5" fmla="*/ 1033463 h 1033463"/>
                  <a:gd name="connsiteX0" fmla="*/ 147638 w 1081088"/>
                  <a:gd name="connsiteY0" fmla="*/ 1033463 h 1033463"/>
                  <a:gd name="connsiteX1" fmla="*/ 0 w 1081088"/>
                  <a:gd name="connsiteY1" fmla="*/ 928687 h 1033463"/>
                  <a:gd name="connsiteX2" fmla="*/ 14288 w 1081088"/>
                  <a:gd name="connsiteY2" fmla="*/ 847724 h 1033463"/>
                  <a:gd name="connsiteX3" fmla="*/ 938213 w 1081088"/>
                  <a:gd name="connsiteY3" fmla="*/ 0 h 1033463"/>
                  <a:gd name="connsiteX4" fmla="*/ 1081088 w 1081088"/>
                  <a:gd name="connsiteY4" fmla="*/ 166687 h 1033463"/>
                  <a:gd name="connsiteX5" fmla="*/ 147638 w 1081088"/>
                  <a:gd name="connsiteY5" fmla="*/ 1033463 h 1033463"/>
                  <a:gd name="connsiteX0" fmla="*/ 128588 w 1081088"/>
                  <a:gd name="connsiteY0" fmla="*/ 1042988 h 1042988"/>
                  <a:gd name="connsiteX1" fmla="*/ 0 w 1081088"/>
                  <a:gd name="connsiteY1" fmla="*/ 928687 h 1042988"/>
                  <a:gd name="connsiteX2" fmla="*/ 14288 w 1081088"/>
                  <a:gd name="connsiteY2" fmla="*/ 847724 h 1042988"/>
                  <a:gd name="connsiteX3" fmla="*/ 938213 w 1081088"/>
                  <a:gd name="connsiteY3" fmla="*/ 0 h 1042988"/>
                  <a:gd name="connsiteX4" fmla="*/ 1081088 w 1081088"/>
                  <a:gd name="connsiteY4" fmla="*/ 166687 h 1042988"/>
                  <a:gd name="connsiteX5" fmla="*/ 128588 w 1081088"/>
                  <a:gd name="connsiteY5" fmla="*/ 1042988 h 104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1088" h="1042988">
                    <a:moveTo>
                      <a:pt x="128588" y="1042988"/>
                    </a:moveTo>
                    <a:lnTo>
                      <a:pt x="0" y="928687"/>
                    </a:lnTo>
                    <a:lnTo>
                      <a:pt x="14288" y="847724"/>
                    </a:lnTo>
                    <a:lnTo>
                      <a:pt x="938213" y="0"/>
                    </a:lnTo>
                    <a:lnTo>
                      <a:pt x="1081088" y="166687"/>
                    </a:lnTo>
                    <a:lnTo>
                      <a:pt x="128588" y="1042988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1" name="Forma libre: forma 58"/>
              <p:cNvSpPr/>
              <p:nvPr/>
            </p:nvSpPr>
            <p:spPr>
              <a:xfrm>
                <a:off x="1796703" y="1850711"/>
                <a:ext cx="900113" cy="866774"/>
              </a:xfrm>
              <a:custGeom>
                <a:avLst/>
                <a:gdLst>
                  <a:gd name="connsiteX0" fmla="*/ 0 w 900113"/>
                  <a:gd name="connsiteY0" fmla="*/ 133350 h 866775"/>
                  <a:gd name="connsiteX1" fmla="*/ 142875 w 900113"/>
                  <a:gd name="connsiteY1" fmla="*/ 0 h 866775"/>
                  <a:gd name="connsiteX2" fmla="*/ 900113 w 900113"/>
                  <a:gd name="connsiteY2" fmla="*/ 733425 h 866775"/>
                  <a:gd name="connsiteX3" fmla="*/ 752475 w 900113"/>
                  <a:gd name="connsiteY3" fmla="*/ 866775 h 866775"/>
                  <a:gd name="connsiteX4" fmla="*/ 0 w 900113"/>
                  <a:gd name="connsiteY4" fmla="*/ 133350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113" h="866775">
                    <a:moveTo>
                      <a:pt x="0" y="133350"/>
                    </a:moveTo>
                    <a:lnTo>
                      <a:pt x="142875" y="0"/>
                    </a:lnTo>
                    <a:lnTo>
                      <a:pt x="900113" y="733425"/>
                    </a:lnTo>
                    <a:lnTo>
                      <a:pt x="752475" y="866775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2" name="Forma libre: forma 59"/>
              <p:cNvSpPr/>
              <p:nvPr/>
            </p:nvSpPr>
            <p:spPr>
              <a:xfrm>
                <a:off x="2789936" y="2829728"/>
                <a:ext cx="657224" cy="628650"/>
              </a:xfrm>
              <a:custGeom>
                <a:avLst/>
                <a:gdLst>
                  <a:gd name="connsiteX0" fmla="*/ 0 w 657225"/>
                  <a:gd name="connsiteY0" fmla="*/ 119063 h 628650"/>
                  <a:gd name="connsiteX1" fmla="*/ 123825 w 657225"/>
                  <a:gd name="connsiteY1" fmla="*/ 0 h 628650"/>
                  <a:gd name="connsiteX2" fmla="*/ 657225 w 657225"/>
                  <a:gd name="connsiteY2" fmla="*/ 509588 h 628650"/>
                  <a:gd name="connsiteX3" fmla="*/ 504825 w 657225"/>
                  <a:gd name="connsiteY3" fmla="*/ 628650 h 628650"/>
                  <a:gd name="connsiteX4" fmla="*/ 0 w 657225"/>
                  <a:gd name="connsiteY4" fmla="*/ 119063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25" h="628650">
                    <a:moveTo>
                      <a:pt x="0" y="119063"/>
                    </a:moveTo>
                    <a:lnTo>
                      <a:pt x="123825" y="0"/>
                    </a:lnTo>
                    <a:lnTo>
                      <a:pt x="657225" y="509588"/>
                    </a:lnTo>
                    <a:lnTo>
                      <a:pt x="504825" y="628650"/>
                    </a:lnTo>
                    <a:lnTo>
                      <a:pt x="0" y="119063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3" name="Forma libre: forma 60"/>
              <p:cNvSpPr/>
              <p:nvPr/>
            </p:nvSpPr>
            <p:spPr>
              <a:xfrm>
                <a:off x="4002420" y="3925953"/>
                <a:ext cx="1176337" cy="1195388"/>
              </a:xfrm>
              <a:custGeom>
                <a:avLst/>
                <a:gdLst>
                  <a:gd name="connsiteX0" fmla="*/ 1185863 w 1185863"/>
                  <a:gd name="connsiteY0" fmla="*/ 1042988 h 1171575"/>
                  <a:gd name="connsiteX1" fmla="*/ 1109663 w 1185863"/>
                  <a:gd name="connsiteY1" fmla="*/ 1171575 h 1171575"/>
                  <a:gd name="connsiteX2" fmla="*/ 0 w 1185863"/>
                  <a:gd name="connsiteY2" fmla="*/ 119063 h 1171575"/>
                  <a:gd name="connsiteX3" fmla="*/ 147638 w 1185863"/>
                  <a:gd name="connsiteY3" fmla="*/ 0 h 1171575"/>
                  <a:gd name="connsiteX4" fmla="*/ 1185863 w 1185863"/>
                  <a:gd name="connsiteY4" fmla="*/ 1042988 h 1171575"/>
                  <a:gd name="connsiteX0" fmla="*/ 1185863 w 1185863"/>
                  <a:gd name="connsiteY0" fmla="*/ 1066801 h 1195388"/>
                  <a:gd name="connsiteX1" fmla="*/ 1109663 w 1185863"/>
                  <a:gd name="connsiteY1" fmla="*/ 1195388 h 1195388"/>
                  <a:gd name="connsiteX2" fmla="*/ 0 w 1185863"/>
                  <a:gd name="connsiteY2" fmla="*/ 142876 h 1195388"/>
                  <a:gd name="connsiteX3" fmla="*/ 133351 w 1185863"/>
                  <a:gd name="connsiteY3" fmla="*/ 0 h 1195388"/>
                  <a:gd name="connsiteX4" fmla="*/ 1185863 w 1185863"/>
                  <a:gd name="connsiteY4" fmla="*/ 1066801 h 1195388"/>
                  <a:gd name="connsiteX0" fmla="*/ 1195388 w 1195388"/>
                  <a:gd name="connsiteY0" fmla="*/ 1066801 h 1195388"/>
                  <a:gd name="connsiteX1" fmla="*/ 1119188 w 1195388"/>
                  <a:gd name="connsiteY1" fmla="*/ 1195388 h 1195388"/>
                  <a:gd name="connsiteX2" fmla="*/ 0 w 1195388"/>
                  <a:gd name="connsiteY2" fmla="*/ 157164 h 1195388"/>
                  <a:gd name="connsiteX3" fmla="*/ 142876 w 1195388"/>
                  <a:gd name="connsiteY3" fmla="*/ 0 h 1195388"/>
                  <a:gd name="connsiteX4" fmla="*/ 1195388 w 1195388"/>
                  <a:gd name="connsiteY4" fmla="*/ 1066801 h 1195388"/>
                  <a:gd name="connsiteX0" fmla="*/ 1195388 w 1195388"/>
                  <a:gd name="connsiteY0" fmla="*/ 995363 h 1195388"/>
                  <a:gd name="connsiteX1" fmla="*/ 1119188 w 1195388"/>
                  <a:gd name="connsiteY1" fmla="*/ 1195388 h 1195388"/>
                  <a:gd name="connsiteX2" fmla="*/ 0 w 1195388"/>
                  <a:gd name="connsiteY2" fmla="*/ 157164 h 1195388"/>
                  <a:gd name="connsiteX3" fmla="*/ 142876 w 1195388"/>
                  <a:gd name="connsiteY3" fmla="*/ 0 h 1195388"/>
                  <a:gd name="connsiteX4" fmla="*/ 1195388 w 1195388"/>
                  <a:gd name="connsiteY4" fmla="*/ 995363 h 1195388"/>
                  <a:gd name="connsiteX0" fmla="*/ 1176338 w 1176338"/>
                  <a:gd name="connsiteY0" fmla="*/ 1000126 h 1195388"/>
                  <a:gd name="connsiteX1" fmla="*/ 1119188 w 1176338"/>
                  <a:gd name="connsiteY1" fmla="*/ 1195388 h 1195388"/>
                  <a:gd name="connsiteX2" fmla="*/ 0 w 1176338"/>
                  <a:gd name="connsiteY2" fmla="*/ 157164 h 1195388"/>
                  <a:gd name="connsiteX3" fmla="*/ 142876 w 1176338"/>
                  <a:gd name="connsiteY3" fmla="*/ 0 h 1195388"/>
                  <a:gd name="connsiteX4" fmla="*/ 1176338 w 1176338"/>
                  <a:gd name="connsiteY4" fmla="*/ 1000126 h 1195388"/>
                  <a:gd name="connsiteX0" fmla="*/ 1176338 w 1176338"/>
                  <a:gd name="connsiteY0" fmla="*/ 1019176 h 1195388"/>
                  <a:gd name="connsiteX1" fmla="*/ 1119188 w 1176338"/>
                  <a:gd name="connsiteY1" fmla="*/ 1195388 h 1195388"/>
                  <a:gd name="connsiteX2" fmla="*/ 0 w 1176338"/>
                  <a:gd name="connsiteY2" fmla="*/ 157164 h 1195388"/>
                  <a:gd name="connsiteX3" fmla="*/ 142876 w 1176338"/>
                  <a:gd name="connsiteY3" fmla="*/ 0 h 1195388"/>
                  <a:gd name="connsiteX4" fmla="*/ 1176338 w 1176338"/>
                  <a:gd name="connsiteY4" fmla="*/ 1019176 h 119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6338" h="1195388">
                    <a:moveTo>
                      <a:pt x="1176338" y="1019176"/>
                    </a:moveTo>
                    <a:lnTo>
                      <a:pt x="1119188" y="1195388"/>
                    </a:lnTo>
                    <a:lnTo>
                      <a:pt x="0" y="157164"/>
                    </a:lnTo>
                    <a:lnTo>
                      <a:pt x="142876" y="0"/>
                    </a:lnTo>
                    <a:lnTo>
                      <a:pt x="1176338" y="1019176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4" name="Forma libre: forma 61"/>
              <p:cNvSpPr/>
              <p:nvPr/>
            </p:nvSpPr>
            <p:spPr>
              <a:xfrm>
                <a:off x="1672285" y="1186860"/>
                <a:ext cx="1203960" cy="594360"/>
              </a:xfrm>
              <a:custGeom>
                <a:avLst/>
                <a:gdLst>
                  <a:gd name="connsiteX0" fmla="*/ 0 w 1203960"/>
                  <a:gd name="connsiteY0" fmla="*/ 426720 h 563880"/>
                  <a:gd name="connsiteX1" fmla="*/ 1074420 w 1203960"/>
                  <a:gd name="connsiteY1" fmla="*/ 0 h 563880"/>
                  <a:gd name="connsiteX2" fmla="*/ 1203960 w 1203960"/>
                  <a:gd name="connsiteY2" fmla="*/ 182880 h 563880"/>
                  <a:gd name="connsiteX3" fmla="*/ 83820 w 1203960"/>
                  <a:gd name="connsiteY3" fmla="*/ 563880 h 563880"/>
                  <a:gd name="connsiteX4" fmla="*/ 0 w 1203960"/>
                  <a:gd name="connsiteY4" fmla="*/ 426720 h 563880"/>
                  <a:gd name="connsiteX0" fmla="*/ 0 w 1203960"/>
                  <a:gd name="connsiteY0" fmla="*/ 426720 h 617220"/>
                  <a:gd name="connsiteX1" fmla="*/ 1074420 w 1203960"/>
                  <a:gd name="connsiteY1" fmla="*/ 0 h 617220"/>
                  <a:gd name="connsiteX2" fmla="*/ 1203960 w 1203960"/>
                  <a:gd name="connsiteY2" fmla="*/ 182880 h 617220"/>
                  <a:gd name="connsiteX3" fmla="*/ 76200 w 1203960"/>
                  <a:gd name="connsiteY3" fmla="*/ 617220 h 617220"/>
                  <a:gd name="connsiteX4" fmla="*/ 0 w 1203960"/>
                  <a:gd name="connsiteY4" fmla="*/ 426720 h 617220"/>
                  <a:gd name="connsiteX0" fmla="*/ 0 w 1203960"/>
                  <a:gd name="connsiteY0" fmla="*/ 388620 h 579120"/>
                  <a:gd name="connsiteX1" fmla="*/ 1028700 w 1203960"/>
                  <a:gd name="connsiteY1" fmla="*/ 0 h 579120"/>
                  <a:gd name="connsiteX2" fmla="*/ 1203960 w 1203960"/>
                  <a:gd name="connsiteY2" fmla="*/ 144780 h 579120"/>
                  <a:gd name="connsiteX3" fmla="*/ 76200 w 1203960"/>
                  <a:gd name="connsiteY3" fmla="*/ 579120 h 579120"/>
                  <a:gd name="connsiteX4" fmla="*/ 0 w 1203960"/>
                  <a:gd name="connsiteY4" fmla="*/ 388620 h 579120"/>
                  <a:gd name="connsiteX0" fmla="*/ 0 w 1203960"/>
                  <a:gd name="connsiteY0" fmla="*/ 403860 h 594360"/>
                  <a:gd name="connsiteX1" fmla="*/ 1059180 w 1203960"/>
                  <a:gd name="connsiteY1" fmla="*/ 0 h 594360"/>
                  <a:gd name="connsiteX2" fmla="*/ 1203960 w 1203960"/>
                  <a:gd name="connsiteY2" fmla="*/ 160020 h 594360"/>
                  <a:gd name="connsiteX3" fmla="*/ 76200 w 1203960"/>
                  <a:gd name="connsiteY3" fmla="*/ 594360 h 594360"/>
                  <a:gd name="connsiteX4" fmla="*/ 0 w 1203960"/>
                  <a:gd name="connsiteY4" fmla="*/ 403860 h 59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960" h="594360">
                    <a:moveTo>
                      <a:pt x="0" y="403860"/>
                    </a:moveTo>
                    <a:lnTo>
                      <a:pt x="1059180" y="0"/>
                    </a:lnTo>
                    <a:lnTo>
                      <a:pt x="1203960" y="160020"/>
                    </a:lnTo>
                    <a:lnTo>
                      <a:pt x="76200" y="594360"/>
                    </a:lnTo>
                    <a:lnTo>
                      <a:pt x="0" y="403860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cxnSp>
        <p:nvCxnSpPr>
          <p:cNvPr id="19" name="Conector recto 18"/>
          <p:cNvCxnSpPr/>
          <p:nvPr/>
        </p:nvCxnSpPr>
        <p:spPr>
          <a:xfrm>
            <a:off x="4572000" y="0"/>
            <a:ext cx="0" cy="7173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75552" y="53272"/>
            <a:ext cx="4248472" cy="4446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36401" tIns="68201" rIns="136401" bIns="68201" rtlCol="0">
            <a:spAutoFit/>
          </a:bodyPr>
          <a:lstStyle/>
          <a:p>
            <a:pPr algn="just"/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visión y el objetivo general de la presente modificación se desarrolla a través de seis ámbitos estratégicos:</a:t>
            </a:r>
          </a:p>
          <a:p>
            <a:pPr algn="just"/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Integración social y territorial</a:t>
            </a:r>
          </a:p>
          <a:p>
            <a:pPr algn="just"/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Bienestar, salud y seguridad</a:t>
            </a:r>
          </a:p>
          <a:p>
            <a:pPr algn="just"/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Medioambiente, </a:t>
            </a:r>
            <a:r>
              <a:rPr lang="es-MX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cambio climático</a:t>
            </a:r>
          </a:p>
          <a:p>
            <a:pPr algn="just"/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Pertinencia territorial: identidad, paisaje y patrimonio</a:t>
            </a:r>
          </a:p>
          <a:p>
            <a:pPr algn="just"/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Financiamiento, generación de valor y desarrollo local</a:t>
            </a:r>
          </a:p>
          <a:p>
            <a:pPr algn="just"/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Gobernanza, institucionalidad y participación </a:t>
            </a:r>
          </a:p>
          <a:p>
            <a:pPr algn="just"/>
            <a:endParaRPr lang="es-MX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 vez, la propuesta se estructura sobre la base de los siguientes objetivos planteados para el área del sector El Alto de la ciudad de Arica:</a:t>
            </a:r>
          </a:p>
          <a:p>
            <a:pPr algn="just"/>
            <a:endParaRPr lang="es-MX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+mj-lt"/>
              <a:buAutoNum type="arabicPeriod"/>
            </a:pP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</a:t>
            </a:r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territorios no consolidados. </a:t>
            </a:r>
          </a:p>
          <a:p>
            <a:pPr marL="171450" indent="-171450" algn="just">
              <a:buFont typeface="+mj-lt"/>
              <a:buAutoNum type="arabicPeriod"/>
            </a:pPr>
            <a:endParaRPr lang="es-MX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+mj-lt"/>
              <a:buAutoNum type="arabicPeriod"/>
            </a:pP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Descomprimir</a:t>
            </a:r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centro fundacional creando nuevas centralidades</a:t>
            </a:r>
          </a:p>
          <a:p>
            <a:pPr marL="171450" indent="-171450" algn="just">
              <a:buFont typeface="+mj-lt"/>
              <a:buAutoNum type="arabicPeriod"/>
            </a:pPr>
            <a:endParaRPr lang="es-MX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+mj-lt"/>
              <a:buAutoNum type="arabicPeriod"/>
            </a:pP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Reconvertir</a:t>
            </a:r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áreas deterioradas al interior de la ciudad.</a:t>
            </a:r>
          </a:p>
          <a:p>
            <a:pPr marL="171450" indent="-171450" algn="just">
              <a:buFont typeface="+mj-lt"/>
              <a:buAutoNum type="arabicPeriod"/>
            </a:pPr>
            <a:endParaRPr lang="es-MX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+mj-lt"/>
              <a:buAutoNum type="arabicPeriod"/>
            </a:pP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Conformar</a:t>
            </a:r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corredores urbanos con servicios y equipamientos en torno a vías relevantes</a:t>
            </a:r>
          </a:p>
          <a:p>
            <a:pPr marL="171450" indent="-171450" algn="just">
              <a:buFont typeface="+mj-lt"/>
              <a:buAutoNum type="arabicPeriod"/>
            </a:pPr>
            <a:endParaRPr lang="es-MX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+mj-lt"/>
              <a:buAutoNum type="arabicPeriod"/>
            </a:pP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Acoger</a:t>
            </a:r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crecimiento para usos de suelo de carácter residencial en la ciudad</a:t>
            </a:r>
          </a:p>
          <a:p>
            <a:pPr marL="171450" indent="-171450" algn="just">
              <a:buFont typeface="+mj-lt"/>
              <a:buAutoNum type="arabicPeriod"/>
            </a:pPr>
            <a:endParaRPr lang="es-MX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+mj-lt"/>
              <a:buAutoNum type="arabicPeriod"/>
            </a:pPr>
            <a:r>
              <a:rPr lang="es-MX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s-MX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conectividad de la ciudad en sentido transversal y longitudinal.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72000" y="44624"/>
            <a:ext cx="4464497" cy="5046770"/>
          </a:xfrm>
          <a:prstGeom prst="rect">
            <a:avLst/>
          </a:prstGeom>
          <a:noFill/>
        </p:spPr>
        <p:txBody>
          <a:bodyPr wrap="square" lIns="136401" tIns="68201" rIns="136401" bIns="68201" rtlCol="0">
            <a:spAutoFit/>
          </a:bodyPr>
          <a:lstStyle/>
          <a:p>
            <a:pPr algn="just"/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Así, los objetivos específicos de este </a:t>
            </a:r>
            <a:r>
              <a:rPr lang="es-MX" sz="11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de Uso de Suelo </a:t>
            </a: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 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Reestructuración</a:t>
            </a: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sector en función de su futuro crecimiento a partir de una estrategia tanto de densificación como de reconversión urbana.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Ofrecer la oportunidad de </a:t>
            </a:r>
            <a:r>
              <a:rPr lang="es-MX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reconvertir y renovar </a:t>
            </a: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suelos que forman parte del área urbana consolidada y que se presentan un importante grado de subutilización y abandono.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un </a:t>
            </a:r>
            <a:r>
              <a:rPr lang="es-MX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conectividad </a:t>
            </a: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compuesto por un conjunto de vías estructurantes tanto existentes como propuestas, con el objetivo de mejorar los niveles de conectividad y continuidad de la red vial existente y su relación de conectividad expedita con la ciudad.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un </a:t>
            </a:r>
            <a:r>
              <a:rPr lang="es-MX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centralidades </a:t>
            </a: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permitan descongestionar el centro histórico y fundacional, acogiendo actividades asociadas principalmente a equipamientos y servicios con distintos roles, escalas de impacto urbano y jerarquía.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 </a:t>
            </a: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nuevas áreas urbanas, a partir del concepto de densidad urbana, es decir, dotarlos de zonas aptas para la localización de sub-centros de equipamientos y servicios básicos a la escala de barrios y sectores menores, conectándolos adecuada y convenientemente con el resto de la ciudad, y ofreciendo suelo para albergar áreas verdes y espacios públicos recreativos.</a:t>
            </a:r>
            <a:endParaRPr lang="es-CL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766049" y="4552785"/>
            <a:ext cx="168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ANTEPROYECTO MODIFICACIÓN </a:t>
            </a:r>
          </a:p>
          <a:p>
            <a:r>
              <a:rPr lang="es-MX" sz="1600" b="1" dirty="0"/>
              <a:t>PRC ARICA – </a:t>
            </a:r>
          </a:p>
          <a:p>
            <a:r>
              <a:rPr lang="es-MX" sz="1600" b="1" dirty="0"/>
              <a:t>SECTOR EL ALTO</a:t>
            </a:r>
            <a:endParaRPr lang="es-CL" sz="16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098310" y="5056219"/>
            <a:ext cx="960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ZR-1</a:t>
            </a:r>
            <a:endParaRPr lang="es-CL" sz="2400" b="1" dirty="0"/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82162"/>
              </p:ext>
            </p:extLst>
          </p:nvPr>
        </p:nvGraphicFramePr>
        <p:xfrm>
          <a:off x="4710709" y="5309363"/>
          <a:ext cx="4248472" cy="128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1364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</a:rPr>
                        <a:t>CONDICIONES DE EDIFICACIÓN</a:t>
                      </a:r>
                      <a:r>
                        <a:rPr lang="es-CL" sz="1200" baseline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>
                          <a:effectLst/>
                        </a:rPr>
                        <a:t>ZONA RESIDENCIAL (ZR-1)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136401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SUPERFICIE PREDIAL MÍNIMA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160 </a:t>
                      </a:r>
                      <a:r>
                        <a:rPr lang="es-ES" sz="1200" dirty="0" err="1">
                          <a:effectLst/>
                        </a:rPr>
                        <a:t>m2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DENSIDAD MÁXIMA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900 Habitantes/Hectárea. 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AGRUPAMIENTO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Aislado, pareado y continuo</a:t>
                      </a:r>
                      <a:endParaRPr lang="es-CL" sz="1200" dirty="0">
                        <a:effectLst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ALTURA MÁXIMA DE EDIFICACIÓN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21 m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COEFICIENTE DE </a:t>
                      </a:r>
                      <a:r>
                        <a:rPr lang="es-ES" sz="1100" dirty="0" err="1">
                          <a:effectLst/>
                        </a:rPr>
                        <a:t>CONSTRUCTIBILIDAD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2,5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COEFICIENTE DE OCUPACIÓN DE SUELO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0,85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88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848</Words>
  <Application>Microsoft Office PowerPoint</Application>
  <PresentationFormat>Carta (216 x 279 mm)</PresentationFormat>
  <Paragraphs>69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Moncada</dc:creator>
  <cp:lastModifiedBy>Giovanna Pasten Castro</cp:lastModifiedBy>
  <cp:revision>46</cp:revision>
  <cp:lastPrinted>2022-01-07T16:30:16Z</cp:lastPrinted>
  <dcterms:created xsi:type="dcterms:W3CDTF">2018-12-14T15:05:49Z</dcterms:created>
  <dcterms:modified xsi:type="dcterms:W3CDTF">2022-01-07T19:19:29Z</dcterms:modified>
</cp:coreProperties>
</file>