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letter"/>
  <p:notesSz cx="14727238" cy="9240838"/>
  <p:defaultTextStyle>
    <a:defPPr>
      <a:defRPr lang="es-CL"/>
    </a:defPPr>
    <a:lvl1pPr marL="0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1pPr>
    <a:lvl2pPr marL="511877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2pPr>
    <a:lvl3pPr marL="1023755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3pPr>
    <a:lvl4pPr marL="1535633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4pPr>
    <a:lvl5pPr marL="2047509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5pPr>
    <a:lvl6pPr marL="2559386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6pPr>
    <a:lvl7pPr marL="3071263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7pPr>
    <a:lvl8pPr marL="3583140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8pPr>
    <a:lvl9pPr marL="4095018" algn="l" defTabSz="1023755" rtl="0" eaLnBrk="1" latinLnBrk="0" hangingPunct="1">
      <a:defRPr sz="20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CB4E7-CF1C-4B54-B04B-39608A20B295}" v="1" dt="2021-07-28T13:29:56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9" autoAdjust="0"/>
  </p:normalViewPr>
  <p:slideViewPr>
    <p:cSldViewPr>
      <p:cViewPr varScale="1">
        <p:scale>
          <a:sx n="103" d="100"/>
          <a:sy n="103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a Pasten Castro" userId="c355a133-cfd2-4107-aa9a-923f4c28cca9" providerId="ADAL" clId="{3A6CB4E7-CF1C-4B54-B04B-39608A20B295}"/>
    <pc:docChg chg="modSld">
      <pc:chgData name="Giovanna Pasten Castro" userId="c355a133-cfd2-4107-aa9a-923f4c28cca9" providerId="ADAL" clId="{3A6CB4E7-CF1C-4B54-B04B-39608A20B295}" dt="2021-07-28T13:30:37.373" v="41" actId="1076"/>
      <pc:docMkLst>
        <pc:docMk/>
      </pc:docMkLst>
      <pc:sldChg chg="modSp mod">
        <pc:chgData name="Giovanna Pasten Castro" userId="c355a133-cfd2-4107-aa9a-923f4c28cca9" providerId="ADAL" clId="{3A6CB4E7-CF1C-4B54-B04B-39608A20B295}" dt="2021-07-28T13:30:37.373" v="41" actId="1076"/>
        <pc:sldMkLst>
          <pc:docMk/>
          <pc:sldMk cId="3479497697" sldId="257"/>
        </pc:sldMkLst>
        <pc:spChg chg="mod">
          <ac:chgData name="Giovanna Pasten Castro" userId="c355a133-cfd2-4107-aa9a-923f4c28cca9" providerId="ADAL" clId="{3A6CB4E7-CF1C-4B54-B04B-39608A20B295}" dt="2021-07-28T13:30:28.781" v="39" actId="1076"/>
          <ac:spMkLst>
            <pc:docMk/>
            <pc:sldMk cId="3479497697" sldId="257"/>
            <ac:spMk id="11" creationId="{00000000-0000-0000-0000-000000000000}"/>
          </ac:spMkLst>
        </pc:spChg>
        <pc:spChg chg="mod">
          <ac:chgData name="Giovanna Pasten Castro" userId="c355a133-cfd2-4107-aa9a-923f4c28cca9" providerId="ADAL" clId="{3A6CB4E7-CF1C-4B54-B04B-39608A20B295}" dt="2021-07-28T13:30:37.373" v="41" actId="1076"/>
          <ac:spMkLst>
            <pc:docMk/>
            <pc:sldMk cId="3479497697" sldId="257"/>
            <ac:spMk id="2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0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1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1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2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83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09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399" y="274642"/>
            <a:ext cx="2057401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4" y="274642"/>
            <a:ext cx="6019801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1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79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875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1pPr>
            <a:lvl2pPr marL="440383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 marL="880769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3pPr>
            <a:lvl4pPr marL="1321152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4pPr>
            <a:lvl5pPr marL="1761537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5pPr>
            <a:lvl6pPr marL="2201919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6pPr>
            <a:lvl7pPr marL="2642302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7pPr>
            <a:lvl8pPr marL="3082687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8pPr>
            <a:lvl9pPr marL="3523071" indent="0"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1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4" y="1600202"/>
            <a:ext cx="4038601" cy="4525963"/>
          </a:xfrm>
        </p:spPr>
        <p:txBody>
          <a:bodyPr/>
          <a:lstStyle>
            <a:lvl1pPr>
              <a:defRPr sz="2711"/>
            </a:lvl1pPr>
            <a:lvl2pPr>
              <a:defRPr sz="2325"/>
            </a:lvl2pPr>
            <a:lvl3pPr>
              <a:defRPr sz="1937"/>
            </a:lvl3pPr>
            <a:lvl4pPr>
              <a:defRPr sz="1743"/>
            </a:lvl4pPr>
            <a:lvl5pPr>
              <a:defRPr sz="1743"/>
            </a:lvl5pPr>
            <a:lvl6pPr>
              <a:defRPr sz="1743"/>
            </a:lvl6pPr>
            <a:lvl7pPr>
              <a:defRPr sz="1743"/>
            </a:lvl7pPr>
            <a:lvl8pPr>
              <a:defRPr sz="1743"/>
            </a:lvl8pPr>
            <a:lvl9pPr>
              <a:defRPr sz="174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2" y="1600202"/>
            <a:ext cx="4038601" cy="4525963"/>
          </a:xfrm>
        </p:spPr>
        <p:txBody>
          <a:bodyPr/>
          <a:lstStyle>
            <a:lvl1pPr>
              <a:defRPr sz="2711"/>
            </a:lvl1pPr>
            <a:lvl2pPr>
              <a:defRPr sz="2325"/>
            </a:lvl2pPr>
            <a:lvl3pPr>
              <a:defRPr sz="1937"/>
            </a:lvl3pPr>
            <a:lvl4pPr>
              <a:defRPr sz="1743"/>
            </a:lvl4pPr>
            <a:lvl5pPr>
              <a:defRPr sz="1743"/>
            </a:lvl5pPr>
            <a:lvl6pPr>
              <a:defRPr sz="1743"/>
            </a:lvl6pPr>
            <a:lvl7pPr>
              <a:defRPr sz="1743"/>
            </a:lvl7pPr>
            <a:lvl8pPr>
              <a:defRPr sz="1743"/>
            </a:lvl8pPr>
            <a:lvl9pPr>
              <a:defRPr sz="174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528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0383" indent="0">
              <a:buNone/>
              <a:defRPr sz="1937" b="1"/>
            </a:lvl2pPr>
            <a:lvl3pPr marL="880769" indent="0">
              <a:buNone/>
              <a:defRPr sz="1743" b="1"/>
            </a:lvl3pPr>
            <a:lvl4pPr marL="1321152" indent="0">
              <a:buNone/>
              <a:defRPr sz="1550" b="1"/>
            </a:lvl4pPr>
            <a:lvl5pPr marL="1761537" indent="0">
              <a:buNone/>
              <a:defRPr sz="1550" b="1"/>
            </a:lvl5pPr>
            <a:lvl6pPr marL="2201919" indent="0">
              <a:buNone/>
              <a:defRPr sz="1550" b="1"/>
            </a:lvl6pPr>
            <a:lvl7pPr marL="2642302" indent="0">
              <a:buNone/>
              <a:defRPr sz="1550" b="1"/>
            </a:lvl7pPr>
            <a:lvl8pPr marL="3082687" indent="0">
              <a:buNone/>
              <a:defRPr sz="1550" b="1"/>
            </a:lvl8pPr>
            <a:lvl9pPr marL="3523071" indent="0">
              <a:buNone/>
              <a:defRPr sz="155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325"/>
            </a:lvl1pPr>
            <a:lvl2pPr>
              <a:defRPr sz="1937"/>
            </a:lvl2pPr>
            <a:lvl3pPr>
              <a:defRPr sz="1743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0383" indent="0">
              <a:buNone/>
              <a:defRPr sz="1937" b="1"/>
            </a:lvl2pPr>
            <a:lvl3pPr marL="880769" indent="0">
              <a:buNone/>
              <a:defRPr sz="1743" b="1"/>
            </a:lvl3pPr>
            <a:lvl4pPr marL="1321152" indent="0">
              <a:buNone/>
              <a:defRPr sz="1550" b="1"/>
            </a:lvl4pPr>
            <a:lvl5pPr marL="1761537" indent="0">
              <a:buNone/>
              <a:defRPr sz="1550" b="1"/>
            </a:lvl5pPr>
            <a:lvl6pPr marL="2201919" indent="0">
              <a:buNone/>
              <a:defRPr sz="1550" b="1"/>
            </a:lvl6pPr>
            <a:lvl7pPr marL="2642302" indent="0">
              <a:buNone/>
              <a:defRPr sz="1550" b="1"/>
            </a:lvl7pPr>
            <a:lvl8pPr marL="3082687" indent="0">
              <a:buNone/>
              <a:defRPr sz="1550" b="1"/>
            </a:lvl8pPr>
            <a:lvl9pPr marL="3523071" indent="0">
              <a:buNone/>
              <a:defRPr sz="155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325"/>
            </a:lvl1pPr>
            <a:lvl2pPr>
              <a:defRPr sz="1937"/>
            </a:lvl2pPr>
            <a:lvl3pPr>
              <a:defRPr sz="1743"/>
            </a:lvl3pPr>
            <a:lvl4pPr>
              <a:defRPr sz="1550"/>
            </a:lvl4pPr>
            <a:lvl5pPr>
              <a:defRPr sz="1550"/>
            </a:lvl5pPr>
            <a:lvl6pPr>
              <a:defRPr sz="1550"/>
            </a:lvl6pPr>
            <a:lvl7pPr>
              <a:defRPr sz="1550"/>
            </a:lvl7pPr>
            <a:lvl8pPr>
              <a:defRPr sz="1550"/>
            </a:lvl8pPr>
            <a:lvl9pPr>
              <a:defRPr sz="15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9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24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230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37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4"/>
          </a:xfrm>
        </p:spPr>
        <p:txBody>
          <a:bodyPr/>
          <a:lstStyle>
            <a:lvl1pPr>
              <a:defRPr sz="3099"/>
            </a:lvl1pPr>
            <a:lvl2pPr>
              <a:defRPr sz="2711"/>
            </a:lvl2pPr>
            <a:lvl3pPr>
              <a:defRPr sz="2325"/>
            </a:lvl3pPr>
            <a:lvl4pPr>
              <a:defRPr sz="1937"/>
            </a:lvl4pPr>
            <a:lvl5pPr>
              <a:defRPr sz="1937"/>
            </a:lvl5pPr>
            <a:lvl6pPr>
              <a:defRPr sz="1937"/>
            </a:lvl6pPr>
            <a:lvl7pPr>
              <a:defRPr sz="1937"/>
            </a:lvl7pPr>
            <a:lvl8pPr>
              <a:defRPr sz="1937"/>
            </a:lvl8pPr>
            <a:lvl9pPr>
              <a:defRPr sz="193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4"/>
          </a:xfrm>
        </p:spPr>
        <p:txBody>
          <a:bodyPr/>
          <a:lstStyle>
            <a:lvl1pPr marL="0" indent="0">
              <a:buNone/>
              <a:defRPr sz="1356"/>
            </a:lvl1pPr>
            <a:lvl2pPr marL="440383" indent="0">
              <a:buNone/>
              <a:defRPr sz="1162"/>
            </a:lvl2pPr>
            <a:lvl3pPr marL="880769" indent="0">
              <a:buNone/>
              <a:defRPr sz="970"/>
            </a:lvl3pPr>
            <a:lvl4pPr marL="1321152" indent="0">
              <a:buNone/>
              <a:defRPr sz="840"/>
            </a:lvl4pPr>
            <a:lvl5pPr marL="1761537" indent="0">
              <a:buNone/>
              <a:defRPr sz="840"/>
            </a:lvl5pPr>
            <a:lvl6pPr marL="2201919" indent="0">
              <a:buNone/>
              <a:defRPr sz="840"/>
            </a:lvl6pPr>
            <a:lvl7pPr marL="2642302" indent="0">
              <a:buNone/>
              <a:defRPr sz="840"/>
            </a:lvl7pPr>
            <a:lvl8pPr marL="3082687" indent="0">
              <a:buNone/>
              <a:defRPr sz="840"/>
            </a:lvl8pPr>
            <a:lvl9pPr marL="3523071" indent="0">
              <a:buNone/>
              <a:defRPr sz="84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33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1937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099"/>
            </a:lvl1pPr>
            <a:lvl2pPr marL="440383" indent="0">
              <a:buNone/>
              <a:defRPr sz="2711"/>
            </a:lvl2pPr>
            <a:lvl3pPr marL="880769" indent="0">
              <a:buNone/>
              <a:defRPr sz="2325"/>
            </a:lvl3pPr>
            <a:lvl4pPr marL="1321152" indent="0">
              <a:buNone/>
              <a:defRPr sz="1937"/>
            </a:lvl4pPr>
            <a:lvl5pPr marL="1761537" indent="0">
              <a:buNone/>
              <a:defRPr sz="1937"/>
            </a:lvl5pPr>
            <a:lvl6pPr marL="2201919" indent="0">
              <a:buNone/>
              <a:defRPr sz="1937"/>
            </a:lvl6pPr>
            <a:lvl7pPr marL="2642302" indent="0">
              <a:buNone/>
              <a:defRPr sz="1937"/>
            </a:lvl7pPr>
            <a:lvl8pPr marL="3082687" indent="0">
              <a:buNone/>
              <a:defRPr sz="1937"/>
            </a:lvl8pPr>
            <a:lvl9pPr marL="3523071" indent="0">
              <a:buNone/>
              <a:defRPr sz="1937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2"/>
          </a:xfrm>
        </p:spPr>
        <p:txBody>
          <a:bodyPr/>
          <a:lstStyle>
            <a:lvl1pPr marL="0" indent="0">
              <a:buNone/>
              <a:defRPr sz="1356"/>
            </a:lvl1pPr>
            <a:lvl2pPr marL="440383" indent="0">
              <a:buNone/>
              <a:defRPr sz="1162"/>
            </a:lvl2pPr>
            <a:lvl3pPr marL="880769" indent="0">
              <a:buNone/>
              <a:defRPr sz="970"/>
            </a:lvl3pPr>
            <a:lvl4pPr marL="1321152" indent="0">
              <a:buNone/>
              <a:defRPr sz="840"/>
            </a:lvl4pPr>
            <a:lvl5pPr marL="1761537" indent="0">
              <a:buNone/>
              <a:defRPr sz="840"/>
            </a:lvl5pPr>
            <a:lvl6pPr marL="2201919" indent="0">
              <a:buNone/>
              <a:defRPr sz="840"/>
            </a:lvl6pPr>
            <a:lvl7pPr marL="2642302" indent="0">
              <a:buNone/>
              <a:defRPr sz="840"/>
            </a:lvl7pPr>
            <a:lvl8pPr marL="3082687" indent="0">
              <a:buNone/>
              <a:defRPr sz="840"/>
            </a:lvl8pPr>
            <a:lvl9pPr marL="3523071" indent="0">
              <a:buNone/>
              <a:defRPr sz="84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47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136401" tIns="68201" rIns="136401" bIns="6820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136401" tIns="68201" rIns="136401" bIns="6820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l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1AFD-E99B-4243-BEDC-29AD1C16E3D3}" type="datetimeFigureOut">
              <a:rPr lang="es-CL" smtClean="0"/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ct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136401" tIns="68201" rIns="136401" bIns="68201" rtlCol="0" anchor="ctr"/>
          <a:lstStyle>
            <a:lvl1pPr algn="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D4B6-D4AA-4C3D-836E-D6FED446F6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545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0769" rtl="0" eaLnBrk="1" latinLnBrk="0" hangingPunct="1">
        <a:spcBef>
          <a:spcPct val="0"/>
        </a:spcBef>
        <a:buNone/>
        <a:defRPr sz="42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288" indent="-330288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99" kern="1200">
          <a:solidFill>
            <a:schemeClr val="tx1"/>
          </a:solidFill>
          <a:latin typeface="+mn-lt"/>
          <a:ea typeface="+mn-ea"/>
          <a:cs typeface="+mn-cs"/>
        </a:defRPr>
      </a:lvl1pPr>
      <a:lvl2pPr marL="715625" indent="-275241" algn="l" defTabSz="88076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11" kern="1200">
          <a:solidFill>
            <a:schemeClr val="tx1"/>
          </a:solidFill>
          <a:latin typeface="+mn-lt"/>
          <a:ea typeface="+mn-ea"/>
          <a:cs typeface="+mn-cs"/>
        </a:defRPr>
      </a:lvl2pPr>
      <a:lvl3pPr marL="1100959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541344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7" kern="1200">
          <a:solidFill>
            <a:schemeClr val="tx1"/>
          </a:solidFill>
          <a:latin typeface="+mn-lt"/>
          <a:ea typeface="+mn-ea"/>
          <a:cs typeface="+mn-cs"/>
        </a:defRPr>
      </a:lvl4pPr>
      <a:lvl5pPr marL="1981729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»"/>
        <a:defRPr sz="1937" kern="1200">
          <a:solidFill>
            <a:schemeClr val="tx1"/>
          </a:solidFill>
          <a:latin typeface="+mn-lt"/>
          <a:ea typeface="+mn-ea"/>
          <a:cs typeface="+mn-cs"/>
        </a:defRPr>
      </a:lvl5pPr>
      <a:lvl6pPr marL="2422111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2862494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302877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743264" indent="-220192" algn="l" defTabSz="88076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40383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80769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21152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61537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201919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42302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82687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23071" algn="l" defTabSz="880769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alto.minvu@gmail.com" TargetMode="External"/><Relationship Id="rId2" Type="http://schemas.openxmlformats.org/officeDocument/2006/relationships/hyperlink" Target="http://www.minvu.c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4572000" y="0"/>
            <a:ext cx="0" cy="7173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 Rectángulo"/>
          <p:cNvSpPr/>
          <p:nvPr/>
        </p:nvSpPr>
        <p:spPr>
          <a:xfrm>
            <a:off x="4728942" y="593368"/>
            <a:ext cx="3902845" cy="242841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txBody>
          <a:bodyPr wrap="square" lIns="88090" tIns="44046" rIns="88090" bIns="44046">
            <a:spAutoFit/>
          </a:bodyPr>
          <a:lstStyle/>
          <a:p>
            <a:pPr algn="r"/>
            <a:r>
              <a:rPr lang="es-ES" sz="1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Art 14 Reglamento EAE MMA</a:t>
            </a:r>
            <a:endParaRPr lang="es-CL" sz="10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4572000" y="844515"/>
            <a:ext cx="4188495" cy="1904834"/>
          </a:xfrm>
          <a:prstGeom prst="rect">
            <a:avLst/>
          </a:prstGeom>
          <a:noFill/>
        </p:spPr>
        <p:txBody>
          <a:bodyPr wrap="square" lIns="88090" tIns="44046" rIns="88090" bIns="44046" rtlCol="0">
            <a:spAutoFit/>
          </a:bodyPr>
          <a:lstStyle/>
          <a:p>
            <a:pPr algn="r"/>
            <a:r>
              <a:rPr lang="es-CL" sz="2000" b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Informe de Inicio</a:t>
            </a:r>
            <a:endParaRPr lang="es-CL" sz="2400" b="1" dirty="0">
              <a:solidFill>
                <a:srgbClr val="0070C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r"/>
            <a:r>
              <a:rPr lang="es-CL" sz="14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EVALUACIÓN AMBIENTAL ESTRATÉGICA</a:t>
            </a:r>
          </a:p>
          <a:p>
            <a:pPr algn="r"/>
            <a:r>
              <a:rPr lang="es-MX" sz="21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“MODIFICACION PLAN REGULADOR COMUNAL SECTOR EL ALTO” </a:t>
            </a:r>
          </a:p>
          <a:p>
            <a:pPr algn="r"/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ART 50 L.G.U.C</a:t>
            </a:r>
            <a:r>
              <a:rPr lang="es-MX" sz="2100" b="1" dirty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s-CL" sz="2100" b="1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728597" y="5105709"/>
            <a:ext cx="4169557" cy="1430396"/>
          </a:xfrm>
          <a:prstGeom prst="rect">
            <a:avLst/>
          </a:prstGeom>
          <a:noFill/>
        </p:spPr>
        <p:txBody>
          <a:bodyPr wrap="square" lIns="136401" tIns="68201" rIns="136401" bIns="68201" rtlCol="0">
            <a:spAutoFit/>
          </a:bodyPr>
          <a:lstStyle/>
          <a:p>
            <a:pPr algn="just"/>
            <a:r>
              <a:rPr lang="es-MX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Ministerial de Vivienda y Urbanismo Región de Arica y </a:t>
            </a:r>
            <a:r>
              <a:rPr lang="es-MX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Parinacota</a:t>
            </a: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-SEREMI MINVU- </a:t>
            </a:r>
            <a:r>
              <a:rPr lang="es-MX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solicitud de la oficina regional del </a:t>
            </a: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Vivienda y Urbanismo -SERVIU- </a:t>
            </a:r>
            <a:r>
              <a:rPr lang="es-MX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encuentra desarrollando la modificación de 12,8 hectáreas insertas en la actual zona de equipamientos ZER, definida en el Plan Regulador Comunal de Arica –PRC Arica 2009- vigente.</a:t>
            </a:r>
          </a:p>
        </p:txBody>
      </p:sp>
      <p:sp>
        <p:nvSpPr>
          <p:cNvPr id="22" name="15 CuadroTexto"/>
          <p:cNvSpPr txBox="1"/>
          <p:nvPr/>
        </p:nvSpPr>
        <p:spPr>
          <a:xfrm>
            <a:off x="375953" y="4797152"/>
            <a:ext cx="3843530" cy="161506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6401" tIns="68201" rIns="136401" bIns="68201">
            <a:spAutoFit/>
          </a:bodyPr>
          <a:lstStyle>
            <a:defPPr>
              <a:defRPr lang="es-CL"/>
            </a:defPPr>
            <a:lvl1pPr lvl="0" algn="just"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L" sz="1100" dirty="0">
                <a:solidFill>
                  <a:schemeClr val="tx2"/>
                </a:solidFill>
              </a:rPr>
              <a:t>MAYOR INFORMACIÓN EN:</a:t>
            </a:r>
            <a:endParaRPr lang="es-CL" sz="1100" b="0" dirty="0">
              <a:solidFill>
                <a:schemeClr val="tx2"/>
              </a:solidFill>
              <a:hlinkClick r:id="rId2"/>
            </a:endParaRPr>
          </a:p>
          <a:p>
            <a:r>
              <a:rPr lang="es-CL" sz="1100" dirty="0">
                <a:hlinkClick r:id="rId2"/>
              </a:rPr>
              <a:t>www.minvu.cl</a:t>
            </a:r>
            <a:endParaRPr lang="es-CL" sz="1100" dirty="0"/>
          </a:p>
          <a:p>
            <a:r>
              <a:rPr lang="es-MX" sz="1100" dirty="0">
                <a:solidFill>
                  <a:srgbClr val="FF0000"/>
                </a:solidFill>
              </a:rPr>
              <a:t>Web SERVIU</a:t>
            </a:r>
            <a:endParaRPr lang="es-CL" sz="1100" dirty="0">
              <a:solidFill>
                <a:srgbClr val="FF0000"/>
              </a:solidFill>
            </a:endParaRPr>
          </a:p>
          <a:p>
            <a:r>
              <a:rPr lang="es-CL" sz="1100" dirty="0"/>
              <a:t>eae.mma.gob.cl </a:t>
            </a:r>
          </a:p>
          <a:p>
            <a:r>
              <a:rPr lang="es-CL" sz="1100" dirty="0">
                <a:solidFill>
                  <a:schemeClr val="tx2"/>
                </a:solidFill>
              </a:rPr>
              <a:t>CONSULTAS Y OBSERVACIONES AL</a:t>
            </a:r>
            <a:r>
              <a:rPr lang="es-CL" sz="1100" dirty="0"/>
              <a:t>:</a:t>
            </a:r>
          </a:p>
          <a:p>
            <a:r>
              <a:rPr lang="es-MX" sz="1100" dirty="0">
                <a:solidFill>
                  <a:srgbClr val="FF0000"/>
                </a:solidFill>
              </a:rPr>
              <a:t>Email :  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elalto.minvu@gmail.com</a:t>
            </a:r>
            <a:r>
              <a:rPr lang="es-CL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s-MX" sz="1100" dirty="0"/>
              <a:t>y/o en oficina de partes SEREMI MINVU (Calle Sotomayor #216 1° piso, Arica. Lunes a viernes, 9 a 13 hrs</a:t>
            </a:r>
            <a:r>
              <a:rPr lang="es-MX" sz="1200" dirty="0">
                <a:solidFill>
                  <a:schemeClr val="accent1"/>
                </a:solidFill>
              </a:rPr>
              <a:t>.</a:t>
            </a:r>
            <a:endParaRPr lang="es-CL" sz="1200" dirty="0">
              <a:solidFill>
                <a:schemeClr val="accent1"/>
              </a:solidFill>
            </a:endParaRPr>
          </a:p>
        </p:txBody>
      </p:sp>
      <p:pic>
        <p:nvPicPr>
          <p:cNvPr id="23" name="Imagen 22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32" y="2757655"/>
            <a:ext cx="3900464" cy="2327529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 rotWithShape="1">
          <a:blip r:embed="rId5"/>
          <a:srcRect r="54205"/>
          <a:stretch/>
        </p:blipFill>
        <p:spPr>
          <a:xfrm>
            <a:off x="4894092" y="201982"/>
            <a:ext cx="995531" cy="92459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53989" y="321895"/>
            <a:ext cx="3854371" cy="4215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36401" tIns="68201" rIns="136401" bIns="68201" rtlCol="0">
            <a:spAutoFit/>
          </a:bodyPr>
          <a:lstStyle/>
          <a:p>
            <a:pPr algn="just"/>
            <a:r>
              <a:rPr lang="es-CL" sz="11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justificación de la modificación </a:t>
            </a:r>
            <a:r>
              <a:rPr lang="es-CL" sz="1100" dirty="0">
                <a:latin typeface="Arial" panose="020B0604020202020204" pitchFamily="34" charset="0"/>
                <a:cs typeface="Arial" panose="020B0604020202020204" pitchFamily="34" charset="0"/>
              </a:rPr>
              <a:t>se basa en cuatro consideraciones territoriales y normativas que involucran el uso del sector El Alto de la ciudad de Arica dentro del desarrollo urbano, a saber:</a:t>
            </a:r>
          </a:p>
          <a:p>
            <a:pPr marL="285750" lvl="1" indent="-285750" algn="just">
              <a:buFont typeface="+mj-lt"/>
              <a:buAutoNum type="romanUcPeriod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La consolidación de uso residencial del sector</a:t>
            </a: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mediante materialización de viviendas sociales y subsidiadas por el Estado.</a:t>
            </a:r>
            <a:endParaRPr lang="es-C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+mj-lt"/>
              <a:buAutoNum type="romanUcPeriod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La reconversión del sector producto de la demolición del ex conjunto habitacional Guañacagua III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en cuyos terreno se planifica uso de equipamiento.</a:t>
            </a:r>
            <a:endParaRPr lang="es-C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+mj-lt"/>
              <a:buAutoNum type="romanUcPeriod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El Plan Urbano Habitacional desarrollado por la SEREMI MINVU de la Región de Arica y Parinacota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que propone uso mixto en el lote 2A definido actualmente como zona de equipamiento ZER en el actual PRC Arica.</a:t>
            </a:r>
            <a:endParaRPr lang="es-C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+mj-lt"/>
              <a:buAutoNum type="romanUcPeriod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La modificación del PRC vigente aprobada por el Concejo Municipal y que cuenta con pronunciamiento favorable de la SEREMI del Medio Ambiente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 donde se establecen usos de suelos coherentes a los planteados por el Plan Urbano Habitacional sobre el cual se basa la presente modificación normativa. </a:t>
            </a:r>
            <a:endParaRPr lang="es-C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9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/>
          <p:cNvCxnSpPr/>
          <p:nvPr/>
        </p:nvCxnSpPr>
        <p:spPr>
          <a:xfrm>
            <a:off x="4572000" y="0"/>
            <a:ext cx="0" cy="71734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51520" y="188640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modificación se efectuará mediante aplicación del artículo 50 de la Ley General de Urbanismo y Construcciones –LGUC- que le otorga facultades a la SEREMI MINVU para cambiar las normas urbanísticas del sector El Alto, a fin de permitir el uso residencial para la incorporación de viviendas subsidiadas y equipamientos complementarios.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87335" y="1578848"/>
            <a:ext cx="4140649" cy="3646387"/>
          </a:xfrm>
          <a:prstGeom prst="rect">
            <a:avLst/>
          </a:prstGeom>
          <a:noFill/>
        </p:spPr>
        <p:txBody>
          <a:bodyPr wrap="square" lIns="136401" tIns="68201" rIns="136401" bIns="68201">
            <a:spAutoFit/>
          </a:bodyPr>
          <a:lstStyle/>
          <a:p>
            <a:pPr algn="just"/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Específicamente, mediante la modificación se busca: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 territorios no consolidados </a:t>
            </a:r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sector sur la ciudad de Arica por limitaciones en la normativa vigente.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Reconvertir áreas deterioradas del sector El Alto</a:t>
            </a:r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poseen un importante grado de subutilización y abandono.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Aprovechar la conectividad existente </a:t>
            </a:r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acoger el uso residencial favoreciendo la integración social.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subcentros de equipamientos y servicios básicos</a:t>
            </a:r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ayuden a descomprimir el centro fundacional de la ciudad proporcionando equipamientos y áreas verdes.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respuesta a los requerimientos de viviendas </a:t>
            </a:r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subsidiadas por el Estado.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de áreas verdes y espacios públicos</a:t>
            </a:r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coherencia con la intensidad de uso residencial propuesta.</a:t>
            </a:r>
          </a:p>
        </p:txBody>
      </p:sp>
      <p:sp>
        <p:nvSpPr>
          <p:cNvPr id="14" name="11 CuadroTexto"/>
          <p:cNvSpPr txBox="1"/>
          <p:nvPr/>
        </p:nvSpPr>
        <p:spPr>
          <a:xfrm>
            <a:off x="357506" y="5225235"/>
            <a:ext cx="4181228" cy="1245730"/>
          </a:xfrm>
          <a:prstGeom prst="rightArrowCallout">
            <a:avLst>
              <a:gd name="adj1" fmla="val 25000"/>
              <a:gd name="adj2" fmla="val 42473"/>
              <a:gd name="adj3" fmla="val 25000"/>
              <a:gd name="adj4" fmla="val 86784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lIns="136401" tIns="68201" rIns="136401" bIns="68201" rtlCol="0">
            <a:spAutoFit/>
          </a:bodyPr>
          <a:lstStyle/>
          <a:p>
            <a:pPr algn="just"/>
            <a:r>
              <a:rPr lang="es-C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proceso de </a:t>
            </a:r>
            <a:r>
              <a:rPr lang="es-CL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AMBIENTAL ESTRATÉGICA </a:t>
            </a:r>
            <a:r>
              <a:rPr lang="es-C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considera participación y consulta a Órganos de la Administración del Estado y a la ciudadanía en general, se establecen las siguientes consideraciones ambientales preliminares:</a:t>
            </a:r>
          </a:p>
        </p:txBody>
      </p:sp>
      <p:sp>
        <p:nvSpPr>
          <p:cNvPr id="15" name="13 Rectángulo"/>
          <p:cNvSpPr/>
          <p:nvPr/>
        </p:nvSpPr>
        <p:spPr>
          <a:xfrm>
            <a:off x="4788025" y="171152"/>
            <a:ext cx="4176463" cy="25383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6401" tIns="68201" rIns="136401" bIns="68201">
            <a:spAutoFit/>
          </a:bodyPr>
          <a:lstStyle/>
          <a:p>
            <a:pPr lvl="0" algn="just"/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CRITERIO DE SUSTENTABILIDAD</a:t>
            </a:r>
          </a:p>
          <a:p>
            <a:pPr lvl="0" indent="1588" algn="just">
              <a:spcBef>
                <a:spcPts val="600"/>
              </a:spcBef>
            </a:pPr>
            <a:r>
              <a:rPr lang="es-MX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modificación mediante artículo 50 de la LGUG  promueve la ocupación del suelo urbano disponible en la actual zona de equipamientos ZER, correspondiente a 12,8 hectáreas que forman parte del Lote 2A ubicado en Av. San Ignacio de Loyola N°5793 en el sector El Alto de la ciudad de Arica</a:t>
            </a:r>
            <a:r>
              <a:rPr lang="es-MX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3038" lvl="0" indent="-171450" algn="just">
              <a:buFont typeface="Arial" panose="020B0604020202020204" pitchFamily="34" charset="0"/>
              <a:buChar char="•"/>
            </a:pPr>
            <a:r>
              <a:rPr lang="es-MX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permitiendo el uso residencial en un sector consolidado con viviendas subsidiadas por el Estado, bien conectado y central de la ciudad de Arica;</a:t>
            </a:r>
          </a:p>
          <a:p>
            <a:pPr marL="173038" lvl="0" indent="-171450" algn="just">
              <a:buFont typeface="Arial" panose="020B0604020202020204" pitchFamily="34" charset="0"/>
              <a:buChar char="•"/>
            </a:pPr>
            <a:r>
              <a:rPr lang="es-MX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reconociendo el valor paisajístico del borde costero comunal y la presencia de los Monumentos Históricos en el sector, y; </a:t>
            </a:r>
          </a:p>
          <a:p>
            <a:pPr marL="173038" lvl="0" indent="-171450" algn="just">
              <a:buFont typeface="Arial" panose="020B0604020202020204" pitchFamily="34" charset="0"/>
              <a:buChar char="•"/>
            </a:pPr>
            <a:r>
              <a:rPr lang="es-MX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Favoreciendo el uso residencial y de equipamientos para la integración socioeconómica de las familias y la consolidación urbana del sector El Alto.</a:t>
            </a:r>
          </a:p>
        </p:txBody>
      </p:sp>
      <p:sp>
        <p:nvSpPr>
          <p:cNvPr id="18" name="14 Rectángulo"/>
          <p:cNvSpPr/>
          <p:nvPr/>
        </p:nvSpPr>
        <p:spPr>
          <a:xfrm>
            <a:off x="4788025" y="2794899"/>
            <a:ext cx="4176463" cy="39464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6401" tIns="68201" rIns="136401" bIns="68201">
            <a:spAutoFit/>
          </a:bodyPr>
          <a:lstStyle/>
          <a:p>
            <a:pPr lvl="0" algn="just"/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OBJETIVOS AMBIENTALES</a:t>
            </a:r>
          </a:p>
          <a:p>
            <a:pPr marL="228600" lvl="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Aprovechar los valores ambientales -paisaje costero- y culturales dados -Monumento Histórico “Morro de Arica, Fuerte del Este y Fuerte Ciudadela”-</a:t>
            </a:r>
            <a:r>
              <a:rPr lang="es-MX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usos compatibles que favorezcan su aprovechamiento como espacio público para el disfrute de la población local y; potencien su integración en el desarrollo urbano de la ciudad de Arica.</a:t>
            </a:r>
          </a:p>
          <a:p>
            <a:pPr marL="228600" lvl="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s-MX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la ocupación del territorio vacante cuyo abandono ha favorecido la generación de basurales al interior del área urbana de la ciudad de Arica</a:t>
            </a:r>
            <a:r>
              <a:rPr lang="es-MX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la definición de normas urbanísticas que permitan la incorporación de viviendas subsidiadas -en coherencia con las necesidades habitacionales existentes en la comuna-, y que favorezcan la materialización de equipamientos recreativos, sociales, educacionales y de servicios en el sector sur de la ciudad de Arica, aportando esto último a la descongestión del centro de la ciudad de Arica.</a:t>
            </a:r>
          </a:p>
          <a:p>
            <a:pPr marL="228600" lvl="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s-MX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Considerar la condición salina de los suelos del sector El Alto </a:t>
            </a:r>
            <a:r>
              <a:rPr lang="es-MX" sz="10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evaluar los usos permitidos actuales y potenciales, y; establecer las condiciones pertinentes para la mitigación de riesgos y potenciales problemas estructurales asociados.</a:t>
            </a:r>
          </a:p>
        </p:txBody>
      </p:sp>
    </p:spTree>
    <p:extLst>
      <p:ext uri="{BB962C8B-B14F-4D97-AF65-F5344CB8AC3E}">
        <p14:creationId xmlns:p14="http://schemas.microsoft.com/office/powerpoint/2010/main" val="336188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827</Words>
  <Application>Microsoft Office PowerPoint</Application>
  <PresentationFormat>Carta (216 x 279 mm)</PresentationFormat>
  <Paragraphs>35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Wingdings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Moncada</dc:creator>
  <cp:lastModifiedBy>Giovanna Pasten Castro</cp:lastModifiedBy>
  <cp:revision>37</cp:revision>
  <dcterms:created xsi:type="dcterms:W3CDTF">2018-12-14T15:05:49Z</dcterms:created>
  <dcterms:modified xsi:type="dcterms:W3CDTF">2021-07-28T13:30:44Z</dcterms:modified>
</cp:coreProperties>
</file>