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99" r:id="rId5"/>
    <p:sldId id="424" r:id="rId6"/>
    <p:sldId id="390" r:id="rId7"/>
    <p:sldId id="412" r:id="rId8"/>
    <p:sldId id="423" r:id="rId9"/>
    <p:sldId id="391" r:id="rId10"/>
    <p:sldId id="425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7" userDrawn="1">
          <p15:clr>
            <a:srgbClr val="A4A3A4"/>
          </p15:clr>
        </p15:guide>
        <p15:guide id="2" orient="horz" pos="5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Valencia Marticorena" initials="PVM" lastIdx="28" clrIdx="0">
    <p:extLst>
      <p:ext uri="{19B8F6BF-5375-455C-9EA6-DF929625EA0E}">
        <p15:presenceInfo xmlns:p15="http://schemas.microsoft.com/office/powerpoint/2012/main" userId="S-1-5-21-2098021264-696980182-1749447093-77637" providerId="AD"/>
      </p:ext>
    </p:extLst>
  </p:cmAuthor>
  <p:cmAuthor id="2" name="Paula Mujica Ortúzar" initials="PMO" lastIdx="2" clrIdx="1">
    <p:extLst>
      <p:ext uri="{19B8F6BF-5375-455C-9EA6-DF929625EA0E}">
        <p15:presenceInfo xmlns:p15="http://schemas.microsoft.com/office/powerpoint/2012/main" userId="S-1-5-21-2098021264-696980182-1749447093-101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FD1"/>
    <a:srgbClr val="0D65AE"/>
    <a:srgbClr val="72A903"/>
    <a:srgbClr val="7FBC03"/>
    <a:srgbClr val="00B0F0"/>
    <a:srgbClr val="EBDFF5"/>
    <a:srgbClr val="E0CDEF"/>
    <a:srgbClr val="DAC2EC"/>
    <a:srgbClr val="8A3CC4"/>
    <a:srgbClr val="D4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7" autoAdjust="0"/>
    <p:restoredTop sz="94343" autoAdjust="0"/>
  </p:normalViewPr>
  <p:slideViewPr>
    <p:cSldViewPr snapToGrid="0">
      <p:cViewPr varScale="1">
        <p:scale>
          <a:sx n="102" d="100"/>
          <a:sy n="102" d="100"/>
        </p:scale>
        <p:origin x="150" y="168"/>
      </p:cViewPr>
      <p:guideLst>
        <p:guide pos="257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12F69-6DDC-4B40-AFE8-4FE7F0EEE618}" type="datetimeFigureOut">
              <a:rPr lang="es-CL" smtClean="0"/>
              <a:t>07-01-2021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EA5F7-6727-44F5-8075-69063381A3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501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EA5F7-6727-44F5-8075-69063381A383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885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Uds. Vean si la necesitan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699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isósceles 18"/>
          <p:cNvSpPr/>
          <p:nvPr userDrawn="1"/>
        </p:nvSpPr>
        <p:spPr>
          <a:xfrm rot="10800000">
            <a:off x="6352434" y="-22742"/>
            <a:ext cx="4521199" cy="1219201"/>
          </a:xfrm>
          <a:custGeom>
            <a:avLst/>
            <a:gdLst>
              <a:gd name="connsiteX0" fmla="*/ 0 w 3522133"/>
              <a:gd name="connsiteY0" fmla="*/ 880534 h 880534"/>
              <a:gd name="connsiteX1" fmla="*/ 1761067 w 3522133"/>
              <a:gd name="connsiteY1" fmla="*/ 0 h 880534"/>
              <a:gd name="connsiteX2" fmla="*/ 3522133 w 3522133"/>
              <a:gd name="connsiteY2" fmla="*/ 880534 h 880534"/>
              <a:gd name="connsiteX3" fmla="*/ 0 w 3522133"/>
              <a:gd name="connsiteY3" fmla="*/ 880534 h 880534"/>
              <a:gd name="connsiteX0" fmla="*/ 999066 w 4521199"/>
              <a:gd name="connsiteY0" fmla="*/ 1219201 h 1219201"/>
              <a:gd name="connsiteX1" fmla="*/ 0 w 4521199"/>
              <a:gd name="connsiteY1" fmla="*/ 0 h 1219201"/>
              <a:gd name="connsiteX2" fmla="*/ 4521199 w 4521199"/>
              <a:gd name="connsiteY2" fmla="*/ 1219201 h 1219201"/>
              <a:gd name="connsiteX3" fmla="*/ 999066 w 4521199"/>
              <a:gd name="connsiteY3" fmla="*/ 1219201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1199" h="1219201">
                <a:moveTo>
                  <a:pt x="999066" y="1219201"/>
                </a:moveTo>
                <a:lnTo>
                  <a:pt x="0" y="0"/>
                </a:lnTo>
                <a:lnTo>
                  <a:pt x="4521199" y="1219201"/>
                </a:lnTo>
                <a:lnTo>
                  <a:pt x="999066" y="1219201"/>
                </a:lnTo>
                <a:close/>
              </a:path>
            </a:pathLst>
          </a:custGeom>
          <a:solidFill>
            <a:srgbClr val="7FB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Triángulo isósceles 17"/>
          <p:cNvSpPr/>
          <p:nvPr userDrawn="1"/>
        </p:nvSpPr>
        <p:spPr>
          <a:xfrm rot="10800000">
            <a:off x="9794254" y="-9891"/>
            <a:ext cx="2414677" cy="2889590"/>
          </a:xfrm>
          <a:custGeom>
            <a:avLst/>
            <a:gdLst>
              <a:gd name="connsiteX0" fmla="*/ 0 w 2370667"/>
              <a:gd name="connsiteY0" fmla="*/ 1668524 h 1668524"/>
              <a:gd name="connsiteX1" fmla="*/ 1185334 w 2370667"/>
              <a:gd name="connsiteY1" fmla="*/ 0 h 1668524"/>
              <a:gd name="connsiteX2" fmla="*/ 2370667 w 2370667"/>
              <a:gd name="connsiteY2" fmla="*/ 1668524 h 1668524"/>
              <a:gd name="connsiteX3" fmla="*/ 0 w 2370667"/>
              <a:gd name="connsiteY3" fmla="*/ 1668524 h 1668524"/>
              <a:gd name="connsiteX0" fmla="*/ 0 w 2370667"/>
              <a:gd name="connsiteY0" fmla="*/ 2836924 h 2836924"/>
              <a:gd name="connsiteX1" fmla="*/ 0 w 2370667"/>
              <a:gd name="connsiteY1" fmla="*/ 0 h 2836924"/>
              <a:gd name="connsiteX2" fmla="*/ 2370667 w 2370667"/>
              <a:gd name="connsiteY2" fmla="*/ 2836924 h 2836924"/>
              <a:gd name="connsiteX3" fmla="*/ 0 w 2370667"/>
              <a:gd name="connsiteY3" fmla="*/ 2836924 h 283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2836924">
                <a:moveTo>
                  <a:pt x="0" y="2836924"/>
                </a:moveTo>
                <a:lnTo>
                  <a:pt x="0" y="0"/>
                </a:lnTo>
                <a:lnTo>
                  <a:pt x="2370667" y="2836924"/>
                </a:lnTo>
                <a:lnTo>
                  <a:pt x="0" y="28369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68" y="208438"/>
            <a:ext cx="761227" cy="7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ángulo isósceles 18"/>
          <p:cNvSpPr/>
          <p:nvPr userDrawn="1"/>
        </p:nvSpPr>
        <p:spPr>
          <a:xfrm rot="10800000">
            <a:off x="6352434" y="-22742"/>
            <a:ext cx="4521199" cy="1219201"/>
          </a:xfrm>
          <a:custGeom>
            <a:avLst/>
            <a:gdLst>
              <a:gd name="connsiteX0" fmla="*/ 0 w 3522133"/>
              <a:gd name="connsiteY0" fmla="*/ 880534 h 880534"/>
              <a:gd name="connsiteX1" fmla="*/ 1761067 w 3522133"/>
              <a:gd name="connsiteY1" fmla="*/ 0 h 880534"/>
              <a:gd name="connsiteX2" fmla="*/ 3522133 w 3522133"/>
              <a:gd name="connsiteY2" fmla="*/ 880534 h 880534"/>
              <a:gd name="connsiteX3" fmla="*/ 0 w 3522133"/>
              <a:gd name="connsiteY3" fmla="*/ 880534 h 880534"/>
              <a:gd name="connsiteX0" fmla="*/ 999066 w 4521199"/>
              <a:gd name="connsiteY0" fmla="*/ 1219201 h 1219201"/>
              <a:gd name="connsiteX1" fmla="*/ 0 w 4521199"/>
              <a:gd name="connsiteY1" fmla="*/ 0 h 1219201"/>
              <a:gd name="connsiteX2" fmla="*/ 4521199 w 4521199"/>
              <a:gd name="connsiteY2" fmla="*/ 1219201 h 1219201"/>
              <a:gd name="connsiteX3" fmla="*/ 999066 w 4521199"/>
              <a:gd name="connsiteY3" fmla="*/ 1219201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1199" h="1219201">
                <a:moveTo>
                  <a:pt x="999066" y="1219201"/>
                </a:moveTo>
                <a:lnTo>
                  <a:pt x="0" y="0"/>
                </a:lnTo>
                <a:lnTo>
                  <a:pt x="4521199" y="1219201"/>
                </a:lnTo>
                <a:lnTo>
                  <a:pt x="999066" y="1219201"/>
                </a:lnTo>
                <a:close/>
              </a:path>
            </a:pathLst>
          </a:custGeom>
          <a:solidFill>
            <a:srgbClr val="7FB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Triángulo isósceles 17"/>
          <p:cNvSpPr/>
          <p:nvPr userDrawn="1"/>
        </p:nvSpPr>
        <p:spPr>
          <a:xfrm rot="10800000">
            <a:off x="9794254" y="-9891"/>
            <a:ext cx="2414677" cy="2889590"/>
          </a:xfrm>
          <a:custGeom>
            <a:avLst/>
            <a:gdLst>
              <a:gd name="connsiteX0" fmla="*/ 0 w 2370667"/>
              <a:gd name="connsiteY0" fmla="*/ 1668524 h 1668524"/>
              <a:gd name="connsiteX1" fmla="*/ 1185334 w 2370667"/>
              <a:gd name="connsiteY1" fmla="*/ 0 h 1668524"/>
              <a:gd name="connsiteX2" fmla="*/ 2370667 w 2370667"/>
              <a:gd name="connsiteY2" fmla="*/ 1668524 h 1668524"/>
              <a:gd name="connsiteX3" fmla="*/ 0 w 2370667"/>
              <a:gd name="connsiteY3" fmla="*/ 1668524 h 1668524"/>
              <a:gd name="connsiteX0" fmla="*/ 0 w 2370667"/>
              <a:gd name="connsiteY0" fmla="*/ 2836924 h 2836924"/>
              <a:gd name="connsiteX1" fmla="*/ 0 w 2370667"/>
              <a:gd name="connsiteY1" fmla="*/ 0 h 2836924"/>
              <a:gd name="connsiteX2" fmla="*/ 2370667 w 2370667"/>
              <a:gd name="connsiteY2" fmla="*/ 2836924 h 2836924"/>
              <a:gd name="connsiteX3" fmla="*/ 0 w 2370667"/>
              <a:gd name="connsiteY3" fmla="*/ 2836924 h 283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2836924">
                <a:moveTo>
                  <a:pt x="0" y="2836924"/>
                </a:moveTo>
                <a:lnTo>
                  <a:pt x="0" y="0"/>
                </a:lnTo>
                <a:lnTo>
                  <a:pt x="2370667" y="2836924"/>
                </a:lnTo>
                <a:lnTo>
                  <a:pt x="0" y="28369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68" y="208438"/>
            <a:ext cx="761227" cy="7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65686-3703-4B54-BC2E-4D8E532B85A5}" type="datetimeFigureOut">
              <a:rPr lang="es-CL" smtClean="0"/>
              <a:t>07-01-2021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2BFD31-B0DB-4C88-8AB7-76D6443E9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11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umeración Título, descripció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462747" y="6427792"/>
            <a:ext cx="1176804" cy="365125"/>
          </a:xfrm>
        </p:spPr>
        <p:txBody>
          <a:bodyPr/>
          <a:lstStyle>
            <a:lvl1pPr algn="r">
              <a:defRPr b="1"/>
            </a:lvl1pPr>
          </a:lstStyle>
          <a:p>
            <a:fld id="{DAF68627-1489-6042-B745-B54DE7554B3B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734565" y="2971802"/>
            <a:ext cx="10904987" cy="33845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 marL="441325" indent="0">
              <a:buNone/>
              <a:tabLst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441325" indent="28575">
              <a:tabLst/>
              <a:defRPr sz="18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4pPr>
            <a:lvl5pPr marL="441325" indent="28575">
              <a:tabLst/>
              <a:defRPr sz="18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Campo de </a:t>
            </a:r>
            <a:r>
              <a:rPr lang="es-ES_tradnl" dirty="0" err="1"/>
              <a:t>items</a:t>
            </a:r>
            <a:r>
              <a:rPr lang="es-ES_tradnl" dirty="0"/>
              <a:t>/</a:t>
            </a:r>
            <a:r>
              <a:rPr lang="es-ES_tradnl" dirty="0" err="1"/>
              <a:t>bullets</a:t>
            </a:r>
            <a:r>
              <a:rPr lang="es-ES_tradnl" dirty="0"/>
              <a:t> o imagen</a:t>
            </a:r>
          </a:p>
        </p:txBody>
      </p:sp>
      <p:sp>
        <p:nvSpPr>
          <p:cNvPr id="8" name="Marcador de tex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734565" y="1518340"/>
            <a:ext cx="10904987" cy="11572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Descripción de la diapositiva</a:t>
            </a:r>
            <a:endParaRPr lang="es-ES" dirty="0"/>
          </a:p>
        </p:txBody>
      </p:sp>
      <p:sp>
        <p:nvSpPr>
          <p:cNvPr id="9" name="Título 8"/>
          <p:cNvSpPr>
            <a:spLocks noGrp="1"/>
          </p:cNvSpPr>
          <p:nvPr>
            <p:ph type="title" hasCustomPrompt="1"/>
          </p:nvPr>
        </p:nvSpPr>
        <p:spPr>
          <a:xfrm>
            <a:off x="1287015" y="176233"/>
            <a:ext cx="10352537" cy="543803"/>
          </a:xfrm>
          <a:prstGeom prst="rect">
            <a:avLst/>
          </a:prstGeom>
        </p:spPr>
        <p:txBody>
          <a:bodyPr vert="horz"/>
          <a:lstStyle>
            <a:lvl1pPr algn="l">
              <a:defRPr sz="3000" b="1" baseline="0">
                <a:solidFill>
                  <a:srgbClr val="8BA759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Enumeración título de la diapositiva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03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ángulo isósceles 18"/>
          <p:cNvSpPr/>
          <p:nvPr userDrawn="1"/>
        </p:nvSpPr>
        <p:spPr>
          <a:xfrm rot="10800000">
            <a:off x="6352434" y="-22742"/>
            <a:ext cx="4521199" cy="1219201"/>
          </a:xfrm>
          <a:custGeom>
            <a:avLst/>
            <a:gdLst>
              <a:gd name="connsiteX0" fmla="*/ 0 w 3522133"/>
              <a:gd name="connsiteY0" fmla="*/ 880534 h 880534"/>
              <a:gd name="connsiteX1" fmla="*/ 1761067 w 3522133"/>
              <a:gd name="connsiteY1" fmla="*/ 0 h 880534"/>
              <a:gd name="connsiteX2" fmla="*/ 3522133 w 3522133"/>
              <a:gd name="connsiteY2" fmla="*/ 880534 h 880534"/>
              <a:gd name="connsiteX3" fmla="*/ 0 w 3522133"/>
              <a:gd name="connsiteY3" fmla="*/ 880534 h 880534"/>
              <a:gd name="connsiteX0" fmla="*/ 999066 w 4521199"/>
              <a:gd name="connsiteY0" fmla="*/ 1219201 h 1219201"/>
              <a:gd name="connsiteX1" fmla="*/ 0 w 4521199"/>
              <a:gd name="connsiteY1" fmla="*/ 0 h 1219201"/>
              <a:gd name="connsiteX2" fmla="*/ 4521199 w 4521199"/>
              <a:gd name="connsiteY2" fmla="*/ 1219201 h 1219201"/>
              <a:gd name="connsiteX3" fmla="*/ 999066 w 4521199"/>
              <a:gd name="connsiteY3" fmla="*/ 1219201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1199" h="1219201">
                <a:moveTo>
                  <a:pt x="999066" y="1219201"/>
                </a:moveTo>
                <a:lnTo>
                  <a:pt x="0" y="0"/>
                </a:lnTo>
                <a:lnTo>
                  <a:pt x="4521199" y="1219201"/>
                </a:lnTo>
                <a:lnTo>
                  <a:pt x="999066" y="1219201"/>
                </a:lnTo>
                <a:close/>
              </a:path>
            </a:pathLst>
          </a:custGeom>
          <a:solidFill>
            <a:srgbClr val="7FB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Triángulo isósceles 17"/>
          <p:cNvSpPr/>
          <p:nvPr userDrawn="1"/>
        </p:nvSpPr>
        <p:spPr>
          <a:xfrm rot="10800000">
            <a:off x="9794254" y="-9891"/>
            <a:ext cx="2414677" cy="2889590"/>
          </a:xfrm>
          <a:custGeom>
            <a:avLst/>
            <a:gdLst>
              <a:gd name="connsiteX0" fmla="*/ 0 w 2370667"/>
              <a:gd name="connsiteY0" fmla="*/ 1668524 h 1668524"/>
              <a:gd name="connsiteX1" fmla="*/ 1185334 w 2370667"/>
              <a:gd name="connsiteY1" fmla="*/ 0 h 1668524"/>
              <a:gd name="connsiteX2" fmla="*/ 2370667 w 2370667"/>
              <a:gd name="connsiteY2" fmla="*/ 1668524 h 1668524"/>
              <a:gd name="connsiteX3" fmla="*/ 0 w 2370667"/>
              <a:gd name="connsiteY3" fmla="*/ 1668524 h 1668524"/>
              <a:gd name="connsiteX0" fmla="*/ 0 w 2370667"/>
              <a:gd name="connsiteY0" fmla="*/ 2836924 h 2836924"/>
              <a:gd name="connsiteX1" fmla="*/ 0 w 2370667"/>
              <a:gd name="connsiteY1" fmla="*/ 0 h 2836924"/>
              <a:gd name="connsiteX2" fmla="*/ 2370667 w 2370667"/>
              <a:gd name="connsiteY2" fmla="*/ 2836924 h 2836924"/>
              <a:gd name="connsiteX3" fmla="*/ 0 w 2370667"/>
              <a:gd name="connsiteY3" fmla="*/ 2836924 h 283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2836924">
                <a:moveTo>
                  <a:pt x="0" y="2836924"/>
                </a:moveTo>
                <a:lnTo>
                  <a:pt x="0" y="0"/>
                </a:lnTo>
                <a:lnTo>
                  <a:pt x="2370667" y="2836924"/>
                </a:lnTo>
                <a:lnTo>
                  <a:pt x="0" y="28369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68" y="208438"/>
            <a:ext cx="761227" cy="7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3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1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18" Type="http://schemas.openxmlformats.org/officeDocument/2006/relationships/image" Target="../media/image44.png"/><Relationship Id="rId3" Type="http://schemas.openxmlformats.org/officeDocument/2006/relationships/image" Target="../media/image30.png"/><Relationship Id="rId21" Type="http://schemas.openxmlformats.org/officeDocument/2006/relationships/image" Target="../media/image46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29.png"/><Relationship Id="rId16" Type="http://schemas.microsoft.com/office/2007/relationships/hdphoto" Target="../media/hdphoto1.wdp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jpeg"/><Relationship Id="rId19" Type="http://schemas.openxmlformats.org/officeDocument/2006/relationships/image" Target="../media/image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r="-6929"/>
          <a:stretch/>
        </p:blipFill>
        <p:spPr bwMode="auto">
          <a:xfrm>
            <a:off x="-8626" y="-14405"/>
            <a:ext cx="8720940" cy="6899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683340" y="-38656"/>
            <a:ext cx="6528240" cy="6924040"/>
          </a:xfrm>
          <a:custGeom>
            <a:avLst/>
            <a:gdLst>
              <a:gd name="connsiteX0" fmla="*/ 0 w 6905625"/>
              <a:gd name="connsiteY0" fmla="*/ 0 h 6858000"/>
              <a:gd name="connsiteX1" fmla="*/ 6905625 w 6905625"/>
              <a:gd name="connsiteY1" fmla="*/ 0 h 6858000"/>
              <a:gd name="connsiteX2" fmla="*/ 6905625 w 6905625"/>
              <a:gd name="connsiteY2" fmla="*/ 6858000 h 6858000"/>
              <a:gd name="connsiteX3" fmla="*/ 0 w 6905625"/>
              <a:gd name="connsiteY3" fmla="*/ 6858000 h 6858000"/>
              <a:gd name="connsiteX4" fmla="*/ 0 w 6905625"/>
              <a:gd name="connsiteY4" fmla="*/ 0 h 6858000"/>
              <a:gd name="connsiteX0" fmla="*/ 0 w 6905625"/>
              <a:gd name="connsiteY0" fmla="*/ 0 h 6858000"/>
              <a:gd name="connsiteX1" fmla="*/ 6905625 w 6905625"/>
              <a:gd name="connsiteY1" fmla="*/ 0 h 6858000"/>
              <a:gd name="connsiteX2" fmla="*/ 5248275 w 6905625"/>
              <a:gd name="connsiteY2" fmla="*/ 6848475 h 6858000"/>
              <a:gd name="connsiteX3" fmla="*/ 0 w 6905625"/>
              <a:gd name="connsiteY3" fmla="*/ 6858000 h 6858000"/>
              <a:gd name="connsiteX4" fmla="*/ 0 w 6905625"/>
              <a:gd name="connsiteY4" fmla="*/ 0 h 6858000"/>
              <a:gd name="connsiteX0" fmla="*/ 1981200 w 8886825"/>
              <a:gd name="connsiteY0" fmla="*/ 0 h 6858000"/>
              <a:gd name="connsiteX1" fmla="*/ 8886825 w 8886825"/>
              <a:gd name="connsiteY1" fmla="*/ 0 h 6858000"/>
              <a:gd name="connsiteX2" fmla="*/ 7229475 w 8886825"/>
              <a:gd name="connsiteY2" fmla="*/ 6848475 h 6858000"/>
              <a:gd name="connsiteX3" fmla="*/ 0 w 8886825"/>
              <a:gd name="connsiteY3" fmla="*/ 6858000 h 6858000"/>
              <a:gd name="connsiteX4" fmla="*/ 1981200 w 8886825"/>
              <a:gd name="connsiteY4" fmla="*/ 0 h 6858000"/>
              <a:gd name="connsiteX0" fmla="*/ 1981200 w 7229475"/>
              <a:gd name="connsiteY0" fmla="*/ 0 h 6858000"/>
              <a:gd name="connsiteX1" fmla="*/ 7135979 w 7229475"/>
              <a:gd name="connsiteY1" fmla="*/ 16910 h 6858000"/>
              <a:gd name="connsiteX2" fmla="*/ 7229475 w 7229475"/>
              <a:gd name="connsiteY2" fmla="*/ 6848475 h 6858000"/>
              <a:gd name="connsiteX3" fmla="*/ 0 w 7229475"/>
              <a:gd name="connsiteY3" fmla="*/ 6858000 h 6858000"/>
              <a:gd name="connsiteX4" fmla="*/ 1981200 w 7229475"/>
              <a:gd name="connsiteY4" fmla="*/ 0 h 6858000"/>
              <a:gd name="connsiteX0" fmla="*/ 1981200 w 7135979"/>
              <a:gd name="connsiteY0" fmla="*/ 0 h 6865386"/>
              <a:gd name="connsiteX1" fmla="*/ 7135979 w 7135979"/>
              <a:gd name="connsiteY1" fmla="*/ 16910 h 6865386"/>
              <a:gd name="connsiteX2" fmla="*/ 7126484 w 7135979"/>
              <a:gd name="connsiteY2" fmla="*/ 6865386 h 6865386"/>
              <a:gd name="connsiteX3" fmla="*/ 0 w 7135979"/>
              <a:gd name="connsiteY3" fmla="*/ 6858000 h 6865386"/>
              <a:gd name="connsiteX4" fmla="*/ 1981200 w 7135979"/>
              <a:gd name="connsiteY4" fmla="*/ 0 h 68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979" h="6865386">
                <a:moveTo>
                  <a:pt x="1981200" y="0"/>
                </a:moveTo>
                <a:lnTo>
                  <a:pt x="7135979" y="16910"/>
                </a:lnTo>
                <a:lnTo>
                  <a:pt x="7126484" y="6865386"/>
                </a:lnTo>
                <a:lnTo>
                  <a:pt x="0" y="6858000"/>
                </a:lnTo>
                <a:lnTo>
                  <a:pt x="1981200" y="0"/>
                </a:lnTo>
                <a:close/>
              </a:path>
            </a:pathLst>
          </a:custGeom>
          <a:solidFill>
            <a:srgbClr val="122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458094" y="4635973"/>
            <a:ext cx="5394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prstClr val="white"/>
                </a:solidFill>
                <a:latin typeface="Calibri"/>
              </a:rPr>
              <a:t>MESA INTERMINISTERIAL DE CONSTRUCCIÓN SUSTENTABLE</a:t>
            </a:r>
            <a:endParaRPr lang="es-CL" sz="280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6909648" y="5642485"/>
            <a:ext cx="4538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6909648" y="5696012"/>
            <a:ext cx="4761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Ministerio de Vivienda y Urbanismo</a:t>
            </a:r>
          </a:p>
        </p:txBody>
      </p:sp>
      <p:sp>
        <p:nvSpPr>
          <p:cNvPr id="9" name="Triángulo isósceles 17"/>
          <p:cNvSpPr/>
          <p:nvPr/>
        </p:nvSpPr>
        <p:spPr>
          <a:xfrm rot="10800000">
            <a:off x="9838265" y="-28941"/>
            <a:ext cx="2370667" cy="2836924"/>
          </a:xfrm>
          <a:custGeom>
            <a:avLst/>
            <a:gdLst>
              <a:gd name="connsiteX0" fmla="*/ 0 w 2370667"/>
              <a:gd name="connsiteY0" fmla="*/ 1668524 h 1668524"/>
              <a:gd name="connsiteX1" fmla="*/ 1185334 w 2370667"/>
              <a:gd name="connsiteY1" fmla="*/ 0 h 1668524"/>
              <a:gd name="connsiteX2" fmla="*/ 2370667 w 2370667"/>
              <a:gd name="connsiteY2" fmla="*/ 1668524 h 1668524"/>
              <a:gd name="connsiteX3" fmla="*/ 0 w 2370667"/>
              <a:gd name="connsiteY3" fmla="*/ 1668524 h 1668524"/>
              <a:gd name="connsiteX0" fmla="*/ 0 w 2370667"/>
              <a:gd name="connsiteY0" fmla="*/ 2836924 h 2836924"/>
              <a:gd name="connsiteX1" fmla="*/ 0 w 2370667"/>
              <a:gd name="connsiteY1" fmla="*/ 0 h 2836924"/>
              <a:gd name="connsiteX2" fmla="*/ 2370667 w 2370667"/>
              <a:gd name="connsiteY2" fmla="*/ 2836924 h 2836924"/>
              <a:gd name="connsiteX3" fmla="*/ 0 w 2370667"/>
              <a:gd name="connsiteY3" fmla="*/ 2836924 h 283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2836924">
                <a:moveTo>
                  <a:pt x="0" y="2836924"/>
                </a:moveTo>
                <a:lnTo>
                  <a:pt x="0" y="0"/>
                </a:lnTo>
                <a:lnTo>
                  <a:pt x="2370667" y="2836924"/>
                </a:lnTo>
                <a:lnTo>
                  <a:pt x="0" y="2836924"/>
                </a:lnTo>
                <a:close/>
              </a:path>
            </a:pathLst>
          </a:custGeom>
          <a:solidFill>
            <a:srgbClr val="33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Triángulo isósceles 18"/>
          <p:cNvSpPr/>
          <p:nvPr/>
        </p:nvSpPr>
        <p:spPr>
          <a:xfrm rot="10800000">
            <a:off x="6352434" y="-22742"/>
            <a:ext cx="4521199" cy="1219201"/>
          </a:xfrm>
          <a:custGeom>
            <a:avLst/>
            <a:gdLst>
              <a:gd name="connsiteX0" fmla="*/ 0 w 3522133"/>
              <a:gd name="connsiteY0" fmla="*/ 880534 h 880534"/>
              <a:gd name="connsiteX1" fmla="*/ 1761067 w 3522133"/>
              <a:gd name="connsiteY1" fmla="*/ 0 h 880534"/>
              <a:gd name="connsiteX2" fmla="*/ 3522133 w 3522133"/>
              <a:gd name="connsiteY2" fmla="*/ 880534 h 880534"/>
              <a:gd name="connsiteX3" fmla="*/ 0 w 3522133"/>
              <a:gd name="connsiteY3" fmla="*/ 880534 h 880534"/>
              <a:gd name="connsiteX0" fmla="*/ 999066 w 4521199"/>
              <a:gd name="connsiteY0" fmla="*/ 1219201 h 1219201"/>
              <a:gd name="connsiteX1" fmla="*/ 0 w 4521199"/>
              <a:gd name="connsiteY1" fmla="*/ 0 h 1219201"/>
              <a:gd name="connsiteX2" fmla="*/ 4521199 w 4521199"/>
              <a:gd name="connsiteY2" fmla="*/ 1219201 h 1219201"/>
              <a:gd name="connsiteX3" fmla="*/ 999066 w 4521199"/>
              <a:gd name="connsiteY3" fmla="*/ 1219201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1199" h="1219201">
                <a:moveTo>
                  <a:pt x="999066" y="1219201"/>
                </a:moveTo>
                <a:lnTo>
                  <a:pt x="0" y="0"/>
                </a:lnTo>
                <a:lnTo>
                  <a:pt x="4521199" y="1219201"/>
                </a:lnTo>
                <a:lnTo>
                  <a:pt x="999066" y="1219201"/>
                </a:lnTo>
                <a:close/>
              </a:path>
            </a:pathLst>
          </a:custGeom>
          <a:solidFill>
            <a:srgbClr val="7FB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370" y="298286"/>
            <a:ext cx="1080418" cy="10766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01" y="298286"/>
            <a:ext cx="1164666" cy="106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contenido 3"/>
          <p:cNvSpPr txBox="1">
            <a:spLocks/>
          </p:cNvSpPr>
          <p:nvPr/>
        </p:nvSpPr>
        <p:spPr>
          <a:xfrm>
            <a:off x="407988" y="1527300"/>
            <a:ext cx="6617845" cy="1263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Objetivo: 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coordinar, promover, difundir y fomentar la colaboración mutua y a adoptar una forma de trabajo que siente las bases para la implementación de sustentabilidad en el desarrollo de la Edificación e Infraestructura del 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país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94201" y="1136346"/>
            <a:ext cx="5520462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srgbClr val="0070C0"/>
                </a:solidFill>
              </a:rPr>
              <a:t>Mesa Interministerial de Construcción Sustentable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32821" t="12222" r="33758" b="10695"/>
          <a:stretch/>
        </p:blipFill>
        <p:spPr>
          <a:xfrm>
            <a:off x="8536701" y="2791041"/>
            <a:ext cx="2864077" cy="371393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581466"/>
            <a:ext cx="8162925" cy="40005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721" y="2466950"/>
            <a:ext cx="3633531" cy="416392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1" y="2466950"/>
            <a:ext cx="3633531" cy="41639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5615" y="3790757"/>
            <a:ext cx="1410393" cy="6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0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50602" y="-123027"/>
            <a:ext cx="11960677" cy="7176406"/>
          </a:xfrm>
          <a:prstGeom prst="rect">
            <a:avLst/>
          </a:prstGeom>
        </p:spPr>
      </p:pic>
      <p:sp>
        <p:nvSpPr>
          <p:cNvPr id="39" name="Rectángulo 10">
            <a:extLst>
              <a:ext uri="{FF2B5EF4-FFF2-40B4-BE49-F238E27FC236}">
                <a16:creationId xmlns:a16="http://schemas.microsoft.com/office/drawing/2014/main" id="{92DCB5A3-3E79-C641-8F85-B16A1DF78ACC}"/>
              </a:ext>
            </a:extLst>
          </p:cNvPr>
          <p:cNvSpPr/>
          <p:nvPr/>
        </p:nvSpPr>
        <p:spPr>
          <a:xfrm flipH="1" flipV="1">
            <a:off x="1654447" y="-56045"/>
            <a:ext cx="7470037" cy="7066445"/>
          </a:xfrm>
          <a:custGeom>
            <a:avLst/>
            <a:gdLst>
              <a:gd name="connsiteX0" fmla="*/ 0 w 6905625"/>
              <a:gd name="connsiteY0" fmla="*/ 0 h 6858000"/>
              <a:gd name="connsiteX1" fmla="*/ 6905625 w 6905625"/>
              <a:gd name="connsiteY1" fmla="*/ 0 h 6858000"/>
              <a:gd name="connsiteX2" fmla="*/ 6905625 w 6905625"/>
              <a:gd name="connsiteY2" fmla="*/ 6858000 h 6858000"/>
              <a:gd name="connsiteX3" fmla="*/ 0 w 6905625"/>
              <a:gd name="connsiteY3" fmla="*/ 6858000 h 6858000"/>
              <a:gd name="connsiteX4" fmla="*/ 0 w 6905625"/>
              <a:gd name="connsiteY4" fmla="*/ 0 h 6858000"/>
              <a:gd name="connsiteX0" fmla="*/ 0 w 6905625"/>
              <a:gd name="connsiteY0" fmla="*/ 0 h 6858000"/>
              <a:gd name="connsiteX1" fmla="*/ 6905625 w 6905625"/>
              <a:gd name="connsiteY1" fmla="*/ 0 h 6858000"/>
              <a:gd name="connsiteX2" fmla="*/ 5248275 w 6905625"/>
              <a:gd name="connsiteY2" fmla="*/ 6848475 h 6858000"/>
              <a:gd name="connsiteX3" fmla="*/ 0 w 6905625"/>
              <a:gd name="connsiteY3" fmla="*/ 6858000 h 6858000"/>
              <a:gd name="connsiteX4" fmla="*/ 0 w 6905625"/>
              <a:gd name="connsiteY4" fmla="*/ 0 h 6858000"/>
              <a:gd name="connsiteX0" fmla="*/ 1981200 w 8886825"/>
              <a:gd name="connsiteY0" fmla="*/ 0 h 6858000"/>
              <a:gd name="connsiteX1" fmla="*/ 8886825 w 8886825"/>
              <a:gd name="connsiteY1" fmla="*/ 0 h 6858000"/>
              <a:gd name="connsiteX2" fmla="*/ 7229475 w 8886825"/>
              <a:gd name="connsiteY2" fmla="*/ 6848475 h 6858000"/>
              <a:gd name="connsiteX3" fmla="*/ 0 w 8886825"/>
              <a:gd name="connsiteY3" fmla="*/ 6858000 h 6858000"/>
              <a:gd name="connsiteX4" fmla="*/ 1981200 w 8886825"/>
              <a:gd name="connsiteY4" fmla="*/ 0 h 6858000"/>
              <a:gd name="connsiteX0" fmla="*/ 1981200 w 7229475"/>
              <a:gd name="connsiteY0" fmla="*/ 0 h 6858000"/>
              <a:gd name="connsiteX1" fmla="*/ 7135979 w 7229475"/>
              <a:gd name="connsiteY1" fmla="*/ 16910 h 6858000"/>
              <a:gd name="connsiteX2" fmla="*/ 7229475 w 7229475"/>
              <a:gd name="connsiteY2" fmla="*/ 6848475 h 6858000"/>
              <a:gd name="connsiteX3" fmla="*/ 0 w 7229475"/>
              <a:gd name="connsiteY3" fmla="*/ 6858000 h 6858000"/>
              <a:gd name="connsiteX4" fmla="*/ 1981200 w 7229475"/>
              <a:gd name="connsiteY4" fmla="*/ 0 h 6858000"/>
              <a:gd name="connsiteX0" fmla="*/ 1981200 w 7135979"/>
              <a:gd name="connsiteY0" fmla="*/ 0 h 6865386"/>
              <a:gd name="connsiteX1" fmla="*/ 7135979 w 7135979"/>
              <a:gd name="connsiteY1" fmla="*/ 16910 h 6865386"/>
              <a:gd name="connsiteX2" fmla="*/ 7126484 w 7135979"/>
              <a:gd name="connsiteY2" fmla="*/ 6865386 h 6865386"/>
              <a:gd name="connsiteX3" fmla="*/ 0 w 7135979"/>
              <a:gd name="connsiteY3" fmla="*/ 6858000 h 6865386"/>
              <a:gd name="connsiteX4" fmla="*/ 1981200 w 7135979"/>
              <a:gd name="connsiteY4" fmla="*/ 0 h 68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979" h="6865386">
                <a:moveTo>
                  <a:pt x="1981200" y="0"/>
                </a:moveTo>
                <a:lnTo>
                  <a:pt x="7135979" y="16910"/>
                </a:lnTo>
                <a:lnTo>
                  <a:pt x="7126484" y="6865386"/>
                </a:lnTo>
                <a:lnTo>
                  <a:pt x="0" y="6858000"/>
                </a:lnTo>
                <a:lnTo>
                  <a:pt x="198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1" name="Rectángulo 10">
            <a:extLst>
              <a:ext uri="{FF2B5EF4-FFF2-40B4-BE49-F238E27FC236}">
                <a16:creationId xmlns:a16="http://schemas.microsoft.com/office/drawing/2014/main" id="{92DCB5A3-3E79-C641-8F85-B16A1DF78ACC}"/>
              </a:ext>
            </a:extLst>
          </p:cNvPr>
          <p:cNvSpPr/>
          <p:nvPr/>
        </p:nvSpPr>
        <p:spPr>
          <a:xfrm flipH="1" flipV="1">
            <a:off x="0" y="32491"/>
            <a:ext cx="7267575" cy="6874922"/>
          </a:xfrm>
          <a:custGeom>
            <a:avLst/>
            <a:gdLst>
              <a:gd name="connsiteX0" fmla="*/ 0 w 6905625"/>
              <a:gd name="connsiteY0" fmla="*/ 0 h 6858000"/>
              <a:gd name="connsiteX1" fmla="*/ 6905625 w 6905625"/>
              <a:gd name="connsiteY1" fmla="*/ 0 h 6858000"/>
              <a:gd name="connsiteX2" fmla="*/ 6905625 w 6905625"/>
              <a:gd name="connsiteY2" fmla="*/ 6858000 h 6858000"/>
              <a:gd name="connsiteX3" fmla="*/ 0 w 6905625"/>
              <a:gd name="connsiteY3" fmla="*/ 6858000 h 6858000"/>
              <a:gd name="connsiteX4" fmla="*/ 0 w 6905625"/>
              <a:gd name="connsiteY4" fmla="*/ 0 h 6858000"/>
              <a:gd name="connsiteX0" fmla="*/ 0 w 6905625"/>
              <a:gd name="connsiteY0" fmla="*/ 0 h 6858000"/>
              <a:gd name="connsiteX1" fmla="*/ 6905625 w 6905625"/>
              <a:gd name="connsiteY1" fmla="*/ 0 h 6858000"/>
              <a:gd name="connsiteX2" fmla="*/ 5248275 w 6905625"/>
              <a:gd name="connsiteY2" fmla="*/ 6848475 h 6858000"/>
              <a:gd name="connsiteX3" fmla="*/ 0 w 6905625"/>
              <a:gd name="connsiteY3" fmla="*/ 6858000 h 6858000"/>
              <a:gd name="connsiteX4" fmla="*/ 0 w 6905625"/>
              <a:gd name="connsiteY4" fmla="*/ 0 h 6858000"/>
              <a:gd name="connsiteX0" fmla="*/ 1981200 w 8886825"/>
              <a:gd name="connsiteY0" fmla="*/ 0 h 6858000"/>
              <a:gd name="connsiteX1" fmla="*/ 8886825 w 8886825"/>
              <a:gd name="connsiteY1" fmla="*/ 0 h 6858000"/>
              <a:gd name="connsiteX2" fmla="*/ 7229475 w 8886825"/>
              <a:gd name="connsiteY2" fmla="*/ 6848475 h 6858000"/>
              <a:gd name="connsiteX3" fmla="*/ 0 w 8886825"/>
              <a:gd name="connsiteY3" fmla="*/ 6858000 h 6858000"/>
              <a:gd name="connsiteX4" fmla="*/ 1981200 w 8886825"/>
              <a:gd name="connsiteY4" fmla="*/ 0 h 6858000"/>
              <a:gd name="connsiteX0" fmla="*/ 1981200 w 7229475"/>
              <a:gd name="connsiteY0" fmla="*/ 0 h 6858000"/>
              <a:gd name="connsiteX1" fmla="*/ 7135979 w 7229475"/>
              <a:gd name="connsiteY1" fmla="*/ 16910 h 6858000"/>
              <a:gd name="connsiteX2" fmla="*/ 7229475 w 7229475"/>
              <a:gd name="connsiteY2" fmla="*/ 6848475 h 6858000"/>
              <a:gd name="connsiteX3" fmla="*/ 0 w 7229475"/>
              <a:gd name="connsiteY3" fmla="*/ 6858000 h 6858000"/>
              <a:gd name="connsiteX4" fmla="*/ 1981200 w 7229475"/>
              <a:gd name="connsiteY4" fmla="*/ 0 h 6858000"/>
              <a:gd name="connsiteX0" fmla="*/ 1981200 w 7135979"/>
              <a:gd name="connsiteY0" fmla="*/ 0 h 6865386"/>
              <a:gd name="connsiteX1" fmla="*/ 7135979 w 7135979"/>
              <a:gd name="connsiteY1" fmla="*/ 16910 h 6865386"/>
              <a:gd name="connsiteX2" fmla="*/ 7126484 w 7135979"/>
              <a:gd name="connsiteY2" fmla="*/ 6865386 h 6865386"/>
              <a:gd name="connsiteX3" fmla="*/ 0 w 7135979"/>
              <a:gd name="connsiteY3" fmla="*/ 6858000 h 6865386"/>
              <a:gd name="connsiteX4" fmla="*/ 1981200 w 7135979"/>
              <a:gd name="connsiteY4" fmla="*/ 0 h 68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979" h="6865386">
                <a:moveTo>
                  <a:pt x="1981200" y="0"/>
                </a:moveTo>
                <a:lnTo>
                  <a:pt x="7135979" y="16910"/>
                </a:lnTo>
                <a:lnTo>
                  <a:pt x="7126484" y="6865386"/>
                </a:lnTo>
                <a:lnTo>
                  <a:pt x="0" y="6858000"/>
                </a:lnTo>
                <a:lnTo>
                  <a:pt x="198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407988" y="5249280"/>
            <a:ext cx="5746069" cy="1286982"/>
            <a:chOff x="1443509" y="1024869"/>
            <a:chExt cx="5580702" cy="1249944"/>
          </a:xfrm>
        </p:grpSpPr>
        <p:pic>
          <p:nvPicPr>
            <p:cNvPr id="54" name="Picture 2" descr="Ministerio de Desarrollo Social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00"/>
            <a:stretch/>
          </p:blipFill>
          <p:spPr bwMode="auto">
            <a:xfrm>
              <a:off x="5382933" y="1024870"/>
              <a:ext cx="801585" cy="124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Resultado de imagen para MINISTERIO DE ECONOMI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41"/>
            <a:stretch/>
          </p:blipFill>
          <p:spPr bwMode="auto">
            <a:xfrm>
              <a:off x="6220343" y="1024871"/>
              <a:ext cx="803868" cy="124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Resultado de imagen para MINISTERIO DE ENERGIA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80"/>
            <a:stretch/>
          </p:blipFill>
          <p:spPr bwMode="auto">
            <a:xfrm>
              <a:off x="2860486" y="1024870"/>
              <a:ext cx="805486" cy="124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8" descr="Resultado de imagen para MINISTERIO DEL MEDIO AMBIENT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9"/>
            <a:stretch/>
          </p:blipFill>
          <p:spPr bwMode="auto">
            <a:xfrm>
              <a:off x="3701797" y="1024870"/>
              <a:ext cx="797905" cy="124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0" descr="Resultado de imagen para MINISTERIO DE OBRAS PUBLICAS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39"/>
            <a:stretch/>
          </p:blipFill>
          <p:spPr bwMode="auto">
            <a:xfrm>
              <a:off x="4535527" y="1024870"/>
              <a:ext cx="811581" cy="124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8" descr="Resultado de imagen para ministerio de viviend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509" y="1024869"/>
              <a:ext cx="1381152" cy="124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CuadroTexto 18"/>
          <p:cNvSpPr txBox="1"/>
          <p:nvPr/>
        </p:nvSpPr>
        <p:spPr>
          <a:xfrm>
            <a:off x="394201" y="1136346"/>
            <a:ext cx="5520462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srgbClr val="0070C0"/>
                </a:solidFill>
              </a:rPr>
              <a:t>Mesa Interministerial de Construcción Sustentable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952533" y="3161831"/>
            <a:ext cx="2689777" cy="16312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61938" indent="-261938">
              <a:lnSpc>
                <a:spcPct val="200000"/>
              </a:lnSpc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CL" sz="1600" b="1" dirty="0">
                <a:solidFill>
                  <a:srgbClr val="3B3838"/>
                </a:solidFill>
              </a:rPr>
              <a:t>Energía</a:t>
            </a:r>
          </a:p>
          <a:p>
            <a:pPr marL="261938" indent="-261938">
              <a:lnSpc>
                <a:spcPct val="200000"/>
              </a:lnSpc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CL" sz="1600" b="1" dirty="0">
                <a:solidFill>
                  <a:srgbClr val="3B3838"/>
                </a:solidFill>
              </a:rPr>
              <a:t>Agua</a:t>
            </a:r>
          </a:p>
          <a:p>
            <a:pPr marL="261938" indent="-261938">
              <a:lnSpc>
                <a:spcPct val="200000"/>
              </a:lnSpc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CL" sz="1600" b="1" dirty="0" smtClean="0">
                <a:solidFill>
                  <a:srgbClr val="3B3838"/>
                </a:solidFill>
              </a:rPr>
              <a:t>Residuos</a:t>
            </a:r>
            <a:endParaRPr lang="es-CL" sz="1600" b="1" dirty="0">
              <a:solidFill>
                <a:srgbClr val="3B3838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37420" y="2791041"/>
            <a:ext cx="3048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70C0"/>
                </a:solidFill>
              </a:rPr>
              <a:t>Variables de sustentabilidad</a:t>
            </a:r>
            <a:endParaRPr lang="es-CL" sz="1600" b="1" dirty="0">
              <a:solidFill>
                <a:srgbClr val="0070C0"/>
              </a:solidFill>
            </a:endParaRPr>
          </a:p>
        </p:txBody>
      </p:sp>
      <p:pic>
        <p:nvPicPr>
          <p:cNvPr id="23" name="Picture 2" descr="Construcción Sustentabl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3" t="3661" r="39441" b="63239"/>
          <a:stretch/>
        </p:blipFill>
        <p:spPr bwMode="auto">
          <a:xfrm>
            <a:off x="377448" y="3262882"/>
            <a:ext cx="578734" cy="4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nstrucción Sustentabl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-1" r="76364" b="61402"/>
          <a:stretch/>
        </p:blipFill>
        <p:spPr bwMode="auto">
          <a:xfrm>
            <a:off x="2829422" y="3212821"/>
            <a:ext cx="723604" cy="51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nstrucción Sustentabl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7" t="3793" r="5522" b="64774"/>
          <a:stretch/>
        </p:blipFill>
        <p:spPr bwMode="auto">
          <a:xfrm>
            <a:off x="396108" y="3836100"/>
            <a:ext cx="437781" cy="38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12"/>
          <a:srcRect l="10454" t="8907" r="30749" b="16797"/>
          <a:stretch/>
        </p:blipFill>
        <p:spPr>
          <a:xfrm>
            <a:off x="2961480" y="3861887"/>
            <a:ext cx="491046" cy="494958"/>
          </a:xfrm>
          <a:prstGeom prst="rect">
            <a:avLst/>
          </a:prstGeom>
        </p:spPr>
      </p:pic>
      <p:pic>
        <p:nvPicPr>
          <p:cNvPr id="28" name="Picture 2" descr="Construcción Sustentabl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48371" r="78792" b="17714"/>
          <a:stretch/>
        </p:blipFill>
        <p:spPr bwMode="auto">
          <a:xfrm>
            <a:off x="393307" y="4386066"/>
            <a:ext cx="504328" cy="436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7988" y="581466"/>
            <a:ext cx="8162925" cy="400050"/>
          </a:xfrm>
          <a:prstGeom prst="rect">
            <a:avLst/>
          </a:prstGeom>
        </p:spPr>
      </p:pic>
      <p:sp>
        <p:nvSpPr>
          <p:cNvPr id="38" name="Marcador de contenido 3"/>
          <p:cNvSpPr txBox="1">
            <a:spLocks/>
          </p:cNvSpPr>
          <p:nvPr/>
        </p:nvSpPr>
        <p:spPr>
          <a:xfrm>
            <a:off x="407988" y="1527300"/>
            <a:ext cx="6617845" cy="12637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Objetivo: 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coordinar, promover, difundir y fomentar la colaboración mutua y a adoptar una forma de trabajo que siente las bases para la implementación de sustentabilidad en el desarrollo de la Edificación e Infraestructura del </a:t>
            </a:r>
            <a:r>
              <a:rPr lang="es-E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país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3628402" y="3186538"/>
            <a:ext cx="2689777" cy="10618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61938" indent="-261938">
              <a:lnSpc>
                <a:spcPct val="200000"/>
              </a:lnSpc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CL" sz="1600" b="1" dirty="0" smtClean="0">
                <a:solidFill>
                  <a:srgbClr val="3B3838"/>
                </a:solidFill>
              </a:rPr>
              <a:t>Salud </a:t>
            </a:r>
            <a:r>
              <a:rPr lang="es-CL" sz="1600" b="1" dirty="0">
                <a:solidFill>
                  <a:srgbClr val="3B3838"/>
                </a:solidFill>
              </a:rPr>
              <a:t>y bienestar </a:t>
            </a:r>
          </a:p>
          <a:p>
            <a:pPr marL="261938" indent="-261938">
              <a:lnSpc>
                <a:spcPct val="200000"/>
              </a:lnSpc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CL" sz="1600" b="1" dirty="0">
                <a:solidFill>
                  <a:srgbClr val="3B3838"/>
                </a:solidFill>
              </a:rPr>
              <a:t>Manejo/operación</a:t>
            </a:r>
          </a:p>
        </p:txBody>
      </p:sp>
      <p:sp>
        <p:nvSpPr>
          <p:cNvPr id="43" name="Triángulo isósceles 18"/>
          <p:cNvSpPr/>
          <p:nvPr/>
        </p:nvSpPr>
        <p:spPr>
          <a:xfrm rot="10800000">
            <a:off x="6352434" y="-22742"/>
            <a:ext cx="4521199" cy="1219201"/>
          </a:xfrm>
          <a:custGeom>
            <a:avLst/>
            <a:gdLst>
              <a:gd name="connsiteX0" fmla="*/ 0 w 3522133"/>
              <a:gd name="connsiteY0" fmla="*/ 880534 h 880534"/>
              <a:gd name="connsiteX1" fmla="*/ 1761067 w 3522133"/>
              <a:gd name="connsiteY1" fmla="*/ 0 h 880534"/>
              <a:gd name="connsiteX2" fmla="*/ 3522133 w 3522133"/>
              <a:gd name="connsiteY2" fmla="*/ 880534 h 880534"/>
              <a:gd name="connsiteX3" fmla="*/ 0 w 3522133"/>
              <a:gd name="connsiteY3" fmla="*/ 880534 h 880534"/>
              <a:gd name="connsiteX0" fmla="*/ 999066 w 4521199"/>
              <a:gd name="connsiteY0" fmla="*/ 1219201 h 1219201"/>
              <a:gd name="connsiteX1" fmla="*/ 0 w 4521199"/>
              <a:gd name="connsiteY1" fmla="*/ 0 h 1219201"/>
              <a:gd name="connsiteX2" fmla="*/ 4521199 w 4521199"/>
              <a:gd name="connsiteY2" fmla="*/ 1219201 h 1219201"/>
              <a:gd name="connsiteX3" fmla="*/ 999066 w 4521199"/>
              <a:gd name="connsiteY3" fmla="*/ 1219201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1199" h="1219201">
                <a:moveTo>
                  <a:pt x="999066" y="1219201"/>
                </a:moveTo>
                <a:lnTo>
                  <a:pt x="0" y="0"/>
                </a:lnTo>
                <a:lnTo>
                  <a:pt x="4521199" y="1219201"/>
                </a:lnTo>
                <a:lnTo>
                  <a:pt x="999066" y="1219201"/>
                </a:lnTo>
                <a:close/>
              </a:path>
            </a:pathLst>
          </a:custGeom>
          <a:solidFill>
            <a:srgbClr val="7FB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4" name="Triángulo isósceles 17"/>
          <p:cNvSpPr/>
          <p:nvPr/>
        </p:nvSpPr>
        <p:spPr>
          <a:xfrm rot="10800000">
            <a:off x="9794254" y="-9891"/>
            <a:ext cx="2414677" cy="2889590"/>
          </a:xfrm>
          <a:custGeom>
            <a:avLst/>
            <a:gdLst>
              <a:gd name="connsiteX0" fmla="*/ 0 w 2370667"/>
              <a:gd name="connsiteY0" fmla="*/ 1668524 h 1668524"/>
              <a:gd name="connsiteX1" fmla="*/ 1185334 w 2370667"/>
              <a:gd name="connsiteY1" fmla="*/ 0 h 1668524"/>
              <a:gd name="connsiteX2" fmla="*/ 2370667 w 2370667"/>
              <a:gd name="connsiteY2" fmla="*/ 1668524 h 1668524"/>
              <a:gd name="connsiteX3" fmla="*/ 0 w 2370667"/>
              <a:gd name="connsiteY3" fmla="*/ 1668524 h 1668524"/>
              <a:gd name="connsiteX0" fmla="*/ 0 w 2370667"/>
              <a:gd name="connsiteY0" fmla="*/ 2836924 h 2836924"/>
              <a:gd name="connsiteX1" fmla="*/ 0 w 2370667"/>
              <a:gd name="connsiteY1" fmla="*/ 0 h 2836924"/>
              <a:gd name="connsiteX2" fmla="*/ 2370667 w 2370667"/>
              <a:gd name="connsiteY2" fmla="*/ 2836924 h 2836924"/>
              <a:gd name="connsiteX3" fmla="*/ 0 w 2370667"/>
              <a:gd name="connsiteY3" fmla="*/ 2836924 h 283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2836924">
                <a:moveTo>
                  <a:pt x="0" y="2836924"/>
                </a:moveTo>
                <a:lnTo>
                  <a:pt x="0" y="0"/>
                </a:lnTo>
                <a:lnTo>
                  <a:pt x="2370667" y="2836924"/>
                </a:lnTo>
                <a:lnTo>
                  <a:pt x="0" y="28369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68" y="208438"/>
            <a:ext cx="761227" cy="7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9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125E-6 -4.07407E-6 L -0.49727 -4.07407E-6 " pathEditMode="relative" rAng="0" ptsTypes="AA">
                                      <p:cBhvr>
                                        <p:cTn id="6" dur="7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345" y="2083812"/>
            <a:ext cx="7517530" cy="39684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76888FFB-3731-444D-A026-444F478BE438}"/>
              </a:ext>
            </a:extLst>
          </p:cNvPr>
          <p:cNvSpPr txBox="1"/>
          <p:nvPr/>
        </p:nvSpPr>
        <p:spPr>
          <a:xfrm>
            <a:off x="913125" y="5826972"/>
            <a:ext cx="9984301" cy="400110"/>
          </a:xfrm>
          <a:prstGeom prst="rect">
            <a:avLst/>
          </a:prstGeom>
          <a:solidFill>
            <a:srgbClr val="7EAFD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000" b="1" kern="0" dirty="0" smtClean="0">
                <a:solidFill>
                  <a:prstClr val="white"/>
                </a:solidFill>
              </a:rPr>
              <a:t>16 COMISIONES </a:t>
            </a:r>
            <a:r>
              <a:rPr lang="es-CL" sz="2000" b="1" kern="0" dirty="0" smtClean="0">
                <a:solidFill>
                  <a:prstClr val="white"/>
                </a:solidFill>
              </a:rPr>
              <a:t>REGIONALES</a:t>
            </a:r>
            <a:endParaRPr kumimoji="0" lang="es-C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EDAD3E9-9E88-4E47-B38E-5A56BC7745E7}"/>
              </a:ext>
            </a:extLst>
          </p:cNvPr>
          <p:cNvSpPr txBox="1"/>
          <p:nvPr/>
        </p:nvSpPr>
        <p:spPr>
          <a:xfrm>
            <a:off x="3611327" y="2406337"/>
            <a:ext cx="2119488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ECONOMÍA CIRCULAR</a:t>
            </a:r>
            <a:endParaRPr kumimoji="0" lang="es-CL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F1F6B83-8799-4005-8576-CDF6869AD0CA}"/>
              </a:ext>
            </a:extLst>
          </p:cNvPr>
          <p:cNvSpPr txBox="1"/>
          <p:nvPr/>
        </p:nvSpPr>
        <p:spPr>
          <a:xfrm>
            <a:off x="913125" y="2406337"/>
            <a:ext cx="2552983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r>
              <a:rPr lang="es-CL" dirty="0"/>
              <a:t>HUELLA DE CARBONO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2A0FE60-8DDA-44BE-902E-F5009294E8D4}"/>
              </a:ext>
            </a:extLst>
          </p:cNvPr>
          <p:cNvSpPr txBox="1"/>
          <p:nvPr/>
        </p:nvSpPr>
        <p:spPr>
          <a:xfrm>
            <a:off x="5834933" y="2397249"/>
            <a:ext cx="2776707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r>
              <a:rPr lang="es-CL" dirty="0" smtClean="0"/>
              <a:t>PACCC</a:t>
            </a:r>
            <a:endParaRPr lang="es-CL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73D46A2-E257-4B26-9692-B060245D1817}"/>
              </a:ext>
            </a:extLst>
          </p:cNvPr>
          <p:cNvSpPr txBox="1"/>
          <p:nvPr/>
        </p:nvSpPr>
        <p:spPr>
          <a:xfrm>
            <a:off x="8678222" y="2397905"/>
            <a:ext cx="2205605" cy="338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r>
              <a:rPr lang="es-CL" dirty="0" smtClean="0"/>
              <a:t>FOMENTO</a:t>
            </a:r>
            <a:endParaRPr lang="es-CL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02DD3D5-D45D-4147-A641-9F6AC3E8FC5C}"/>
              </a:ext>
            </a:extLst>
          </p:cNvPr>
          <p:cNvSpPr txBox="1"/>
          <p:nvPr/>
        </p:nvSpPr>
        <p:spPr>
          <a:xfrm>
            <a:off x="882392" y="1506410"/>
            <a:ext cx="9989437" cy="4001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MESA </a:t>
            </a: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INTERMINISTERIAL:</a:t>
            </a:r>
            <a:r>
              <a:rPr kumimoji="0" lang="es-CL" sz="20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MINVU 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– MMA – MOP </a:t>
            </a: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– ENERGÍA – MDS </a:t>
            </a:r>
            <a:r>
              <a:rPr lang="es-CL" sz="2000" b="1" kern="0" dirty="0">
                <a:solidFill>
                  <a:prstClr val="white"/>
                </a:solidFill>
              </a:rPr>
              <a:t>– </a:t>
            </a:r>
            <a:r>
              <a:rPr lang="es-CL" sz="2000" b="1" kern="0" dirty="0" smtClean="0">
                <a:solidFill>
                  <a:prstClr val="white"/>
                </a:solidFill>
              </a:rPr>
              <a:t>ECONOMÍA</a:t>
            </a:r>
            <a:endParaRPr kumimoji="0" lang="es-CL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4"/>
          <a:srcRect l="20614" t="22922" r="48616" b="6770"/>
          <a:stretch/>
        </p:blipFill>
        <p:spPr>
          <a:xfrm>
            <a:off x="6302539" y="2980471"/>
            <a:ext cx="1841493" cy="236563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153" y="3005501"/>
            <a:ext cx="1748272" cy="2397146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642"/>
          <a:stretch/>
        </p:blipFill>
        <p:spPr>
          <a:xfrm>
            <a:off x="9952447" y="3113361"/>
            <a:ext cx="853169" cy="742539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9652" y="3086983"/>
            <a:ext cx="898224" cy="894233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9797" y="4362710"/>
            <a:ext cx="884030" cy="8801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42" t="19829" r="27854" b="33238"/>
          <a:stretch/>
        </p:blipFill>
        <p:spPr>
          <a:xfrm>
            <a:off x="8905146" y="4358118"/>
            <a:ext cx="850223" cy="884693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EF1F6B83-8799-4005-8576-CDF6869AD0CA}"/>
              </a:ext>
            </a:extLst>
          </p:cNvPr>
          <p:cNvSpPr txBox="1"/>
          <p:nvPr/>
        </p:nvSpPr>
        <p:spPr>
          <a:xfrm>
            <a:off x="913125" y="3030078"/>
            <a:ext cx="2552983" cy="2308324"/>
          </a:xfrm>
          <a:prstGeom prst="rect">
            <a:avLst/>
          </a:prstGeom>
          <a:solidFill>
            <a:srgbClr val="7FBC03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defRPr>
            </a:lvl1pPr>
          </a:lstStyle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ESTRATEGIA </a:t>
            </a:r>
            <a:r>
              <a:rPr lang="es-CL" dirty="0" smtClean="0"/>
              <a:t>NACIONAL </a:t>
            </a:r>
            <a:endParaRPr lang="es-CL" dirty="0" smtClean="0"/>
          </a:p>
          <a:p>
            <a:r>
              <a:rPr lang="es-CL" dirty="0" smtClean="0"/>
              <a:t>DE  </a:t>
            </a:r>
            <a:r>
              <a:rPr lang="es-CL" dirty="0" smtClean="0"/>
              <a:t>HUELLA CARBONO SECTOR </a:t>
            </a:r>
            <a:r>
              <a:rPr lang="es-CL" dirty="0" smtClean="0"/>
              <a:t>CONSTRUCCIÓN</a:t>
            </a:r>
          </a:p>
          <a:p>
            <a:endParaRPr lang="es-CL" dirty="0" smtClean="0"/>
          </a:p>
          <a:p>
            <a:r>
              <a:rPr lang="es-CL" dirty="0" smtClean="0"/>
              <a:t>(Desarrollo</a:t>
            </a:r>
            <a:r>
              <a:rPr lang="es-CL" dirty="0" smtClean="0"/>
              <a:t>)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988" y="581466"/>
            <a:ext cx="81629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34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833" y="3688720"/>
            <a:ext cx="12389873" cy="937647"/>
          </a:xfrm>
          <a:prstGeom prst="rect">
            <a:avLst/>
          </a:prstGeom>
        </p:spPr>
      </p:pic>
      <p:pic>
        <p:nvPicPr>
          <p:cNvPr id="104" name="Imagen 103"/>
          <p:cNvPicPr>
            <a:picLocks noChangeAspect="1"/>
          </p:cNvPicPr>
          <p:nvPr/>
        </p:nvPicPr>
        <p:blipFill rotWithShape="1">
          <a:blip r:embed="rId3"/>
          <a:srcRect l="25039" t="13582" r="35837" b="19852"/>
          <a:stretch/>
        </p:blipFill>
        <p:spPr>
          <a:xfrm>
            <a:off x="9894228" y="2792926"/>
            <a:ext cx="737110" cy="712752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 rotWithShape="1">
          <a:blip r:embed="rId4"/>
          <a:srcRect l="34460" t="16866" r="35958" b="15250"/>
          <a:stretch/>
        </p:blipFill>
        <p:spPr>
          <a:xfrm>
            <a:off x="2013561" y="2053319"/>
            <a:ext cx="897484" cy="117050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330" y="4985387"/>
            <a:ext cx="1353627" cy="692825"/>
          </a:xfrm>
          <a:prstGeom prst="rect">
            <a:avLst/>
          </a:prstGeom>
        </p:spPr>
      </p:pic>
      <p:pic>
        <p:nvPicPr>
          <p:cNvPr id="90" name="Picture 2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40" y="2506738"/>
            <a:ext cx="857892" cy="69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54"/>
          <p:cNvSpPr/>
          <p:nvPr/>
        </p:nvSpPr>
        <p:spPr>
          <a:xfrm>
            <a:off x="5224462" y="4897100"/>
            <a:ext cx="1417147" cy="1037014"/>
          </a:xfrm>
          <a:prstGeom prst="rightArrow">
            <a:avLst>
              <a:gd name="adj1" fmla="val 63186"/>
              <a:gd name="adj2" fmla="val 42308"/>
            </a:avLst>
          </a:prstGeom>
          <a:solidFill>
            <a:srgbClr val="72A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36000" bIns="36000" rtlCol="0" anchor="ctr"/>
          <a:lstStyle/>
          <a:p>
            <a:pPr>
              <a:lnSpc>
                <a:spcPts val="1100"/>
              </a:lnSpc>
            </a:pPr>
            <a:r>
              <a:rPr lang="es-CL" sz="1200" b="1" dirty="0" smtClean="0">
                <a:solidFill>
                  <a:schemeClr val="bg1"/>
                </a:solidFill>
              </a:rPr>
              <a:t>Pilotos  CS Viviendas y EEPP</a:t>
            </a:r>
            <a:endParaRPr lang="es-CL" sz="1050" b="1" dirty="0">
              <a:solidFill>
                <a:schemeClr val="bg1"/>
              </a:solidFill>
            </a:endParaRPr>
          </a:p>
        </p:txBody>
      </p:sp>
      <p:sp>
        <p:nvSpPr>
          <p:cNvPr id="93" name="Rectangle 54"/>
          <p:cNvSpPr/>
          <p:nvPr/>
        </p:nvSpPr>
        <p:spPr>
          <a:xfrm>
            <a:off x="177685" y="2686731"/>
            <a:ext cx="1356387" cy="665168"/>
          </a:xfrm>
          <a:custGeom>
            <a:avLst/>
            <a:gdLst>
              <a:gd name="connsiteX0" fmla="*/ 0 w 1295400"/>
              <a:gd name="connsiteY0" fmla="*/ 0 h 300335"/>
              <a:gd name="connsiteX1" fmla="*/ 1295400 w 1295400"/>
              <a:gd name="connsiteY1" fmla="*/ 0 h 300335"/>
              <a:gd name="connsiteX2" fmla="*/ 1295400 w 1295400"/>
              <a:gd name="connsiteY2" fmla="*/ 300335 h 300335"/>
              <a:gd name="connsiteX3" fmla="*/ 0 w 1295400"/>
              <a:gd name="connsiteY3" fmla="*/ 300335 h 300335"/>
              <a:gd name="connsiteX4" fmla="*/ 0 w 1295400"/>
              <a:gd name="connsiteY4" fmla="*/ 0 h 300335"/>
              <a:gd name="connsiteX0" fmla="*/ 18627 w 1314027"/>
              <a:gd name="connsiteY0" fmla="*/ 1832 h 302167"/>
              <a:gd name="connsiteX1" fmla="*/ 0 w 1314027"/>
              <a:gd name="connsiteY1" fmla="*/ 0 h 302167"/>
              <a:gd name="connsiteX2" fmla="*/ 1314027 w 1314027"/>
              <a:gd name="connsiteY2" fmla="*/ 1832 h 302167"/>
              <a:gd name="connsiteX3" fmla="*/ 1314027 w 1314027"/>
              <a:gd name="connsiteY3" fmla="*/ 302167 h 302167"/>
              <a:gd name="connsiteX4" fmla="*/ 18627 w 1314027"/>
              <a:gd name="connsiteY4" fmla="*/ 302167 h 302167"/>
              <a:gd name="connsiteX5" fmla="*/ 18627 w 1314027"/>
              <a:gd name="connsiteY5" fmla="*/ 1832 h 302167"/>
              <a:gd name="connsiteX0" fmla="*/ 0 w 1295400"/>
              <a:gd name="connsiteY0" fmla="*/ 0 h 300335"/>
              <a:gd name="connsiteX1" fmla="*/ 279399 w 1295400"/>
              <a:gd name="connsiteY1" fmla="*/ 4941 h 300335"/>
              <a:gd name="connsiteX2" fmla="*/ 1295400 w 1295400"/>
              <a:gd name="connsiteY2" fmla="*/ 0 h 300335"/>
              <a:gd name="connsiteX3" fmla="*/ 1295400 w 1295400"/>
              <a:gd name="connsiteY3" fmla="*/ 300335 h 300335"/>
              <a:gd name="connsiteX4" fmla="*/ 0 w 1295400"/>
              <a:gd name="connsiteY4" fmla="*/ 300335 h 300335"/>
              <a:gd name="connsiteX5" fmla="*/ 0 w 1295400"/>
              <a:gd name="connsiteY5" fmla="*/ 0 h 300335"/>
              <a:gd name="connsiteX0" fmla="*/ 0 w 1302173"/>
              <a:gd name="connsiteY0" fmla="*/ 135466 h 300335"/>
              <a:gd name="connsiteX1" fmla="*/ 286172 w 1302173"/>
              <a:gd name="connsiteY1" fmla="*/ 4941 h 300335"/>
              <a:gd name="connsiteX2" fmla="*/ 1302173 w 1302173"/>
              <a:gd name="connsiteY2" fmla="*/ 0 h 300335"/>
              <a:gd name="connsiteX3" fmla="*/ 1302173 w 1302173"/>
              <a:gd name="connsiteY3" fmla="*/ 300335 h 300335"/>
              <a:gd name="connsiteX4" fmla="*/ 6773 w 1302173"/>
              <a:gd name="connsiteY4" fmla="*/ 300335 h 300335"/>
              <a:gd name="connsiteX5" fmla="*/ 0 w 1302173"/>
              <a:gd name="connsiteY5" fmla="*/ 135466 h 300335"/>
              <a:gd name="connsiteX0" fmla="*/ 0 w 1302173"/>
              <a:gd name="connsiteY0" fmla="*/ 135466 h 300335"/>
              <a:gd name="connsiteX1" fmla="*/ 286172 w 1302173"/>
              <a:gd name="connsiteY1" fmla="*/ 4941 h 300335"/>
              <a:gd name="connsiteX2" fmla="*/ 1302173 w 1302173"/>
              <a:gd name="connsiteY2" fmla="*/ 0 h 300335"/>
              <a:gd name="connsiteX3" fmla="*/ 1302173 w 1302173"/>
              <a:gd name="connsiteY3" fmla="*/ 300335 h 300335"/>
              <a:gd name="connsiteX4" fmla="*/ 284480 w 1302173"/>
              <a:gd name="connsiteY4" fmla="*/ 293562 h 300335"/>
              <a:gd name="connsiteX5" fmla="*/ 0 w 1302173"/>
              <a:gd name="connsiteY5" fmla="*/ 135466 h 300335"/>
              <a:gd name="connsiteX0" fmla="*/ 0 w 1180253"/>
              <a:gd name="connsiteY0" fmla="*/ 121920 h 300335"/>
              <a:gd name="connsiteX1" fmla="*/ 164252 w 1180253"/>
              <a:gd name="connsiteY1" fmla="*/ 4941 h 300335"/>
              <a:gd name="connsiteX2" fmla="*/ 1180253 w 1180253"/>
              <a:gd name="connsiteY2" fmla="*/ 0 h 300335"/>
              <a:gd name="connsiteX3" fmla="*/ 1180253 w 1180253"/>
              <a:gd name="connsiteY3" fmla="*/ 300335 h 300335"/>
              <a:gd name="connsiteX4" fmla="*/ 162560 w 1180253"/>
              <a:gd name="connsiteY4" fmla="*/ 293562 h 300335"/>
              <a:gd name="connsiteX5" fmla="*/ 0 w 1180253"/>
              <a:gd name="connsiteY5" fmla="*/ 121920 h 300335"/>
              <a:gd name="connsiteX0" fmla="*/ 0 w 1017693"/>
              <a:gd name="connsiteY0" fmla="*/ 293562 h 300335"/>
              <a:gd name="connsiteX1" fmla="*/ 1692 w 1017693"/>
              <a:gd name="connsiteY1" fmla="*/ 4941 h 300335"/>
              <a:gd name="connsiteX2" fmla="*/ 1017693 w 1017693"/>
              <a:gd name="connsiteY2" fmla="*/ 0 h 300335"/>
              <a:gd name="connsiteX3" fmla="*/ 1017693 w 1017693"/>
              <a:gd name="connsiteY3" fmla="*/ 300335 h 300335"/>
              <a:gd name="connsiteX4" fmla="*/ 0 w 1017693"/>
              <a:gd name="connsiteY4" fmla="*/ 293562 h 30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693" h="300335">
                <a:moveTo>
                  <a:pt x="0" y="293562"/>
                </a:moveTo>
                <a:lnTo>
                  <a:pt x="1692" y="4941"/>
                </a:lnTo>
                <a:lnTo>
                  <a:pt x="1017693" y="0"/>
                </a:lnTo>
                <a:lnTo>
                  <a:pt x="1017693" y="300335"/>
                </a:lnTo>
                <a:lnTo>
                  <a:pt x="0" y="29356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450"/>
              </a:spcAft>
            </a:pPr>
            <a:endParaRPr lang="es-CL" sz="1200" b="1" dirty="0">
              <a:solidFill>
                <a:srgbClr val="0D65AE"/>
              </a:solidFill>
            </a:endParaRPr>
          </a:p>
          <a:p>
            <a:pPr algn="ctr">
              <a:spcAft>
                <a:spcPts val="450"/>
              </a:spcAft>
            </a:pPr>
            <a:r>
              <a:rPr lang="es-CL" sz="1200" b="1" dirty="0">
                <a:solidFill>
                  <a:srgbClr val="0D65AE"/>
                </a:solidFill>
              </a:rPr>
              <a:t>Convenio de CS</a:t>
            </a:r>
          </a:p>
          <a:p>
            <a:pPr algn="ctr"/>
            <a:r>
              <a:rPr lang="es-CL" sz="1200" b="1" dirty="0">
                <a:solidFill>
                  <a:srgbClr val="0D65AE"/>
                </a:solidFill>
              </a:rPr>
              <a:t>(MOP+MINENERGÍA</a:t>
            </a:r>
          </a:p>
          <a:p>
            <a:pPr algn="ctr"/>
            <a:r>
              <a:rPr lang="es-CL" sz="1200" b="1" dirty="0">
                <a:solidFill>
                  <a:srgbClr val="0D65AE"/>
                </a:solidFill>
              </a:rPr>
              <a:t>+MINVU+MMA)</a:t>
            </a:r>
          </a:p>
          <a:p>
            <a:pPr algn="ctr"/>
            <a:endParaRPr lang="es-CL" sz="1200" b="1" dirty="0">
              <a:solidFill>
                <a:srgbClr val="0D65AE"/>
              </a:solidFill>
            </a:endParaRPr>
          </a:p>
          <a:p>
            <a:pPr algn="ctr"/>
            <a:endParaRPr lang="es-CL" sz="1200" b="1" dirty="0">
              <a:solidFill>
                <a:srgbClr val="0D65AE"/>
              </a:solidFill>
            </a:endParaRPr>
          </a:p>
        </p:txBody>
      </p:sp>
      <p:pic>
        <p:nvPicPr>
          <p:cNvPr id="94" name="Picture 2" descr="Resultado de imagen para construccion sustentab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9" y="1703869"/>
            <a:ext cx="839269" cy="8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54"/>
          <p:cNvSpPr/>
          <p:nvPr/>
        </p:nvSpPr>
        <p:spPr>
          <a:xfrm>
            <a:off x="6941435" y="2564790"/>
            <a:ext cx="1110194" cy="917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200" b="1" dirty="0" smtClean="0">
                <a:solidFill>
                  <a:srgbClr val="0D65AE"/>
                </a:solidFill>
              </a:rPr>
              <a:t>Comisiones regionales </a:t>
            </a:r>
            <a:endParaRPr lang="es-CL" sz="1200" b="1" dirty="0">
              <a:solidFill>
                <a:srgbClr val="0D65AE"/>
              </a:solidFill>
            </a:endParaRPr>
          </a:p>
          <a:p>
            <a:pPr algn="ctr"/>
            <a:r>
              <a:rPr lang="es-CL" sz="1200" b="1" dirty="0">
                <a:solidFill>
                  <a:srgbClr val="0D65AE"/>
                </a:solidFill>
              </a:rPr>
              <a:t>de CS</a:t>
            </a:r>
            <a:endParaRPr lang="es-CL" sz="1200" b="1" dirty="0">
              <a:solidFill>
                <a:srgbClr val="0D65AE"/>
              </a:solidFill>
            </a:endParaRPr>
          </a:p>
        </p:txBody>
      </p:sp>
      <p:sp>
        <p:nvSpPr>
          <p:cNvPr id="106" name="Rectangle 54"/>
          <p:cNvSpPr/>
          <p:nvPr/>
        </p:nvSpPr>
        <p:spPr>
          <a:xfrm>
            <a:off x="8456613" y="4936540"/>
            <a:ext cx="1578353" cy="958135"/>
          </a:xfrm>
          <a:prstGeom prst="rightArrow">
            <a:avLst>
              <a:gd name="adj1" fmla="val 75436"/>
              <a:gd name="adj2" fmla="val 50000"/>
            </a:avLst>
          </a:prstGeom>
          <a:solidFill>
            <a:srgbClr val="0D6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>
              <a:lnSpc>
                <a:spcPts val="1100"/>
              </a:lnSpc>
            </a:pPr>
            <a:r>
              <a:rPr lang="es-CL" sz="1200" b="1" dirty="0" smtClean="0"/>
              <a:t>Comité Huella </a:t>
            </a:r>
            <a:r>
              <a:rPr lang="es-CL" sz="1200" b="1" dirty="0"/>
              <a:t>de </a:t>
            </a:r>
            <a:r>
              <a:rPr lang="es-CL" sz="1200" b="1" dirty="0" smtClean="0"/>
              <a:t>Carbono para Construcción</a:t>
            </a:r>
            <a:endParaRPr lang="es-CL" sz="1200" b="1" dirty="0"/>
          </a:p>
        </p:txBody>
      </p:sp>
      <p:pic>
        <p:nvPicPr>
          <p:cNvPr id="107" name="Picture 2" descr="Resultado de imagen para construccion sustentab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70" y="1769080"/>
            <a:ext cx="746724" cy="7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" name="Grupo 107"/>
          <p:cNvGrpSpPr/>
          <p:nvPr/>
        </p:nvGrpSpPr>
        <p:grpSpPr>
          <a:xfrm rot="701171">
            <a:off x="3454054" y="1535757"/>
            <a:ext cx="1163267" cy="1234413"/>
            <a:chOff x="13470527" y="2149591"/>
            <a:chExt cx="4008778" cy="4408661"/>
          </a:xfrm>
        </p:grpSpPr>
        <p:pic>
          <p:nvPicPr>
            <p:cNvPr id="109" name="Picture 2" descr="D:\Usuarios\cpherrerag\Desktop\PPT Telefonica_Cambio climático\montaje ECSV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60" t="13359" r="32628" b="13806"/>
            <a:stretch/>
          </p:blipFill>
          <p:spPr bwMode="auto">
            <a:xfrm>
              <a:off x="14844101" y="2149591"/>
              <a:ext cx="2635204" cy="389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" descr="D:\Usuarios\cpherrerag\Desktop\PPT Telefonica_Cambio climático\montaje MEUS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41" t="13479" r="32662" b="13953"/>
            <a:stretch/>
          </p:blipFill>
          <p:spPr bwMode="auto">
            <a:xfrm rot="20404577">
              <a:off x="13470527" y="2769236"/>
              <a:ext cx="2652489" cy="3789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11" y="1599373"/>
            <a:ext cx="738256" cy="69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36300" y="2229671"/>
            <a:ext cx="885159" cy="1262344"/>
          </a:xfrm>
          <a:prstGeom prst="rect">
            <a:avLst/>
          </a:prstGeom>
        </p:spPr>
      </p:pic>
      <p:pic>
        <p:nvPicPr>
          <p:cNvPr id="119" name="Picture 4" descr="Resultado de imagen para CALIFICACION ENERGETICA DE VIVIENDA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8" y="4911372"/>
            <a:ext cx="1050357" cy="10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4"/>
          <a:srcRect l="11632" t="13713" r="5954" b="19392"/>
          <a:stretch/>
        </p:blipFill>
        <p:spPr>
          <a:xfrm>
            <a:off x="1693545" y="4954740"/>
            <a:ext cx="1258063" cy="81774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728" r="32031"/>
          <a:stretch/>
        </p:blipFill>
        <p:spPr>
          <a:xfrm>
            <a:off x="3800066" y="2834841"/>
            <a:ext cx="619726" cy="66184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81165" y="4824624"/>
            <a:ext cx="910723" cy="1150387"/>
          </a:xfrm>
          <a:prstGeom prst="rect">
            <a:avLst/>
          </a:prstGeom>
        </p:spPr>
      </p:pic>
      <p:sp>
        <p:nvSpPr>
          <p:cNvPr id="124" name="Rectangle 54"/>
          <p:cNvSpPr/>
          <p:nvPr/>
        </p:nvSpPr>
        <p:spPr>
          <a:xfrm>
            <a:off x="8355973" y="2175897"/>
            <a:ext cx="1202188" cy="809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100" dirty="0" smtClean="0">
                <a:solidFill>
                  <a:srgbClr val="0D65AE"/>
                </a:solidFill>
              </a:rPr>
              <a:t>Normas de Valorización:</a:t>
            </a:r>
          </a:p>
          <a:p>
            <a:pPr algn="ctr"/>
            <a:r>
              <a:rPr lang="es-CL" sz="1200" b="1" dirty="0" smtClean="0">
                <a:solidFill>
                  <a:srgbClr val="0D65AE"/>
                </a:solidFill>
              </a:rPr>
              <a:t>Caucho Áridos</a:t>
            </a:r>
            <a:endParaRPr lang="es-CL" sz="1200" b="1" dirty="0">
              <a:solidFill>
                <a:srgbClr val="0D65AE"/>
              </a:solidFill>
            </a:endParaRPr>
          </a:p>
        </p:txBody>
      </p:sp>
      <p:sp>
        <p:nvSpPr>
          <p:cNvPr id="125" name="Rectangle 54"/>
          <p:cNvSpPr/>
          <p:nvPr/>
        </p:nvSpPr>
        <p:spPr>
          <a:xfrm>
            <a:off x="8423999" y="2863419"/>
            <a:ext cx="1134892" cy="62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200" b="1" dirty="0" err="1" smtClean="0">
                <a:solidFill>
                  <a:srgbClr val="0D65AE"/>
                </a:solidFill>
              </a:rPr>
              <a:t>NCh</a:t>
            </a:r>
            <a:r>
              <a:rPr lang="es-CL" sz="1200" b="1" dirty="0" smtClean="0">
                <a:solidFill>
                  <a:srgbClr val="0D65AE"/>
                </a:solidFill>
              </a:rPr>
              <a:t> 35622 RCD </a:t>
            </a:r>
            <a:endParaRPr lang="es-CL" sz="1200" b="1" dirty="0">
              <a:solidFill>
                <a:srgbClr val="0D65AE"/>
              </a:solidFill>
            </a:endParaRPr>
          </a:p>
        </p:txBody>
      </p:sp>
      <p:sp>
        <p:nvSpPr>
          <p:cNvPr id="126" name="Rectangle 54"/>
          <p:cNvSpPr/>
          <p:nvPr/>
        </p:nvSpPr>
        <p:spPr>
          <a:xfrm>
            <a:off x="10148073" y="4954740"/>
            <a:ext cx="1176451" cy="62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L" sz="1400" b="1" dirty="0" smtClean="0">
                <a:solidFill>
                  <a:srgbClr val="0D65AE"/>
                </a:solidFill>
              </a:rPr>
              <a:t>Normas </a:t>
            </a:r>
            <a:r>
              <a:rPr lang="es-CL" sz="1400" b="1" dirty="0" err="1" smtClean="0">
                <a:solidFill>
                  <a:srgbClr val="0D65AE"/>
                </a:solidFill>
              </a:rPr>
              <a:t>NCh</a:t>
            </a:r>
            <a:endParaRPr lang="es-CL" sz="1400" b="1" dirty="0" smtClean="0">
              <a:solidFill>
                <a:srgbClr val="0D65AE"/>
              </a:solidFill>
            </a:endParaRPr>
          </a:p>
          <a:p>
            <a:pPr algn="ctr"/>
            <a:r>
              <a:rPr lang="es-CL" sz="1400" b="1" dirty="0" smtClean="0">
                <a:solidFill>
                  <a:srgbClr val="0D65AE"/>
                </a:solidFill>
              </a:rPr>
              <a:t> Vida útil</a:t>
            </a:r>
            <a:endParaRPr lang="es-CL" sz="1400" b="1" dirty="0">
              <a:solidFill>
                <a:srgbClr val="0D65AE"/>
              </a:solidFill>
            </a:endParaRPr>
          </a:p>
        </p:txBody>
      </p:sp>
      <p:sp>
        <p:nvSpPr>
          <p:cNvPr id="127" name="Rectángulo 126"/>
          <p:cNvSpPr/>
          <p:nvPr/>
        </p:nvSpPr>
        <p:spPr>
          <a:xfrm>
            <a:off x="6566419" y="5989297"/>
            <a:ext cx="1939237" cy="70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b="1" dirty="0" smtClean="0">
                <a:solidFill>
                  <a:srgbClr val="0D65AE"/>
                </a:solidFill>
              </a:rPr>
              <a:t>Normas para evaluación </a:t>
            </a:r>
            <a:r>
              <a:rPr lang="es-ES" sz="1200" b="1" dirty="0">
                <a:solidFill>
                  <a:srgbClr val="0D65AE"/>
                </a:solidFill>
              </a:rPr>
              <a:t>de la sustentabilidad en la </a:t>
            </a:r>
            <a:r>
              <a:rPr lang="es-ES" sz="1200" b="1" dirty="0" smtClean="0">
                <a:solidFill>
                  <a:srgbClr val="0D65AE"/>
                </a:solidFill>
              </a:rPr>
              <a:t>construcción</a:t>
            </a:r>
            <a:endParaRPr lang="es-CL" sz="1200" b="1" dirty="0">
              <a:solidFill>
                <a:srgbClr val="0D65A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988" y="579182"/>
            <a:ext cx="8048625" cy="400050"/>
          </a:xfrm>
          <a:prstGeom prst="rect">
            <a:avLst/>
          </a:prstGeom>
        </p:spPr>
      </p:pic>
      <p:sp>
        <p:nvSpPr>
          <p:cNvPr id="47" name="Triángulo isósceles 18"/>
          <p:cNvSpPr/>
          <p:nvPr/>
        </p:nvSpPr>
        <p:spPr>
          <a:xfrm rot="10800000">
            <a:off x="6352434" y="-22742"/>
            <a:ext cx="4521199" cy="1219201"/>
          </a:xfrm>
          <a:custGeom>
            <a:avLst/>
            <a:gdLst>
              <a:gd name="connsiteX0" fmla="*/ 0 w 3522133"/>
              <a:gd name="connsiteY0" fmla="*/ 880534 h 880534"/>
              <a:gd name="connsiteX1" fmla="*/ 1761067 w 3522133"/>
              <a:gd name="connsiteY1" fmla="*/ 0 h 880534"/>
              <a:gd name="connsiteX2" fmla="*/ 3522133 w 3522133"/>
              <a:gd name="connsiteY2" fmla="*/ 880534 h 880534"/>
              <a:gd name="connsiteX3" fmla="*/ 0 w 3522133"/>
              <a:gd name="connsiteY3" fmla="*/ 880534 h 880534"/>
              <a:gd name="connsiteX0" fmla="*/ 999066 w 4521199"/>
              <a:gd name="connsiteY0" fmla="*/ 1219201 h 1219201"/>
              <a:gd name="connsiteX1" fmla="*/ 0 w 4521199"/>
              <a:gd name="connsiteY1" fmla="*/ 0 h 1219201"/>
              <a:gd name="connsiteX2" fmla="*/ 4521199 w 4521199"/>
              <a:gd name="connsiteY2" fmla="*/ 1219201 h 1219201"/>
              <a:gd name="connsiteX3" fmla="*/ 999066 w 4521199"/>
              <a:gd name="connsiteY3" fmla="*/ 1219201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1199" h="1219201">
                <a:moveTo>
                  <a:pt x="999066" y="1219201"/>
                </a:moveTo>
                <a:lnTo>
                  <a:pt x="0" y="0"/>
                </a:lnTo>
                <a:lnTo>
                  <a:pt x="4521199" y="1219201"/>
                </a:lnTo>
                <a:lnTo>
                  <a:pt x="999066" y="1219201"/>
                </a:lnTo>
                <a:close/>
              </a:path>
            </a:pathLst>
          </a:custGeom>
          <a:solidFill>
            <a:srgbClr val="7FB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8" name="Triángulo isósceles 17"/>
          <p:cNvSpPr/>
          <p:nvPr/>
        </p:nvSpPr>
        <p:spPr>
          <a:xfrm rot="10800000">
            <a:off x="9794254" y="-9891"/>
            <a:ext cx="2414677" cy="2889590"/>
          </a:xfrm>
          <a:custGeom>
            <a:avLst/>
            <a:gdLst>
              <a:gd name="connsiteX0" fmla="*/ 0 w 2370667"/>
              <a:gd name="connsiteY0" fmla="*/ 1668524 h 1668524"/>
              <a:gd name="connsiteX1" fmla="*/ 1185334 w 2370667"/>
              <a:gd name="connsiteY1" fmla="*/ 0 h 1668524"/>
              <a:gd name="connsiteX2" fmla="*/ 2370667 w 2370667"/>
              <a:gd name="connsiteY2" fmla="*/ 1668524 h 1668524"/>
              <a:gd name="connsiteX3" fmla="*/ 0 w 2370667"/>
              <a:gd name="connsiteY3" fmla="*/ 1668524 h 1668524"/>
              <a:gd name="connsiteX0" fmla="*/ 0 w 2370667"/>
              <a:gd name="connsiteY0" fmla="*/ 2836924 h 2836924"/>
              <a:gd name="connsiteX1" fmla="*/ 0 w 2370667"/>
              <a:gd name="connsiteY1" fmla="*/ 0 h 2836924"/>
              <a:gd name="connsiteX2" fmla="*/ 2370667 w 2370667"/>
              <a:gd name="connsiteY2" fmla="*/ 2836924 h 2836924"/>
              <a:gd name="connsiteX3" fmla="*/ 0 w 2370667"/>
              <a:gd name="connsiteY3" fmla="*/ 2836924 h 283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2836924">
                <a:moveTo>
                  <a:pt x="0" y="2836924"/>
                </a:moveTo>
                <a:lnTo>
                  <a:pt x="0" y="0"/>
                </a:lnTo>
                <a:lnTo>
                  <a:pt x="2370667" y="2836924"/>
                </a:lnTo>
                <a:lnTo>
                  <a:pt x="0" y="28369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68" y="208438"/>
            <a:ext cx="761227" cy="7568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7" y="4321833"/>
            <a:ext cx="326589" cy="6329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16" y="4321833"/>
            <a:ext cx="327600" cy="639275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14" y="4321833"/>
            <a:ext cx="326589" cy="632907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29409"/>
          <a:stretch/>
        </p:blipFill>
        <p:spPr>
          <a:xfrm>
            <a:off x="7429500" y="4388508"/>
            <a:ext cx="287956" cy="446777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722" y="4321833"/>
            <a:ext cx="327600" cy="639275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05" y="4314699"/>
            <a:ext cx="326589" cy="632907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305516" y="3304968"/>
            <a:ext cx="327600" cy="639275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03252" y="3291951"/>
            <a:ext cx="326589" cy="632907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1" r="14963"/>
          <a:stretch/>
        </p:blipFill>
        <p:spPr>
          <a:xfrm rot="10800000" flipH="1">
            <a:off x="3970431" y="3510711"/>
            <a:ext cx="277719" cy="359613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677054" y="3298766"/>
            <a:ext cx="327600" cy="639275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368716" y="3298765"/>
            <a:ext cx="326589" cy="632907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856698" y="3295580"/>
            <a:ext cx="327600" cy="639275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8456613" y="2962180"/>
            <a:ext cx="1101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n 7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1" r="14963"/>
          <a:stretch/>
        </p:blipFill>
        <p:spPr>
          <a:xfrm rot="10800000" flipH="1">
            <a:off x="10575783" y="3507032"/>
            <a:ext cx="277719" cy="359613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86" y="4315465"/>
            <a:ext cx="327600" cy="6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ángulo isósceles 18"/>
          <p:cNvSpPr/>
          <p:nvPr/>
        </p:nvSpPr>
        <p:spPr>
          <a:xfrm rot="10800000">
            <a:off x="6352434" y="-22742"/>
            <a:ext cx="4521199" cy="1219201"/>
          </a:xfrm>
          <a:custGeom>
            <a:avLst/>
            <a:gdLst>
              <a:gd name="connsiteX0" fmla="*/ 0 w 3522133"/>
              <a:gd name="connsiteY0" fmla="*/ 880534 h 880534"/>
              <a:gd name="connsiteX1" fmla="*/ 1761067 w 3522133"/>
              <a:gd name="connsiteY1" fmla="*/ 0 h 880534"/>
              <a:gd name="connsiteX2" fmla="*/ 3522133 w 3522133"/>
              <a:gd name="connsiteY2" fmla="*/ 880534 h 880534"/>
              <a:gd name="connsiteX3" fmla="*/ 0 w 3522133"/>
              <a:gd name="connsiteY3" fmla="*/ 880534 h 880534"/>
              <a:gd name="connsiteX0" fmla="*/ 999066 w 4521199"/>
              <a:gd name="connsiteY0" fmla="*/ 1219201 h 1219201"/>
              <a:gd name="connsiteX1" fmla="*/ 0 w 4521199"/>
              <a:gd name="connsiteY1" fmla="*/ 0 h 1219201"/>
              <a:gd name="connsiteX2" fmla="*/ 4521199 w 4521199"/>
              <a:gd name="connsiteY2" fmla="*/ 1219201 h 1219201"/>
              <a:gd name="connsiteX3" fmla="*/ 999066 w 4521199"/>
              <a:gd name="connsiteY3" fmla="*/ 1219201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1199" h="1219201">
                <a:moveTo>
                  <a:pt x="999066" y="1219201"/>
                </a:moveTo>
                <a:lnTo>
                  <a:pt x="0" y="0"/>
                </a:lnTo>
                <a:lnTo>
                  <a:pt x="4521199" y="1219201"/>
                </a:lnTo>
                <a:lnTo>
                  <a:pt x="999066" y="1219201"/>
                </a:lnTo>
                <a:close/>
              </a:path>
            </a:pathLst>
          </a:custGeom>
          <a:solidFill>
            <a:srgbClr val="7FB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Triángulo isósceles 17"/>
          <p:cNvSpPr/>
          <p:nvPr/>
        </p:nvSpPr>
        <p:spPr>
          <a:xfrm rot="10800000">
            <a:off x="9794254" y="-9891"/>
            <a:ext cx="2414677" cy="2889590"/>
          </a:xfrm>
          <a:custGeom>
            <a:avLst/>
            <a:gdLst>
              <a:gd name="connsiteX0" fmla="*/ 0 w 2370667"/>
              <a:gd name="connsiteY0" fmla="*/ 1668524 h 1668524"/>
              <a:gd name="connsiteX1" fmla="*/ 1185334 w 2370667"/>
              <a:gd name="connsiteY1" fmla="*/ 0 h 1668524"/>
              <a:gd name="connsiteX2" fmla="*/ 2370667 w 2370667"/>
              <a:gd name="connsiteY2" fmla="*/ 1668524 h 1668524"/>
              <a:gd name="connsiteX3" fmla="*/ 0 w 2370667"/>
              <a:gd name="connsiteY3" fmla="*/ 1668524 h 1668524"/>
              <a:gd name="connsiteX0" fmla="*/ 0 w 2370667"/>
              <a:gd name="connsiteY0" fmla="*/ 2836924 h 2836924"/>
              <a:gd name="connsiteX1" fmla="*/ 0 w 2370667"/>
              <a:gd name="connsiteY1" fmla="*/ 0 h 2836924"/>
              <a:gd name="connsiteX2" fmla="*/ 2370667 w 2370667"/>
              <a:gd name="connsiteY2" fmla="*/ 2836924 h 2836924"/>
              <a:gd name="connsiteX3" fmla="*/ 0 w 2370667"/>
              <a:gd name="connsiteY3" fmla="*/ 2836924 h 283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2836924">
                <a:moveTo>
                  <a:pt x="0" y="2836924"/>
                </a:moveTo>
                <a:lnTo>
                  <a:pt x="0" y="0"/>
                </a:lnTo>
                <a:lnTo>
                  <a:pt x="2370667" y="2836924"/>
                </a:lnTo>
                <a:lnTo>
                  <a:pt x="0" y="28369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68" y="208438"/>
            <a:ext cx="761227" cy="7568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16" y="586857"/>
            <a:ext cx="7410450" cy="400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06"/>
          <a:stretch/>
        </p:blipFill>
        <p:spPr>
          <a:xfrm>
            <a:off x="184727" y="1196461"/>
            <a:ext cx="10123055" cy="10803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0" b="61274"/>
          <a:stretch/>
        </p:blipFill>
        <p:spPr>
          <a:xfrm>
            <a:off x="184726" y="2295144"/>
            <a:ext cx="10123055" cy="10698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9" b="47164"/>
          <a:stretch/>
        </p:blipFill>
        <p:spPr>
          <a:xfrm>
            <a:off x="184725" y="3489299"/>
            <a:ext cx="10123055" cy="7680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8" b="32402"/>
          <a:stretch/>
        </p:blipFill>
        <p:spPr>
          <a:xfrm>
            <a:off x="184724" y="4229962"/>
            <a:ext cx="10123055" cy="83210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8" b="17542"/>
          <a:stretch/>
        </p:blipFill>
        <p:spPr>
          <a:xfrm>
            <a:off x="184723" y="5076644"/>
            <a:ext cx="10123055" cy="83210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68" b="3172"/>
          <a:stretch/>
        </p:blipFill>
        <p:spPr>
          <a:xfrm>
            <a:off x="184723" y="5881316"/>
            <a:ext cx="10123055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89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4163" r="-22810" b="12371"/>
          <a:stretch/>
        </p:blipFill>
        <p:spPr bwMode="auto">
          <a:xfrm>
            <a:off x="-57873" y="-34724"/>
            <a:ext cx="15311148" cy="704898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-65314" y="0"/>
            <a:ext cx="12355470" cy="7005234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480" y="2774713"/>
            <a:ext cx="4289182" cy="18255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12690" r="48262" b="19941"/>
          <a:stretch/>
        </p:blipFill>
        <p:spPr>
          <a:xfrm>
            <a:off x="234061" y="177690"/>
            <a:ext cx="1391539" cy="124351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94" y="312678"/>
            <a:ext cx="1020693" cy="1014810"/>
          </a:xfrm>
          <a:prstGeom prst="rect">
            <a:avLst/>
          </a:prstGeom>
        </p:spPr>
      </p:pic>
      <p:sp>
        <p:nvSpPr>
          <p:cNvPr id="8" name="Triángulo isósceles 18"/>
          <p:cNvSpPr/>
          <p:nvPr/>
        </p:nvSpPr>
        <p:spPr>
          <a:xfrm rot="10800000">
            <a:off x="6352434" y="-22742"/>
            <a:ext cx="4521199" cy="1219201"/>
          </a:xfrm>
          <a:custGeom>
            <a:avLst/>
            <a:gdLst>
              <a:gd name="connsiteX0" fmla="*/ 0 w 3522133"/>
              <a:gd name="connsiteY0" fmla="*/ 880534 h 880534"/>
              <a:gd name="connsiteX1" fmla="*/ 1761067 w 3522133"/>
              <a:gd name="connsiteY1" fmla="*/ 0 h 880534"/>
              <a:gd name="connsiteX2" fmla="*/ 3522133 w 3522133"/>
              <a:gd name="connsiteY2" fmla="*/ 880534 h 880534"/>
              <a:gd name="connsiteX3" fmla="*/ 0 w 3522133"/>
              <a:gd name="connsiteY3" fmla="*/ 880534 h 880534"/>
              <a:gd name="connsiteX0" fmla="*/ 999066 w 4521199"/>
              <a:gd name="connsiteY0" fmla="*/ 1219201 h 1219201"/>
              <a:gd name="connsiteX1" fmla="*/ 0 w 4521199"/>
              <a:gd name="connsiteY1" fmla="*/ 0 h 1219201"/>
              <a:gd name="connsiteX2" fmla="*/ 4521199 w 4521199"/>
              <a:gd name="connsiteY2" fmla="*/ 1219201 h 1219201"/>
              <a:gd name="connsiteX3" fmla="*/ 999066 w 4521199"/>
              <a:gd name="connsiteY3" fmla="*/ 1219201 h 121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1199" h="1219201">
                <a:moveTo>
                  <a:pt x="999066" y="1219201"/>
                </a:moveTo>
                <a:lnTo>
                  <a:pt x="0" y="0"/>
                </a:lnTo>
                <a:lnTo>
                  <a:pt x="4521199" y="1219201"/>
                </a:lnTo>
                <a:lnTo>
                  <a:pt x="999066" y="1219201"/>
                </a:lnTo>
                <a:close/>
              </a:path>
            </a:pathLst>
          </a:custGeom>
          <a:solidFill>
            <a:srgbClr val="7FB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Triángulo isósceles 17"/>
          <p:cNvSpPr/>
          <p:nvPr/>
        </p:nvSpPr>
        <p:spPr>
          <a:xfrm rot="10800000">
            <a:off x="9794254" y="-9891"/>
            <a:ext cx="2414677" cy="2889590"/>
          </a:xfrm>
          <a:custGeom>
            <a:avLst/>
            <a:gdLst>
              <a:gd name="connsiteX0" fmla="*/ 0 w 2370667"/>
              <a:gd name="connsiteY0" fmla="*/ 1668524 h 1668524"/>
              <a:gd name="connsiteX1" fmla="*/ 1185334 w 2370667"/>
              <a:gd name="connsiteY1" fmla="*/ 0 h 1668524"/>
              <a:gd name="connsiteX2" fmla="*/ 2370667 w 2370667"/>
              <a:gd name="connsiteY2" fmla="*/ 1668524 h 1668524"/>
              <a:gd name="connsiteX3" fmla="*/ 0 w 2370667"/>
              <a:gd name="connsiteY3" fmla="*/ 1668524 h 1668524"/>
              <a:gd name="connsiteX0" fmla="*/ 0 w 2370667"/>
              <a:gd name="connsiteY0" fmla="*/ 2836924 h 2836924"/>
              <a:gd name="connsiteX1" fmla="*/ 0 w 2370667"/>
              <a:gd name="connsiteY1" fmla="*/ 0 h 2836924"/>
              <a:gd name="connsiteX2" fmla="*/ 2370667 w 2370667"/>
              <a:gd name="connsiteY2" fmla="*/ 2836924 h 2836924"/>
              <a:gd name="connsiteX3" fmla="*/ 0 w 2370667"/>
              <a:gd name="connsiteY3" fmla="*/ 2836924 h 283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2836924">
                <a:moveTo>
                  <a:pt x="0" y="2836924"/>
                </a:moveTo>
                <a:lnTo>
                  <a:pt x="0" y="0"/>
                </a:lnTo>
                <a:lnTo>
                  <a:pt x="2370667" y="2836924"/>
                </a:lnTo>
                <a:lnTo>
                  <a:pt x="0" y="28369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68" y="208438"/>
            <a:ext cx="761227" cy="7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BA713F1C1A8D4397D2486DEF398B24" ma:contentTypeVersion="13" ma:contentTypeDescription="Crear nuevo documento." ma:contentTypeScope="" ma:versionID="f47fd995d1d1672f2379c42460bd6ffb">
  <xsd:schema xmlns:xsd="http://www.w3.org/2001/XMLSchema" xmlns:xs="http://www.w3.org/2001/XMLSchema" xmlns:p="http://schemas.microsoft.com/office/2006/metadata/properties" xmlns:ns3="3e644b54-70c5-4c1b-ae82-28d98cdc5ebf" xmlns:ns4="f3ad99fb-2781-4b47-a418-aba0b6e90184" targetNamespace="http://schemas.microsoft.com/office/2006/metadata/properties" ma:root="true" ma:fieldsID="9b3e769fbf71a8709e2e7e63334fbe5a" ns3:_="" ns4:_="">
    <xsd:import namespace="3e644b54-70c5-4c1b-ae82-28d98cdc5ebf"/>
    <xsd:import namespace="f3ad99fb-2781-4b47-a418-aba0b6e9018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44b54-70c5-4c1b-ae82-28d98cdc5e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d99fb-2781-4b47-a418-aba0b6e901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FF1C23-018C-46E2-9CC7-F5E16C55DE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5DB04A-0FF4-4DEB-A967-4A38E7B1F27A}">
  <ds:schemaRefs>
    <ds:schemaRef ds:uri="f3ad99fb-2781-4b47-a418-aba0b6e9018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e644b54-70c5-4c1b-ae82-28d98cdc5eb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6859A1-E424-44C7-B824-313848140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44b54-70c5-4c1b-ae82-28d98cdc5ebf"/>
    <ds:schemaRef ds:uri="f3ad99fb-2781-4b47-a418-aba0b6e901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4337</TotalTime>
  <Words>199</Words>
  <Application>Microsoft Office PowerPoint</Application>
  <PresentationFormat>Panorámica</PresentationFormat>
  <Paragraphs>44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Vivienda Y Urbanismo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Calderon Orellana</dc:creator>
  <cp:lastModifiedBy>Carolina Ramirez Olguin</cp:lastModifiedBy>
  <cp:revision>271</cp:revision>
  <dcterms:created xsi:type="dcterms:W3CDTF">2019-02-21T13:32:11Z</dcterms:created>
  <dcterms:modified xsi:type="dcterms:W3CDTF">2021-01-07T19:00:22Z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0x01010063BA713F1C1A8D4397D2486DEF398B24</vt:lpwstr>
  </property>
</Properties>
</file>