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2" r:id="rId2"/>
    <p:sldId id="338" r:id="rId3"/>
    <p:sldId id="443" r:id="rId4"/>
    <p:sldId id="441" r:id="rId5"/>
    <p:sldId id="446" r:id="rId6"/>
    <p:sldId id="447" r:id="rId7"/>
    <p:sldId id="450" r:id="rId8"/>
    <p:sldId id="472" r:id="rId9"/>
    <p:sldId id="475" r:id="rId10"/>
    <p:sldId id="473" r:id="rId11"/>
    <p:sldId id="453" r:id="rId12"/>
    <p:sldId id="454" r:id="rId13"/>
    <p:sldId id="477" r:id="rId14"/>
    <p:sldId id="451" r:id="rId15"/>
    <p:sldId id="452" r:id="rId16"/>
    <p:sldId id="456" r:id="rId17"/>
    <p:sldId id="478" r:id="rId18"/>
    <p:sldId id="458" r:id="rId19"/>
    <p:sldId id="459" r:id="rId20"/>
    <p:sldId id="479" r:id="rId21"/>
    <p:sldId id="461" r:id="rId22"/>
    <p:sldId id="462" r:id="rId23"/>
    <p:sldId id="463" r:id="rId24"/>
    <p:sldId id="464" r:id="rId25"/>
    <p:sldId id="439" r:id="rId26"/>
    <p:sldId id="470" r:id="rId27"/>
    <p:sldId id="471" r:id="rId28"/>
    <p:sldId id="468" r:id="rId29"/>
    <p:sldId id="466" r:id="rId30"/>
    <p:sldId id="474" r:id="rId31"/>
    <p:sldId id="480" r:id="rId32"/>
    <p:sldId id="481" r:id="rId33"/>
    <p:sldId id="482" r:id="rId34"/>
  </p:sldIdLst>
  <p:sldSz cx="12190413" cy="6859588"/>
  <p:notesSz cx="11125200" cy="7010400"/>
  <p:defaultTextStyle>
    <a:defPPr>
      <a:defRPr lang="es-CL"/>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40" userDrawn="1">
          <p15:clr>
            <a:srgbClr val="A4A3A4"/>
          </p15:clr>
        </p15:guide>
        <p15:guide id="3" orient="horz" pos="337" userDrawn="1">
          <p15:clr>
            <a:srgbClr val="A4A3A4"/>
          </p15:clr>
        </p15:guide>
        <p15:guide id="4"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a Innocenti Olmos" initials="DIO" lastIdx="1" clrIdx="0">
    <p:extLst>
      <p:ext uri="{19B8F6BF-5375-455C-9EA6-DF929625EA0E}">
        <p15:presenceInfo xmlns:p15="http://schemas.microsoft.com/office/powerpoint/2012/main" userId="S-1-5-21-2098021264-696980182-1749447093-107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447C4B"/>
    <a:srgbClr val="009999"/>
    <a:srgbClr val="93A86D"/>
    <a:srgbClr val="14261F"/>
    <a:srgbClr val="89C045"/>
    <a:srgbClr val="FF5353"/>
    <a:srgbClr val="CC00CC"/>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9" autoAdjust="0"/>
    <p:restoredTop sz="74302" autoAdjust="0"/>
  </p:normalViewPr>
  <p:slideViewPr>
    <p:cSldViewPr>
      <p:cViewPr varScale="1">
        <p:scale>
          <a:sx n="64" d="100"/>
          <a:sy n="64" d="100"/>
        </p:scale>
        <p:origin x="994" y="58"/>
      </p:cViewPr>
      <p:guideLst>
        <p:guide orient="horz" pos="2641"/>
        <p:guide pos="240"/>
        <p:guide orient="horz" pos="337"/>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bes\Chile_Area_Verde$\C-%20POLITICA%20PARQUES%20Y%20PLAZAS\Consulta%20web\POBLACION.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tum\estudios_cehu$\3.%20ENCUESTAS\2019\Consulta%20Ciudadana%20Parques%20Urbanos\RESULTADOS%20Consulta%20Ciudadan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5C-41C9-9110-81274D33F3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5C-41C9-9110-81274D33F3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5C-41C9-9110-81274D33F3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5C-41C9-9110-81274D33F3F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GENERAL!$B$3:$B$6</c:f>
              <c:strCache>
                <c:ptCount val="4"/>
                <c:pt idx="0">
                  <c:v>14 a 29 años</c:v>
                </c:pt>
                <c:pt idx="1">
                  <c:v>30 a 44 años</c:v>
                </c:pt>
                <c:pt idx="2">
                  <c:v>45 a 59 años</c:v>
                </c:pt>
                <c:pt idx="3">
                  <c:v>60 y más años</c:v>
                </c:pt>
              </c:strCache>
            </c:strRef>
          </c:cat>
          <c:val>
            <c:numRef>
              <c:f>GENERAL!$D$3:$D$6</c:f>
              <c:numCache>
                <c:formatCode>0%</c:formatCode>
                <c:ptCount val="4"/>
                <c:pt idx="0">
                  <c:v>0.24076310070031393</c:v>
                </c:pt>
                <c:pt idx="1">
                  <c:v>0.44337116638493118</c:v>
                </c:pt>
                <c:pt idx="2">
                  <c:v>0.22120260806568462</c:v>
                </c:pt>
                <c:pt idx="3">
                  <c:v>9.4663124849070274E-2</c:v>
                </c:pt>
              </c:numCache>
            </c:numRef>
          </c:val>
          <c:extLst>
            <c:ext xmlns:c16="http://schemas.microsoft.com/office/drawing/2014/chart" uri="{C3380CC4-5D6E-409C-BE32-E72D297353CC}">
              <c16:uniqueId val="{00000008-855C-41C9-9110-81274D33F3F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Edad!$C$56</c:f>
              <c:strCache>
                <c:ptCount val="1"/>
                <c:pt idx="0">
                  <c:v>Frecuentemente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Edad!$B$57:$B$60</c:f>
              <c:strCache>
                <c:ptCount val="4"/>
                <c:pt idx="0">
                  <c:v>14 a 29 años</c:v>
                </c:pt>
                <c:pt idx="1">
                  <c:v>30 a 44 años</c:v>
                </c:pt>
                <c:pt idx="2">
                  <c:v>45 a 59 años</c:v>
                </c:pt>
                <c:pt idx="3">
                  <c:v>60 y más años</c:v>
                </c:pt>
              </c:strCache>
            </c:strRef>
          </c:cat>
          <c:val>
            <c:numRef>
              <c:f>Edad!$C$57:$C$60</c:f>
              <c:numCache>
                <c:formatCode>0%</c:formatCode>
                <c:ptCount val="4"/>
                <c:pt idx="0">
                  <c:v>0.1407035175879397</c:v>
                </c:pt>
                <c:pt idx="1">
                  <c:v>0.12915531335149863</c:v>
                </c:pt>
                <c:pt idx="2">
                  <c:v>0.10843373493975904</c:v>
                </c:pt>
                <c:pt idx="3">
                  <c:v>0.10621761658031088</c:v>
                </c:pt>
              </c:numCache>
            </c:numRef>
          </c:val>
          <c:extLst>
            <c:ext xmlns:c16="http://schemas.microsoft.com/office/drawing/2014/chart" uri="{C3380CC4-5D6E-409C-BE32-E72D297353CC}">
              <c16:uniqueId val="{00000000-25DA-4579-B38C-58F8D40FDCB6}"/>
            </c:ext>
          </c:extLst>
        </c:ser>
        <c:ser>
          <c:idx val="1"/>
          <c:order val="1"/>
          <c:tx>
            <c:strRef>
              <c:f>Edad!$D$56</c:f>
              <c:strCache>
                <c:ptCount val="1"/>
                <c:pt idx="0">
                  <c:v>Al menos una vez a la semana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Edad!$B$57:$B$60</c:f>
              <c:strCache>
                <c:ptCount val="4"/>
                <c:pt idx="0">
                  <c:v>14 a 29 años</c:v>
                </c:pt>
                <c:pt idx="1">
                  <c:v>30 a 44 años</c:v>
                </c:pt>
                <c:pt idx="2">
                  <c:v>45 a 59 años</c:v>
                </c:pt>
                <c:pt idx="3">
                  <c:v>60 y más años</c:v>
                </c:pt>
              </c:strCache>
            </c:strRef>
          </c:cat>
          <c:val>
            <c:numRef>
              <c:f>Edad!$D$57:$D$60</c:f>
              <c:numCache>
                <c:formatCode>0%</c:formatCode>
                <c:ptCount val="4"/>
                <c:pt idx="0">
                  <c:v>0.22512562814070353</c:v>
                </c:pt>
                <c:pt idx="1">
                  <c:v>0.26267029972752043</c:v>
                </c:pt>
                <c:pt idx="2">
                  <c:v>0.20700985761226726</c:v>
                </c:pt>
                <c:pt idx="3">
                  <c:v>0.23834196891191708</c:v>
                </c:pt>
              </c:numCache>
            </c:numRef>
          </c:val>
          <c:extLst>
            <c:ext xmlns:c16="http://schemas.microsoft.com/office/drawing/2014/chart" uri="{C3380CC4-5D6E-409C-BE32-E72D297353CC}">
              <c16:uniqueId val="{00000001-25DA-4579-B38C-58F8D40FDCB6}"/>
            </c:ext>
          </c:extLst>
        </c:ser>
        <c:ser>
          <c:idx val="2"/>
          <c:order val="2"/>
          <c:tx>
            <c:strRef>
              <c:f>Edad!$E$56</c:f>
              <c:strCache>
                <c:ptCount val="1"/>
                <c:pt idx="0">
                  <c:v>Mensualmente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Edad!$B$57:$B$60</c:f>
              <c:strCache>
                <c:ptCount val="4"/>
                <c:pt idx="0">
                  <c:v>14 a 29 años</c:v>
                </c:pt>
                <c:pt idx="1">
                  <c:v>30 a 44 años</c:v>
                </c:pt>
                <c:pt idx="2">
                  <c:v>45 a 59 años</c:v>
                </c:pt>
                <c:pt idx="3">
                  <c:v>60 y más años</c:v>
                </c:pt>
              </c:strCache>
            </c:strRef>
          </c:cat>
          <c:val>
            <c:numRef>
              <c:f>Edad!$E$57:$E$60</c:f>
              <c:numCache>
                <c:formatCode>0%</c:formatCode>
                <c:ptCount val="4"/>
                <c:pt idx="0">
                  <c:v>0.31155778894472363</c:v>
                </c:pt>
                <c:pt idx="1">
                  <c:v>0.30899182561307903</c:v>
                </c:pt>
                <c:pt idx="2">
                  <c:v>0.24863088718510407</c:v>
                </c:pt>
                <c:pt idx="3">
                  <c:v>0.20984455958549222</c:v>
                </c:pt>
              </c:numCache>
            </c:numRef>
          </c:val>
          <c:extLst>
            <c:ext xmlns:c16="http://schemas.microsoft.com/office/drawing/2014/chart" uri="{C3380CC4-5D6E-409C-BE32-E72D297353CC}">
              <c16:uniqueId val="{00000002-25DA-4579-B38C-58F8D40FDCB6}"/>
            </c:ext>
          </c:extLst>
        </c:ser>
        <c:ser>
          <c:idx val="3"/>
          <c:order val="3"/>
          <c:tx>
            <c:strRef>
              <c:f>Edad!$F$56</c:f>
              <c:strCache>
                <c:ptCount val="1"/>
                <c:pt idx="0">
                  <c:v>Rara vez</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Edad!$B$57:$B$60</c:f>
              <c:strCache>
                <c:ptCount val="4"/>
                <c:pt idx="0">
                  <c:v>14 a 29 años</c:v>
                </c:pt>
                <c:pt idx="1">
                  <c:v>30 a 44 años</c:v>
                </c:pt>
                <c:pt idx="2">
                  <c:v>45 a 59 años</c:v>
                </c:pt>
                <c:pt idx="3">
                  <c:v>60 y más años</c:v>
                </c:pt>
              </c:strCache>
            </c:strRef>
          </c:cat>
          <c:val>
            <c:numRef>
              <c:f>Edad!$F$57:$F$60</c:f>
              <c:numCache>
                <c:formatCode>0%</c:formatCode>
                <c:ptCount val="4"/>
                <c:pt idx="0">
                  <c:v>0.26532663316582916</c:v>
                </c:pt>
                <c:pt idx="1">
                  <c:v>0.25776566757493186</c:v>
                </c:pt>
                <c:pt idx="2">
                  <c:v>0.33844468784227821</c:v>
                </c:pt>
                <c:pt idx="3">
                  <c:v>0.3393782383419689</c:v>
                </c:pt>
              </c:numCache>
            </c:numRef>
          </c:val>
          <c:extLst>
            <c:ext xmlns:c16="http://schemas.microsoft.com/office/drawing/2014/chart" uri="{C3380CC4-5D6E-409C-BE32-E72D297353CC}">
              <c16:uniqueId val="{00000003-25DA-4579-B38C-58F8D40FDCB6}"/>
            </c:ext>
          </c:extLst>
        </c:ser>
        <c:ser>
          <c:idx val="4"/>
          <c:order val="4"/>
          <c:tx>
            <c:strRef>
              <c:f>Edad!$G$56</c:f>
              <c:strCache>
                <c:ptCount val="1"/>
                <c:pt idx="0">
                  <c:v>Nunca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Edad!$B$57:$B$60</c:f>
              <c:strCache>
                <c:ptCount val="4"/>
                <c:pt idx="0">
                  <c:v>14 a 29 años</c:v>
                </c:pt>
                <c:pt idx="1">
                  <c:v>30 a 44 años</c:v>
                </c:pt>
                <c:pt idx="2">
                  <c:v>45 a 59 años</c:v>
                </c:pt>
                <c:pt idx="3">
                  <c:v>60 y más años</c:v>
                </c:pt>
              </c:strCache>
            </c:strRef>
          </c:cat>
          <c:val>
            <c:numRef>
              <c:f>Edad!$G$57:$G$60</c:f>
              <c:numCache>
                <c:formatCode>0%</c:formatCode>
                <c:ptCount val="4"/>
                <c:pt idx="0">
                  <c:v>5.7286432160804021E-2</c:v>
                </c:pt>
                <c:pt idx="1">
                  <c:v>4.1416893732970028E-2</c:v>
                </c:pt>
                <c:pt idx="2">
                  <c:v>9.7480832420591454E-2</c:v>
                </c:pt>
                <c:pt idx="3">
                  <c:v>0.10621761658031088</c:v>
                </c:pt>
              </c:numCache>
            </c:numRef>
          </c:val>
          <c:extLst>
            <c:ext xmlns:c16="http://schemas.microsoft.com/office/drawing/2014/chart" uri="{C3380CC4-5D6E-409C-BE32-E72D297353CC}">
              <c16:uniqueId val="{00000004-25DA-4579-B38C-58F8D40FDCB6}"/>
            </c:ext>
          </c:extLst>
        </c:ser>
        <c:dLbls>
          <c:showLegendKey val="0"/>
          <c:showVal val="0"/>
          <c:showCatName val="0"/>
          <c:showSerName val="0"/>
          <c:showPercent val="0"/>
          <c:showBubbleSize val="0"/>
        </c:dLbls>
        <c:gapWidth val="219"/>
        <c:overlap val="-27"/>
        <c:axId val="555388968"/>
        <c:axId val="555394216"/>
      </c:barChart>
      <c:catAx>
        <c:axId val="55538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55394216"/>
        <c:crosses val="autoZero"/>
        <c:auto val="1"/>
        <c:lblAlgn val="ctr"/>
        <c:lblOffset val="100"/>
        <c:noMultiLvlLbl val="0"/>
      </c:catAx>
      <c:valAx>
        <c:axId val="555394216"/>
        <c:scaling>
          <c:orientation val="minMax"/>
        </c:scaling>
        <c:delete val="1"/>
        <c:axPos val="l"/>
        <c:numFmt formatCode="0%" sourceLinked="1"/>
        <c:majorTickMark val="none"/>
        <c:minorTickMark val="none"/>
        <c:tickLblPos val="nextTo"/>
        <c:crossAx val="555388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GENERAL!$B$75:$B$79</c:f>
              <c:strCache>
                <c:ptCount val="5"/>
                <c:pt idx="0">
                  <c:v>Frecuentemente</c:v>
                </c:pt>
                <c:pt idx="1">
                  <c:v>Al menos una vez a la semana</c:v>
                </c:pt>
                <c:pt idx="2">
                  <c:v>Mensualmente</c:v>
                </c:pt>
                <c:pt idx="3">
                  <c:v>Rara vez </c:v>
                </c:pt>
                <c:pt idx="4">
                  <c:v>Nunca</c:v>
                </c:pt>
              </c:strCache>
            </c:strRef>
          </c:cat>
          <c:val>
            <c:numRef>
              <c:f>GENERAL!$D$75:$D$79</c:f>
              <c:numCache>
                <c:formatCode>0%</c:formatCode>
                <c:ptCount val="5"/>
                <c:pt idx="0">
                  <c:v>0.12521191571809154</c:v>
                </c:pt>
                <c:pt idx="1">
                  <c:v>0.23904093000726567</c:v>
                </c:pt>
                <c:pt idx="2">
                  <c:v>0.28699442964398159</c:v>
                </c:pt>
                <c:pt idx="3">
                  <c:v>0.2850569145071446</c:v>
                </c:pt>
                <c:pt idx="4">
                  <c:v>6.3695810123516591E-2</c:v>
                </c:pt>
              </c:numCache>
            </c:numRef>
          </c:val>
          <c:extLst>
            <c:ext xmlns:c16="http://schemas.microsoft.com/office/drawing/2014/chart" uri="{C3380CC4-5D6E-409C-BE32-E72D297353CC}">
              <c16:uniqueId val="{00000000-100E-457D-9838-79BF4DD59C23}"/>
            </c:ext>
          </c:extLst>
        </c:ser>
        <c:dLbls>
          <c:showLegendKey val="0"/>
          <c:showVal val="0"/>
          <c:showCatName val="0"/>
          <c:showSerName val="0"/>
          <c:showPercent val="0"/>
          <c:showBubbleSize val="0"/>
        </c:dLbls>
        <c:gapWidth val="219"/>
        <c:overlap val="-27"/>
        <c:axId val="457681096"/>
        <c:axId val="457680768"/>
      </c:barChart>
      <c:catAx>
        <c:axId val="45768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57680768"/>
        <c:crosses val="autoZero"/>
        <c:auto val="1"/>
        <c:lblAlgn val="ctr"/>
        <c:lblOffset val="100"/>
        <c:noMultiLvlLbl val="0"/>
      </c:catAx>
      <c:valAx>
        <c:axId val="457680768"/>
        <c:scaling>
          <c:orientation val="minMax"/>
        </c:scaling>
        <c:delete val="1"/>
        <c:axPos val="l"/>
        <c:numFmt formatCode="0%" sourceLinked="1"/>
        <c:majorTickMark val="none"/>
        <c:minorTickMark val="none"/>
        <c:tickLblPos val="nextTo"/>
        <c:crossAx val="45768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GENERAL!$H$158:$H$167</c:f>
              <c:strCache>
                <c:ptCount val="10"/>
                <c:pt idx="0">
                  <c:v>No tengo ninguno cerca</c:v>
                </c:pt>
                <c:pt idx="1">
                  <c:v>No da sensación de seguridad</c:v>
                </c:pt>
                <c:pt idx="2">
                  <c:v>Están en malas condiciones</c:v>
                </c:pt>
                <c:pt idx="3">
                  <c:v>La falta de estacionamientos adecuados</c:v>
                </c:pt>
                <c:pt idx="4">
                  <c:v>No se dan las condiciones de clima para estar al aire libre</c:v>
                </c:pt>
                <c:pt idx="5">
                  <c:v>Son de difícil acceso y/o no tengo transporte</c:v>
                </c:pt>
                <c:pt idx="6">
                  <c:v>Hay demasiada gente</c:v>
                </c:pt>
                <c:pt idx="7">
                  <c:v>No conozco las ubicaciones</c:v>
                </c:pt>
                <c:pt idx="8">
                  <c:v>No hay lugares para hacer deporte</c:v>
                </c:pt>
                <c:pt idx="9">
                  <c:v>No está adaptado para personas en situación de discapacidad</c:v>
                </c:pt>
              </c:strCache>
            </c:strRef>
          </c:cat>
          <c:val>
            <c:numRef>
              <c:f>GENERAL!$J$158:$J$167</c:f>
              <c:numCache>
                <c:formatCode>0%</c:formatCode>
                <c:ptCount val="10"/>
                <c:pt idx="0">
                  <c:v>0.16898792943361188</c:v>
                </c:pt>
                <c:pt idx="1">
                  <c:v>0.15018570102135562</c:v>
                </c:pt>
                <c:pt idx="2">
                  <c:v>0.11838440111420613</c:v>
                </c:pt>
                <c:pt idx="3">
                  <c:v>0.10886722376973074</c:v>
                </c:pt>
                <c:pt idx="4">
                  <c:v>0.10283194057567317</c:v>
                </c:pt>
                <c:pt idx="5">
                  <c:v>8.6350974930362118E-2</c:v>
                </c:pt>
                <c:pt idx="6">
                  <c:v>8.5654596100278549E-2</c:v>
                </c:pt>
                <c:pt idx="7">
                  <c:v>7.8458681522748375E-2</c:v>
                </c:pt>
                <c:pt idx="8">
                  <c:v>6.0352831940575676E-2</c:v>
                </c:pt>
                <c:pt idx="9">
                  <c:v>3.9925719591457756E-2</c:v>
                </c:pt>
              </c:numCache>
            </c:numRef>
          </c:val>
          <c:extLst>
            <c:ext xmlns:c16="http://schemas.microsoft.com/office/drawing/2014/chart" uri="{C3380CC4-5D6E-409C-BE32-E72D297353CC}">
              <c16:uniqueId val="{00000000-183F-4AAF-9BA2-831FA6CA1B76}"/>
            </c:ext>
          </c:extLst>
        </c:ser>
        <c:dLbls>
          <c:showLegendKey val="0"/>
          <c:showVal val="0"/>
          <c:showCatName val="0"/>
          <c:showSerName val="0"/>
          <c:showPercent val="0"/>
          <c:showBubbleSize val="0"/>
        </c:dLbls>
        <c:gapWidth val="219"/>
        <c:overlap val="-27"/>
        <c:axId val="457678144"/>
        <c:axId val="457673880"/>
      </c:barChart>
      <c:catAx>
        <c:axId val="45767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57673880"/>
        <c:crosses val="autoZero"/>
        <c:auto val="1"/>
        <c:lblAlgn val="ctr"/>
        <c:lblOffset val="100"/>
        <c:noMultiLvlLbl val="0"/>
      </c:catAx>
      <c:valAx>
        <c:axId val="457673880"/>
        <c:scaling>
          <c:orientation val="minMax"/>
        </c:scaling>
        <c:delete val="1"/>
        <c:axPos val="l"/>
        <c:numFmt formatCode="0%" sourceLinked="1"/>
        <c:majorTickMark val="none"/>
        <c:minorTickMark val="none"/>
        <c:tickLblPos val="nextTo"/>
        <c:crossAx val="45767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género!$I$156</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género!$H$157:$H$166</c:f>
              <c:strCache>
                <c:ptCount val="10"/>
                <c:pt idx="0">
                  <c:v>No está adaptado para personas en situación de discapacidad</c:v>
                </c:pt>
                <c:pt idx="1">
                  <c:v>No hay lugares para hacer deporte</c:v>
                </c:pt>
                <c:pt idx="2">
                  <c:v>No conozco las ubicaciones</c:v>
                </c:pt>
                <c:pt idx="3">
                  <c:v>Hay demasiada gente</c:v>
                </c:pt>
                <c:pt idx="4">
                  <c:v>Son de difícil acceso y/o no tengo transporte</c:v>
                </c:pt>
                <c:pt idx="5">
                  <c:v>Están en malas condiciones</c:v>
                </c:pt>
                <c:pt idx="6">
                  <c:v>La falta de estacionamientos adecuados</c:v>
                </c:pt>
                <c:pt idx="7">
                  <c:v>No se dan las condiciones de clima para estar al aire libre</c:v>
                </c:pt>
                <c:pt idx="8">
                  <c:v>No da sensación de seguridad</c:v>
                </c:pt>
                <c:pt idx="9">
                  <c:v>No tengo ninguno cerca</c:v>
                </c:pt>
              </c:strCache>
            </c:strRef>
          </c:cat>
          <c:val>
            <c:numRef>
              <c:f>género!$I$157:$I$166</c:f>
              <c:numCache>
                <c:formatCode>0%</c:formatCode>
                <c:ptCount val="10"/>
                <c:pt idx="0">
                  <c:v>3.7361354349095155E-2</c:v>
                </c:pt>
                <c:pt idx="1">
                  <c:v>7.4138937536485691E-2</c:v>
                </c:pt>
                <c:pt idx="2">
                  <c:v>6.7717454757734968E-2</c:v>
                </c:pt>
                <c:pt idx="3">
                  <c:v>8.347927612375948E-2</c:v>
                </c:pt>
                <c:pt idx="4">
                  <c:v>8.0560420315236428E-2</c:v>
                </c:pt>
                <c:pt idx="5">
                  <c:v>0.13485113835376533</c:v>
                </c:pt>
                <c:pt idx="6">
                  <c:v>0.11033274956217162</c:v>
                </c:pt>
                <c:pt idx="7">
                  <c:v>9.3403385872737887E-2</c:v>
                </c:pt>
                <c:pt idx="8">
                  <c:v>0.15061295971978983</c:v>
                </c:pt>
                <c:pt idx="9">
                  <c:v>0.16754232340922359</c:v>
                </c:pt>
              </c:numCache>
            </c:numRef>
          </c:val>
          <c:extLst>
            <c:ext xmlns:c16="http://schemas.microsoft.com/office/drawing/2014/chart" uri="{C3380CC4-5D6E-409C-BE32-E72D297353CC}">
              <c16:uniqueId val="{00000000-276F-4924-BFC6-9FA35F838AC4}"/>
            </c:ext>
          </c:extLst>
        </c:ser>
        <c:ser>
          <c:idx val="1"/>
          <c:order val="1"/>
          <c:tx>
            <c:strRef>
              <c:f>género!$J$156</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género!$H$157:$H$166</c:f>
              <c:strCache>
                <c:ptCount val="10"/>
                <c:pt idx="0">
                  <c:v>No está adaptado para personas en situación de discapacidad</c:v>
                </c:pt>
                <c:pt idx="1">
                  <c:v>No hay lugares para hacer deporte</c:v>
                </c:pt>
                <c:pt idx="2">
                  <c:v>No conozco las ubicaciones</c:v>
                </c:pt>
                <c:pt idx="3">
                  <c:v>Hay demasiada gente</c:v>
                </c:pt>
                <c:pt idx="4">
                  <c:v>Son de difícil acceso y/o no tengo transporte</c:v>
                </c:pt>
                <c:pt idx="5">
                  <c:v>Están en malas condiciones</c:v>
                </c:pt>
                <c:pt idx="6">
                  <c:v>La falta de estacionamientos adecuados</c:v>
                </c:pt>
                <c:pt idx="7">
                  <c:v>No se dan las condiciones de clima para estar al aire libre</c:v>
                </c:pt>
                <c:pt idx="8">
                  <c:v>No da sensación de seguridad</c:v>
                </c:pt>
                <c:pt idx="9">
                  <c:v>No tengo ninguno cerca</c:v>
                </c:pt>
              </c:strCache>
            </c:strRef>
          </c:cat>
          <c:val>
            <c:numRef>
              <c:f>género!$J$157:$J$166</c:f>
              <c:numCache>
                <c:formatCode>0%</c:formatCode>
                <c:ptCount val="10"/>
                <c:pt idx="0">
                  <c:v>4.161849710982659E-2</c:v>
                </c:pt>
                <c:pt idx="1">
                  <c:v>5.1252408477842001E-2</c:v>
                </c:pt>
                <c:pt idx="2">
                  <c:v>8.5549132947976878E-2</c:v>
                </c:pt>
                <c:pt idx="3">
                  <c:v>8.7090558766859338E-2</c:v>
                </c:pt>
                <c:pt idx="4">
                  <c:v>9.0173410404624274E-2</c:v>
                </c:pt>
                <c:pt idx="5">
                  <c:v>0.10751445086705202</c:v>
                </c:pt>
                <c:pt idx="6">
                  <c:v>0.10789980732177264</c:v>
                </c:pt>
                <c:pt idx="7">
                  <c:v>0.10905587668593449</c:v>
                </c:pt>
                <c:pt idx="8">
                  <c:v>0.14990366088631984</c:v>
                </c:pt>
                <c:pt idx="9">
                  <c:v>0.16994219653179191</c:v>
                </c:pt>
              </c:numCache>
            </c:numRef>
          </c:val>
          <c:extLst>
            <c:ext xmlns:c16="http://schemas.microsoft.com/office/drawing/2014/chart" uri="{C3380CC4-5D6E-409C-BE32-E72D297353CC}">
              <c16:uniqueId val="{00000001-276F-4924-BFC6-9FA35F838AC4}"/>
            </c:ext>
          </c:extLst>
        </c:ser>
        <c:dLbls>
          <c:showLegendKey val="0"/>
          <c:showVal val="0"/>
          <c:showCatName val="0"/>
          <c:showSerName val="0"/>
          <c:showPercent val="0"/>
          <c:showBubbleSize val="0"/>
        </c:dLbls>
        <c:gapWidth val="182"/>
        <c:axId val="446481784"/>
        <c:axId val="446483096"/>
      </c:barChart>
      <c:catAx>
        <c:axId val="446481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446483096"/>
        <c:crosses val="autoZero"/>
        <c:auto val="1"/>
        <c:lblAlgn val="ctr"/>
        <c:lblOffset val="100"/>
        <c:noMultiLvlLbl val="0"/>
      </c:catAx>
      <c:valAx>
        <c:axId val="446483096"/>
        <c:scaling>
          <c:orientation val="minMax"/>
        </c:scaling>
        <c:delete val="1"/>
        <c:axPos val="b"/>
        <c:numFmt formatCode="0%" sourceLinked="1"/>
        <c:majorTickMark val="none"/>
        <c:minorTickMark val="none"/>
        <c:tickLblPos val="nextTo"/>
        <c:crossAx val="44648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Edad!$I$169</c:f>
              <c:strCache>
                <c:ptCount val="1"/>
                <c:pt idx="0">
                  <c:v>No tengo ninguno cerca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Edad!$J$169:$M$169</c:f>
              <c:numCache>
                <c:formatCode>0%</c:formatCode>
                <c:ptCount val="4"/>
                <c:pt idx="0">
                  <c:v>0.19687499999999999</c:v>
                </c:pt>
                <c:pt idx="1">
                  <c:v>0.16666666666666666</c:v>
                </c:pt>
                <c:pt idx="2">
                  <c:v>0.15661641541038526</c:v>
                </c:pt>
                <c:pt idx="3">
                  <c:v>0.15294117647058825</c:v>
                </c:pt>
              </c:numCache>
            </c:numRef>
          </c:val>
          <c:extLst>
            <c:ext xmlns:c16="http://schemas.microsoft.com/office/drawing/2014/chart" uri="{C3380CC4-5D6E-409C-BE32-E72D297353CC}">
              <c16:uniqueId val="{00000000-EC24-433E-86F7-05A0C62CEAD5}"/>
            </c:ext>
          </c:extLst>
        </c:ser>
        <c:ser>
          <c:idx val="1"/>
          <c:order val="1"/>
          <c:tx>
            <c:strRef>
              <c:f>Edad!$I$170</c:f>
              <c:strCache>
                <c:ptCount val="1"/>
                <c:pt idx="0">
                  <c:v>No da sensación de seguridad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Edad!$J$170:$M$170</c:f>
              <c:numCache>
                <c:formatCode>0%</c:formatCode>
                <c:ptCount val="4"/>
                <c:pt idx="0">
                  <c:v>0.15</c:v>
                </c:pt>
                <c:pt idx="1">
                  <c:v>0.13442822384428224</c:v>
                </c:pt>
                <c:pt idx="2">
                  <c:v>0.16331658291457288</c:v>
                </c:pt>
                <c:pt idx="3">
                  <c:v>0.17058823529411765</c:v>
                </c:pt>
              </c:numCache>
            </c:numRef>
          </c:val>
          <c:extLst>
            <c:ext xmlns:c16="http://schemas.microsoft.com/office/drawing/2014/chart" uri="{C3380CC4-5D6E-409C-BE32-E72D297353CC}">
              <c16:uniqueId val="{00000001-EC24-433E-86F7-05A0C62CEAD5}"/>
            </c:ext>
          </c:extLst>
        </c:ser>
        <c:ser>
          <c:idx val="2"/>
          <c:order val="2"/>
          <c:tx>
            <c:strRef>
              <c:f>Edad!$I$171</c:f>
              <c:strCache>
                <c:ptCount val="1"/>
                <c:pt idx="0">
                  <c:v>Están en malas condiciones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Edad!$J$171:$M$171</c:f>
              <c:numCache>
                <c:formatCode>0%</c:formatCode>
                <c:ptCount val="4"/>
                <c:pt idx="0">
                  <c:v>0.11770833333333333</c:v>
                </c:pt>
                <c:pt idx="1">
                  <c:v>0.12652068126520682</c:v>
                </c:pt>
                <c:pt idx="2">
                  <c:v>0.11725293132328309</c:v>
                </c:pt>
                <c:pt idx="3">
                  <c:v>9.6078431372549025E-2</c:v>
                </c:pt>
              </c:numCache>
            </c:numRef>
          </c:val>
          <c:extLst>
            <c:ext xmlns:c16="http://schemas.microsoft.com/office/drawing/2014/chart" uri="{C3380CC4-5D6E-409C-BE32-E72D297353CC}">
              <c16:uniqueId val="{00000002-EC24-433E-86F7-05A0C62CEAD5}"/>
            </c:ext>
          </c:extLst>
        </c:ser>
        <c:ser>
          <c:idx val="3"/>
          <c:order val="3"/>
          <c:tx>
            <c:strRef>
              <c:f>Edad!$I$172</c:f>
              <c:strCache>
                <c:ptCount val="1"/>
                <c:pt idx="0">
                  <c:v>La falta de estacionamientos adecuados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Edad!$J$172:$M$172</c:f>
              <c:numCache>
                <c:formatCode>0%</c:formatCode>
                <c:ptCount val="4"/>
                <c:pt idx="0">
                  <c:v>6.3541666666666663E-2</c:v>
                </c:pt>
                <c:pt idx="1">
                  <c:v>0.10340632603406326</c:v>
                </c:pt>
                <c:pt idx="2">
                  <c:v>0.14154103852596314</c:v>
                </c:pt>
                <c:pt idx="3">
                  <c:v>0.13529411764705881</c:v>
                </c:pt>
              </c:numCache>
            </c:numRef>
          </c:val>
          <c:extLst>
            <c:ext xmlns:c16="http://schemas.microsoft.com/office/drawing/2014/chart" uri="{C3380CC4-5D6E-409C-BE32-E72D297353CC}">
              <c16:uniqueId val="{00000003-EC24-433E-86F7-05A0C62CEAD5}"/>
            </c:ext>
          </c:extLst>
        </c:ser>
        <c:ser>
          <c:idx val="4"/>
          <c:order val="4"/>
          <c:tx>
            <c:strRef>
              <c:f>Edad!$I$173</c:f>
              <c:strCache>
                <c:ptCount val="1"/>
                <c:pt idx="0">
                  <c:v>No se dan las condiciones de clima para estar al aire libre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Edad!$J$173:$M$173</c:f>
              <c:numCache>
                <c:formatCode>0%</c:formatCode>
                <c:ptCount val="4"/>
                <c:pt idx="0">
                  <c:v>8.020833333333334E-2</c:v>
                </c:pt>
                <c:pt idx="1">
                  <c:v>0.11374695863746959</c:v>
                </c:pt>
                <c:pt idx="2">
                  <c:v>0.10217755443886097</c:v>
                </c:pt>
                <c:pt idx="3">
                  <c:v>0.11176470588235295</c:v>
                </c:pt>
              </c:numCache>
            </c:numRef>
          </c:val>
          <c:extLst>
            <c:ext xmlns:c16="http://schemas.microsoft.com/office/drawing/2014/chart" uri="{C3380CC4-5D6E-409C-BE32-E72D297353CC}">
              <c16:uniqueId val="{00000004-EC24-433E-86F7-05A0C62CEAD5}"/>
            </c:ext>
          </c:extLst>
        </c:ser>
        <c:ser>
          <c:idx val="5"/>
          <c:order val="5"/>
          <c:tx>
            <c:strRef>
              <c:f>Edad!$I$174</c:f>
              <c:strCache>
                <c:ptCount val="1"/>
                <c:pt idx="0">
                  <c:v>Son de difícil acceso y/o no tengo transporte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Edad!$J$174:$M$174</c:f>
              <c:numCache>
                <c:formatCode>0%</c:formatCode>
                <c:ptCount val="4"/>
                <c:pt idx="0">
                  <c:v>0.12916666666666668</c:v>
                </c:pt>
                <c:pt idx="1">
                  <c:v>8.8807785888077861E-2</c:v>
                </c:pt>
                <c:pt idx="2">
                  <c:v>5.7788944723618091E-2</c:v>
                </c:pt>
                <c:pt idx="3">
                  <c:v>6.4705882352941183E-2</c:v>
                </c:pt>
              </c:numCache>
            </c:numRef>
          </c:val>
          <c:extLst>
            <c:ext xmlns:c16="http://schemas.microsoft.com/office/drawing/2014/chart" uri="{C3380CC4-5D6E-409C-BE32-E72D297353CC}">
              <c16:uniqueId val="{00000005-EC24-433E-86F7-05A0C62CEAD5}"/>
            </c:ext>
          </c:extLst>
        </c:ser>
        <c:ser>
          <c:idx val="6"/>
          <c:order val="6"/>
          <c:tx>
            <c:strRef>
              <c:f>Edad!$I$175</c:f>
              <c:strCache>
                <c:ptCount val="1"/>
                <c:pt idx="0">
                  <c:v>Hay demasiada gente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Edad!$J$175:$M$175</c:f>
              <c:numCache>
                <c:formatCode>0%</c:formatCode>
                <c:ptCount val="4"/>
                <c:pt idx="0">
                  <c:v>7.2916666666666671E-2</c:v>
                </c:pt>
                <c:pt idx="1">
                  <c:v>8.5158150851581502E-2</c:v>
                </c:pt>
                <c:pt idx="2">
                  <c:v>8.8777219430485763E-2</c:v>
                </c:pt>
                <c:pt idx="3">
                  <c:v>0.10392156862745099</c:v>
                </c:pt>
              </c:numCache>
            </c:numRef>
          </c:val>
          <c:extLst>
            <c:ext xmlns:c16="http://schemas.microsoft.com/office/drawing/2014/chart" uri="{C3380CC4-5D6E-409C-BE32-E72D297353CC}">
              <c16:uniqueId val="{00000006-EC24-433E-86F7-05A0C62CEAD5}"/>
            </c:ext>
          </c:extLst>
        </c:ser>
        <c:ser>
          <c:idx val="7"/>
          <c:order val="7"/>
          <c:tx>
            <c:strRef>
              <c:f>Edad!$I$176</c:f>
              <c:strCache>
                <c:ptCount val="1"/>
                <c:pt idx="0">
                  <c:v>No conozco las ubicaciones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Edad!$J$176:$M$176</c:f>
              <c:numCache>
                <c:formatCode>0%</c:formatCode>
                <c:ptCount val="4"/>
                <c:pt idx="0">
                  <c:v>0.10104166666666667</c:v>
                </c:pt>
                <c:pt idx="1">
                  <c:v>7.9683698296836983E-2</c:v>
                </c:pt>
                <c:pt idx="2">
                  <c:v>7.3701842546063656E-2</c:v>
                </c:pt>
                <c:pt idx="3">
                  <c:v>4.3137254901960784E-2</c:v>
                </c:pt>
              </c:numCache>
            </c:numRef>
          </c:val>
          <c:extLst>
            <c:ext xmlns:c16="http://schemas.microsoft.com/office/drawing/2014/chart" uri="{C3380CC4-5D6E-409C-BE32-E72D297353CC}">
              <c16:uniqueId val="{00000007-EC24-433E-86F7-05A0C62CEAD5}"/>
            </c:ext>
          </c:extLst>
        </c:ser>
        <c:ser>
          <c:idx val="8"/>
          <c:order val="8"/>
          <c:tx>
            <c:strRef>
              <c:f>Edad!$I$177</c:f>
              <c:strCache>
                <c:ptCount val="1"/>
                <c:pt idx="0">
                  <c:v>No hay lugares para hacer deporte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Edad!$J$177:$M$177</c:f>
              <c:numCache>
                <c:formatCode>0%</c:formatCode>
                <c:ptCount val="4"/>
                <c:pt idx="0">
                  <c:v>5.7291666666666664E-2</c:v>
                </c:pt>
                <c:pt idx="1">
                  <c:v>6.2652068126520688E-2</c:v>
                </c:pt>
                <c:pt idx="2">
                  <c:v>6.6164154103852596E-2</c:v>
                </c:pt>
                <c:pt idx="3">
                  <c:v>4.5098039215686274E-2</c:v>
                </c:pt>
              </c:numCache>
            </c:numRef>
          </c:val>
          <c:extLst>
            <c:ext xmlns:c16="http://schemas.microsoft.com/office/drawing/2014/chart" uri="{C3380CC4-5D6E-409C-BE32-E72D297353CC}">
              <c16:uniqueId val="{00000008-EC24-433E-86F7-05A0C62CEAD5}"/>
            </c:ext>
          </c:extLst>
        </c:ser>
        <c:ser>
          <c:idx val="9"/>
          <c:order val="9"/>
          <c:tx>
            <c:strRef>
              <c:f>Edad!$I$178</c:f>
              <c:strCache>
                <c:ptCount val="1"/>
                <c:pt idx="0">
                  <c:v>No está adaptado para personas en situación de discapacidad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Edad!$J$168:$M$168</c:f>
              <c:strCache>
                <c:ptCount val="4"/>
                <c:pt idx="0">
                  <c:v>14 a 29 años</c:v>
                </c:pt>
                <c:pt idx="1">
                  <c:v>30 a 44 años</c:v>
                </c:pt>
                <c:pt idx="2">
                  <c:v>45 a 59 años</c:v>
                </c:pt>
                <c:pt idx="3">
                  <c:v>60 y más años</c:v>
                </c:pt>
              </c:strCache>
            </c:strRef>
          </c:cat>
          <c:val>
            <c:numRef>
              <c:f>Edad!$J$178:$M$178</c:f>
              <c:numCache>
                <c:formatCode>0%</c:formatCode>
                <c:ptCount val="4"/>
                <c:pt idx="0">
                  <c:v>3.125E-2</c:v>
                </c:pt>
                <c:pt idx="1">
                  <c:v>3.8929440389294405E-2</c:v>
                </c:pt>
                <c:pt idx="2">
                  <c:v>3.2663316582914576E-2</c:v>
                </c:pt>
                <c:pt idx="3">
                  <c:v>7.6470588235294124E-2</c:v>
                </c:pt>
              </c:numCache>
            </c:numRef>
          </c:val>
          <c:extLst>
            <c:ext xmlns:c16="http://schemas.microsoft.com/office/drawing/2014/chart" uri="{C3380CC4-5D6E-409C-BE32-E72D297353CC}">
              <c16:uniqueId val="{00000009-EC24-433E-86F7-05A0C62CEAD5}"/>
            </c:ext>
          </c:extLst>
        </c:ser>
        <c:dLbls>
          <c:showLegendKey val="0"/>
          <c:showVal val="0"/>
          <c:showCatName val="0"/>
          <c:showSerName val="0"/>
          <c:showPercent val="0"/>
          <c:showBubbleSize val="0"/>
        </c:dLbls>
        <c:gapWidth val="219"/>
        <c:overlap val="-27"/>
        <c:axId val="460166728"/>
        <c:axId val="460167712"/>
      </c:barChart>
      <c:catAx>
        <c:axId val="46016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460167712"/>
        <c:crosses val="autoZero"/>
        <c:auto val="1"/>
        <c:lblAlgn val="ctr"/>
        <c:lblOffset val="100"/>
        <c:noMultiLvlLbl val="0"/>
      </c:catAx>
      <c:valAx>
        <c:axId val="460167712"/>
        <c:scaling>
          <c:orientation val="minMax"/>
        </c:scaling>
        <c:delete val="1"/>
        <c:axPos val="l"/>
        <c:numFmt formatCode="0%" sourceLinked="1"/>
        <c:majorTickMark val="none"/>
        <c:minorTickMark val="none"/>
        <c:tickLblPos val="nextTo"/>
        <c:crossAx val="460166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género!$J$72</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género!$K$71:$M$71</c:f>
              <c:strCache>
                <c:ptCount val="3"/>
                <c:pt idx="0">
                  <c:v>Muy buena + Buena</c:v>
                </c:pt>
                <c:pt idx="1">
                  <c:v>Razonable</c:v>
                </c:pt>
                <c:pt idx="2">
                  <c:v>Muy mala + Mala</c:v>
                </c:pt>
              </c:strCache>
            </c:strRef>
          </c:cat>
          <c:val>
            <c:numRef>
              <c:f>género!$K$72:$M$72</c:f>
              <c:numCache>
                <c:formatCode>0%</c:formatCode>
                <c:ptCount val="3"/>
                <c:pt idx="0">
                  <c:v>0.35459770114942529</c:v>
                </c:pt>
                <c:pt idx="1">
                  <c:v>0.33160919540229883</c:v>
                </c:pt>
                <c:pt idx="2">
                  <c:v>0.31379310344827588</c:v>
                </c:pt>
              </c:numCache>
            </c:numRef>
          </c:val>
          <c:extLst>
            <c:ext xmlns:c16="http://schemas.microsoft.com/office/drawing/2014/chart" uri="{C3380CC4-5D6E-409C-BE32-E72D297353CC}">
              <c16:uniqueId val="{00000000-AC6B-4EC0-ABE5-6502A81E07DF}"/>
            </c:ext>
          </c:extLst>
        </c:ser>
        <c:ser>
          <c:idx val="1"/>
          <c:order val="1"/>
          <c:tx>
            <c:strRef>
              <c:f>género!$J$73</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género!$K$71:$M$71</c:f>
              <c:strCache>
                <c:ptCount val="3"/>
                <c:pt idx="0">
                  <c:v>Muy buena + Buena</c:v>
                </c:pt>
                <c:pt idx="1">
                  <c:v>Razonable</c:v>
                </c:pt>
                <c:pt idx="2">
                  <c:v>Muy mala + Mala</c:v>
                </c:pt>
              </c:strCache>
            </c:strRef>
          </c:cat>
          <c:val>
            <c:numRef>
              <c:f>género!$K$73:$M$73</c:f>
              <c:numCache>
                <c:formatCode>0%</c:formatCode>
                <c:ptCount val="3"/>
                <c:pt idx="0">
                  <c:v>0.41015992474129825</c:v>
                </c:pt>
                <c:pt idx="1">
                  <c:v>0.33160865475070556</c:v>
                </c:pt>
                <c:pt idx="2">
                  <c:v>0.25823142050799619</c:v>
                </c:pt>
              </c:numCache>
            </c:numRef>
          </c:val>
          <c:extLst>
            <c:ext xmlns:c16="http://schemas.microsoft.com/office/drawing/2014/chart" uri="{C3380CC4-5D6E-409C-BE32-E72D297353CC}">
              <c16:uniqueId val="{00000001-AC6B-4EC0-ABE5-6502A81E07DF}"/>
            </c:ext>
          </c:extLst>
        </c:ser>
        <c:dLbls>
          <c:showLegendKey val="0"/>
          <c:showVal val="0"/>
          <c:showCatName val="0"/>
          <c:showSerName val="0"/>
          <c:showPercent val="0"/>
          <c:showBubbleSize val="0"/>
        </c:dLbls>
        <c:gapWidth val="219"/>
        <c:overlap val="-27"/>
        <c:axId val="565214176"/>
        <c:axId val="565215160"/>
      </c:barChart>
      <c:catAx>
        <c:axId val="56521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5215160"/>
        <c:crosses val="autoZero"/>
        <c:auto val="1"/>
        <c:lblAlgn val="ctr"/>
        <c:lblOffset val="100"/>
        <c:noMultiLvlLbl val="0"/>
      </c:catAx>
      <c:valAx>
        <c:axId val="565215160"/>
        <c:scaling>
          <c:orientation val="minMax"/>
        </c:scaling>
        <c:delete val="1"/>
        <c:axPos val="l"/>
        <c:numFmt formatCode="0%" sourceLinked="1"/>
        <c:majorTickMark val="none"/>
        <c:minorTickMark val="none"/>
        <c:tickLblPos val="nextTo"/>
        <c:crossAx val="56521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Edad!$K$77</c:f>
              <c:strCache>
                <c:ptCount val="1"/>
                <c:pt idx="0">
                  <c:v>Muy buena + Buena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Edad!$J$78:$J$81</c:f>
              <c:strCache>
                <c:ptCount val="4"/>
                <c:pt idx="0">
                  <c:v>14 a 29 años</c:v>
                </c:pt>
                <c:pt idx="1">
                  <c:v>30 a 44 años</c:v>
                </c:pt>
                <c:pt idx="2">
                  <c:v>45 a 59 años</c:v>
                </c:pt>
                <c:pt idx="3">
                  <c:v>60 y más años</c:v>
                </c:pt>
              </c:strCache>
            </c:strRef>
          </c:cat>
          <c:val>
            <c:numRef>
              <c:f>Edad!$K$78:$K$81</c:f>
              <c:numCache>
                <c:formatCode>0%</c:formatCode>
                <c:ptCount val="4"/>
                <c:pt idx="0">
                  <c:v>0.34258271077908214</c:v>
                </c:pt>
                <c:pt idx="1">
                  <c:v>0.38929994308480365</c:v>
                </c:pt>
                <c:pt idx="2">
                  <c:v>0.3927272727272727</c:v>
                </c:pt>
                <c:pt idx="3">
                  <c:v>0.4610951008645533</c:v>
                </c:pt>
              </c:numCache>
            </c:numRef>
          </c:val>
          <c:extLst>
            <c:ext xmlns:c16="http://schemas.microsoft.com/office/drawing/2014/chart" uri="{C3380CC4-5D6E-409C-BE32-E72D297353CC}">
              <c16:uniqueId val="{00000000-21C6-492B-9D8C-DC6B947E244D}"/>
            </c:ext>
          </c:extLst>
        </c:ser>
        <c:ser>
          <c:idx val="1"/>
          <c:order val="1"/>
          <c:tx>
            <c:strRef>
              <c:f>Edad!$L$77</c:f>
              <c:strCache>
                <c:ptCount val="1"/>
                <c:pt idx="0">
                  <c:v>Razonable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Edad!$J$78:$J$81</c:f>
              <c:strCache>
                <c:ptCount val="4"/>
                <c:pt idx="0">
                  <c:v>14 a 29 años</c:v>
                </c:pt>
                <c:pt idx="1">
                  <c:v>30 a 44 años</c:v>
                </c:pt>
                <c:pt idx="2">
                  <c:v>45 a 59 años</c:v>
                </c:pt>
                <c:pt idx="3">
                  <c:v>60 y más años</c:v>
                </c:pt>
              </c:strCache>
            </c:strRef>
          </c:cat>
          <c:val>
            <c:numRef>
              <c:f>Edad!$L$78:$L$81</c:f>
              <c:numCache>
                <c:formatCode>0%</c:formatCode>
                <c:ptCount val="4"/>
                <c:pt idx="0">
                  <c:v>0.35538954108858056</c:v>
                </c:pt>
                <c:pt idx="1">
                  <c:v>0.32612407512805919</c:v>
                </c:pt>
                <c:pt idx="2">
                  <c:v>0.33333333333333331</c:v>
                </c:pt>
                <c:pt idx="3">
                  <c:v>0.29106628242074928</c:v>
                </c:pt>
              </c:numCache>
            </c:numRef>
          </c:val>
          <c:extLst>
            <c:ext xmlns:c16="http://schemas.microsoft.com/office/drawing/2014/chart" uri="{C3380CC4-5D6E-409C-BE32-E72D297353CC}">
              <c16:uniqueId val="{00000001-21C6-492B-9D8C-DC6B947E244D}"/>
            </c:ext>
          </c:extLst>
        </c:ser>
        <c:ser>
          <c:idx val="2"/>
          <c:order val="2"/>
          <c:tx>
            <c:strRef>
              <c:f>Edad!$M$77</c:f>
              <c:strCache>
                <c:ptCount val="1"/>
                <c:pt idx="0">
                  <c:v>Muy mala + Mala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Edad!$J$78:$J$81</c:f>
              <c:strCache>
                <c:ptCount val="4"/>
                <c:pt idx="0">
                  <c:v>14 a 29 años</c:v>
                </c:pt>
                <c:pt idx="1">
                  <c:v>30 a 44 años</c:v>
                </c:pt>
                <c:pt idx="2">
                  <c:v>45 a 59 años</c:v>
                </c:pt>
                <c:pt idx="3">
                  <c:v>60 y más años</c:v>
                </c:pt>
              </c:strCache>
            </c:strRef>
          </c:cat>
          <c:val>
            <c:numRef>
              <c:f>Edad!$M$78:$M$81</c:f>
              <c:numCache>
                <c:formatCode>0%</c:formatCode>
                <c:ptCount val="4"/>
                <c:pt idx="0">
                  <c:v>0.30202774813233724</c:v>
                </c:pt>
                <c:pt idx="1">
                  <c:v>0.28457598178713717</c:v>
                </c:pt>
                <c:pt idx="2">
                  <c:v>0.27393939393939393</c:v>
                </c:pt>
                <c:pt idx="3">
                  <c:v>0.24783861671469742</c:v>
                </c:pt>
              </c:numCache>
            </c:numRef>
          </c:val>
          <c:extLst>
            <c:ext xmlns:c16="http://schemas.microsoft.com/office/drawing/2014/chart" uri="{C3380CC4-5D6E-409C-BE32-E72D297353CC}">
              <c16:uniqueId val="{00000002-21C6-492B-9D8C-DC6B947E244D}"/>
            </c:ext>
          </c:extLst>
        </c:ser>
        <c:dLbls>
          <c:showLegendKey val="0"/>
          <c:showVal val="0"/>
          <c:showCatName val="0"/>
          <c:showSerName val="0"/>
          <c:showPercent val="0"/>
          <c:showBubbleSize val="0"/>
        </c:dLbls>
        <c:gapWidth val="219"/>
        <c:overlap val="-27"/>
        <c:axId val="555936112"/>
        <c:axId val="555934472"/>
      </c:barChart>
      <c:catAx>
        <c:axId val="55593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55934472"/>
        <c:crosses val="autoZero"/>
        <c:auto val="1"/>
        <c:lblAlgn val="ctr"/>
        <c:lblOffset val="100"/>
        <c:noMultiLvlLbl val="0"/>
      </c:catAx>
      <c:valAx>
        <c:axId val="555934472"/>
        <c:scaling>
          <c:orientation val="minMax"/>
        </c:scaling>
        <c:delete val="1"/>
        <c:axPos val="l"/>
        <c:numFmt formatCode="0%" sourceLinked="1"/>
        <c:majorTickMark val="none"/>
        <c:minorTickMark val="none"/>
        <c:tickLblPos val="nextTo"/>
        <c:crossAx val="55593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0186892814892"/>
          <c:y val="0.13898529652158204"/>
          <c:w val="0.32990199300600143"/>
          <c:h val="0.6455437878018772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73-478C-9648-81D2D2D801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73-478C-9648-81D2D2D801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73-478C-9648-81D2D2D8016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GENERAL!$F$89:$F$91</c:f>
              <c:strCache>
                <c:ptCount val="3"/>
                <c:pt idx="0">
                  <c:v>Muy buena + Buena</c:v>
                </c:pt>
                <c:pt idx="1">
                  <c:v>Razonable</c:v>
                </c:pt>
                <c:pt idx="2">
                  <c:v>Muy mala + Mala</c:v>
                </c:pt>
              </c:strCache>
            </c:strRef>
          </c:cat>
          <c:val>
            <c:numRef>
              <c:f>GENERAL!$H$89:$H$91</c:f>
              <c:numCache>
                <c:formatCode>0%</c:formatCode>
                <c:ptCount val="3"/>
                <c:pt idx="0">
                  <c:v>0.38515261251939992</c:v>
                </c:pt>
                <c:pt idx="1">
                  <c:v>0.3316088980858769</c:v>
                </c:pt>
                <c:pt idx="2">
                  <c:v>0.28323848939472324</c:v>
                </c:pt>
              </c:numCache>
            </c:numRef>
          </c:val>
          <c:extLst>
            <c:ext xmlns:c16="http://schemas.microsoft.com/office/drawing/2014/chart" uri="{C3380CC4-5D6E-409C-BE32-E72D297353CC}">
              <c16:uniqueId val="{00000006-1D73-478C-9648-81D2D2D8016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GENERAL!$I$103:$I$111</c:f>
              <c:strCache>
                <c:ptCount val="9"/>
                <c:pt idx="0">
                  <c:v>Pasear, apreciar la naturaleza, relajarse</c:v>
                </c:pt>
                <c:pt idx="1">
                  <c:v>Juegos con niños/as</c:v>
                </c:pt>
                <c:pt idx="2">
                  <c:v>Comer o hacer picnic</c:v>
                </c:pt>
                <c:pt idx="3">
                  <c:v>Andar en bicicleta</c:v>
                </c:pt>
                <c:pt idx="4">
                  <c:v>Ver shows, espectáculos o participar de actividades organizadas por la administración del parque</c:v>
                </c:pt>
                <c:pt idx="5">
                  <c:v>Pasear perros</c:v>
                </c:pt>
                <c:pt idx="6">
                  <c:v>Correr o atletismo</c:v>
                </c:pt>
                <c:pt idx="7">
                  <c:v>Practicar deportes en equipo (fútbol, básquetbol, vóley, etc.)</c:v>
                </c:pt>
                <c:pt idx="8">
                  <c:v>Andar en patineta (skate) o patinaje</c:v>
                </c:pt>
              </c:strCache>
            </c:strRef>
          </c:cat>
          <c:val>
            <c:numRef>
              <c:f>GENERAL!$K$103:$K$111</c:f>
              <c:numCache>
                <c:formatCode>0%</c:formatCode>
                <c:ptCount val="9"/>
                <c:pt idx="0">
                  <c:v>0.29768686345589507</c:v>
                </c:pt>
                <c:pt idx="1">
                  <c:v>0.15587778353184878</c:v>
                </c:pt>
                <c:pt idx="2">
                  <c:v>0.13058864146383567</c:v>
                </c:pt>
                <c:pt idx="3">
                  <c:v>0.11220438460210599</c:v>
                </c:pt>
                <c:pt idx="4">
                  <c:v>0.11004660797514242</c:v>
                </c:pt>
                <c:pt idx="5">
                  <c:v>8.924564129121354E-2</c:v>
                </c:pt>
                <c:pt idx="6">
                  <c:v>5.1096150526497498E-2</c:v>
                </c:pt>
                <c:pt idx="7">
                  <c:v>4.3241843604350079E-2</c:v>
                </c:pt>
                <c:pt idx="8">
                  <c:v>1.0012083549110996E-2</c:v>
                </c:pt>
              </c:numCache>
            </c:numRef>
          </c:val>
          <c:extLst>
            <c:ext xmlns:c16="http://schemas.microsoft.com/office/drawing/2014/chart" uri="{C3380CC4-5D6E-409C-BE32-E72D297353CC}">
              <c16:uniqueId val="{00000000-8288-408C-8778-D0C678E2A61F}"/>
            </c:ext>
          </c:extLst>
        </c:ser>
        <c:dLbls>
          <c:showLegendKey val="0"/>
          <c:showVal val="0"/>
          <c:showCatName val="0"/>
          <c:showSerName val="0"/>
          <c:showPercent val="0"/>
          <c:showBubbleSize val="0"/>
        </c:dLbls>
        <c:gapWidth val="219"/>
        <c:overlap val="-27"/>
        <c:axId val="523497496"/>
        <c:axId val="523510944"/>
      </c:barChart>
      <c:catAx>
        <c:axId val="52349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523510944"/>
        <c:crosses val="autoZero"/>
        <c:auto val="1"/>
        <c:lblAlgn val="ctr"/>
        <c:lblOffset val="100"/>
        <c:noMultiLvlLbl val="0"/>
      </c:catAx>
      <c:valAx>
        <c:axId val="523510944"/>
        <c:scaling>
          <c:orientation val="minMax"/>
        </c:scaling>
        <c:delete val="1"/>
        <c:axPos val="l"/>
        <c:numFmt formatCode="0%" sourceLinked="1"/>
        <c:majorTickMark val="none"/>
        <c:minorTickMark val="none"/>
        <c:tickLblPos val="nextTo"/>
        <c:crossAx val="523497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género!$I$92</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género!$H$93:$H$101</c:f>
              <c:strCache>
                <c:ptCount val="9"/>
                <c:pt idx="0">
                  <c:v>Pasear, apreciar la naturaleza, relajarse</c:v>
                </c:pt>
                <c:pt idx="1">
                  <c:v>Juegos con niños/as</c:v>
                </c:pt>
                <c:pt idx="2">
                  <c:v>Comer o hacer picnic</c:v>
                </c:pt>
                <c:pt idx="3">
                  <c:v>Andar en bicicleta</c:v>
                </c:pt>
                <c:pt idx="4">
                  <c:v>Ver shows, espectáculos o participar de actividades organizadas por la administración del parque</c:v>
                </c:pt>
                <c:pt idx="5">
                  <c:v>Pasear perros</c:v>
                </c:pt>
                <c:pt idx="6">
                  <c:v>Correr o atletismo</c:v>
                </c:pt>
                <c:pt idx="7">
                  <c:v>Practicar deportes en equipo (fútbol, básquetbol, vóley, etc.)</c:v>
                </c:pt>
                <c:pt idx="8">
                  <c:v>Andar en patineta (skate) o patinaje</c:v>
                </c:pt>
              </c:strCache>
            </c:strRef>
          </c:cat>
          <c:val>
            <c:numRef>
              <c:f>género!$I$93:$I$101</c:f>
              <c:numCache>
                <c:formatCode>0%</c:formatCode>
                <c:ptCount val="9"/>
                <c:pt idx="0">
                  <c:v>0.29284206486279024</c:v>
                </c:pt>
                <c:pt idx="1">
                  <c:v>0.14277489925158318</c:v>
                </c:pt>
                <c:pt idx="2">
                  <c:v>0.11187871809633468</c:v>
                </c:pt>
                <c:pt idx="3">
                  <c:v>0.13030128574170025</c:v>
                </c:pt>
                <c:pt idx="4">
                  <c:v>0.10554596046824026</c:v>
                </c:pt>
                <c:pt idx="5">
                  <c:v>8.1558242180003834E-2</c:v>
                </c:pt>
                <c:pt idx="6">
                  <c:v>6.7549414699673765E-2</c:v>
                </c:pt>
                <c:pt idx="7">
                  <c:v>5.6802916906543849E-2</c:v>
                </c:pt>
                <c:pt idx="8">
                  <c:v>1.0746497793129918E-2</c:v>
                </c:pt>
              </c:numCache>
            </c:numRef>
          </c:val>
          <c:extLst>
            <c:ext xmlns:c16="http://schemas.microsoft.com/office/drawing/2014/chart" uri="{C3380CC4-5D6E-409C-BE32-E72D297353CC}">
              <c16:uniqueId val="{00000000-4C45-47C3-9DCD-81D3D097ED97}"/>
            </c:ext>
          </c:extLst>
        </c:ser>
        <c:ser>
          <c:idx val="1"/>
          <c:order val="1"/>
          <c:tx>
            <c:strRef>
              <c:f>género!$J$92</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género!$H$93:$H$101</c:f>
              <c:strCache>
                <c:ptCount val="9"/>
                <c:pt idx="0">
                  <c:v>Pasear, apreciar la naturaleza, relajarse</c:v>
                </c:pt>
                <c:pt idx="1">
                  <c:v>Juegos con niños/as</c:v>
                </c:pt>
                <c:pt idx="2">
                  <c:v>Comer o hacer picnic</c:v>
                </c:pt>
                <c:pt idx="3">
                  <c:v>Andar en bicicleta</c:v>
                </c:pt>
                <c:pt idx="4">
                  <c:v>Ver shows, espectáculos o participar de actividades organizadas por la administración del parque</c:v>
                </c:pt>
                <c:pt idx="5">
                  <c:v>Pasear perros</c:v>
                </c:pt>
                <c:pt idx="6">
                  <c:v>Correr o atletismo</c:v>
                </c:pt>
                <c:pt idx="7">
                  <c:v>Practicar deportes en equipo (fútbol, básquetbol, vóley, etc.)</c:v>
                </c:pt>
                <c:pt idx="8">
                  <c:v>Andar en patineta (skate) o patinaje</c:v>
                </c:pt>
              </c:strCache>
            </c:strRef>
          </c:cat>
          <c:val>
            <c:numRef>
              <c:f>género!$J$93:$J$101</c:f>
              <c:numCache>
                <c:formatCode>0%</c:formatCode>
                <c:ptCount val="9"/>
                <c:pt idx="0">
                  <c:v>0.30164705882352943</c:v>
                </c:pt>
                <c:pt idx="1">
                  <c:v>0.16658823529411765</c:v>
                </c:pt>
                <c:pt idx="2">
                  <c:v>0.14588235294117646</c:v>
                </c:pt>
                <c:pt idx="3">
                  <c:v>9.741176470588235E-2</c:v>
                </c:pt>
                <c:pt idx="4">
                  <c:v>0.11372549019607843</c:v>
                </c:pt>
                <c:pt idx="5">
                  <c:v>9.5529411764705877E-2</c:v>
                </c:pt>
                <c:pt idx="6">
                  <c:v>3.7647058823529408E-2</c:v>
                </c:pt>
                <c:pt idx="7">
                  <c:v>3.215686274509804E-2</c:v>
                </c:pt>
                <c:pt idx="8">
                  <c:v>9.4117647058823521E-3</c:v>
                </c:pt>
              </c:numCache>
            </c:numRef>
          </c:val>
          <c:extLst>
            <c:ext xmlns:c16="http://schemas.microsoft.com/office/drawing/2014/chart" uri="{C3380CC4-5D6E-409C-BE32-E72D297353CC}">
              <c16:uniqueId val="{00000001-4C45-47C3-9DCD-81D3D097ED97}"/>
            </c:ext>
          </c:extLst>
        </c:ser>
        <c:dLbls>
          <c:showLegendKey val="0"/>
          <c:showVal val="0"/>
          <c:showCatName val="0"/>
          <c:showSerName val="0"/>
          <c:showPercent val="0"/>
          <c:showBubbleSize val="0"/>
        </c:dLbls>
        <c:gapWidth val="182"/>
        <c:axId val="444550088"/>
        <c:axId val="444549104"/>
      </c:barChart>
      <c:catAx>
        <c:axId val="444550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4549104"/>
        <c:crosses val="autoZero"/>
        <c:auto val="1"/>
        <c:lblAlgn val="ctr"/>
        <c:lblOffset val="100"/>
        <c:noMultiLvlLbl val="0"/>
      </c:catAx>
      <c:valAx>
        <c:axId val="444549104"/>
        <c:scaling>
          <c:orientation val="minMax"/>
        </c:scaling>
        <c:delete val="1"/>
        <c:axPos val="t"/>
        <c:numFmt formatCode="0%" sourceLinked="1"/>
        <c:majorTickMark val="none"/>
        <c:minorTickMark val="none"/>
        <c:tickLblPos val="nextTo"/>
        <c:crossAx val="444550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1A-4349-96A9-EC41BCDC47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1A-4349-96A9-EC41BCDC478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GENERAL!$B$18:$B$19</c:f>
              <c:strCache>
                <c:ptCount val="2"/>
                <c:pt idx="0">
                  <c:v>Masculino</c:v>
                </c:pt>
                <c:pt idx="1">
                  <c:v>Femenino</c:v>
                </c:pt>
              </c:strCache>
            </c:strRef>
          </c:cat>
          <c:val>
            <c:numRef>
              <c:f>GENERAL!$D$18:$D$19</c:f>
              <c:numCache>
                <c:formatCode>0%</c:formatCode>
                <c:ptCount val="2"/>
                <c:pt idx="0">
                  <c:v>0.4414392658778073</c:v>
                </c:pt>
                <c:pt idx="1">
                  <c:v>0.55856073412219276</c:v>
                </c:pt>
              </c:numCache>
            </c:numRef>
          </c:val>
          <c:extLst>
            <c:ext xmlns:c16="http://schemas.microsoft.com/office/drawing/2014/chart" uri="{C3380CC4-5D6E-409C-BE32-E72D297353CC}">
              <c16:uniqueId val="{00000004-061A-4349-96A9-EC41BCDC47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Edad!$I$102</c:f>
              <c:strCache>
                <c:ptCount val="1"/>
                <c:pt idx="0">
                  <c:v>Pasear, apreciar la naturaleza, relajarse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Edad!$J$102:$M$102</c:f>
              <c:numCache>
                <c:formatCode>0%</c:formatCode>
                <c:ptCount val="4"/>
                <c:pt idx="0">
                  <c:v>0.30312722103766881</c:v>
                </c:pt>
                <c:pt idx="1">
                  <c:v>0.2867199391171994</c:v>
                </c:pt>
                <c:pt idx="2">
                  <c:v>0.30538679627379506</c:v>
                </c:pt>
                <c:pt idx="3">
                  <c:v>0.31996179560649474</c:v>
                </c:pt>
              </c:numCache>
            </c:numRef>
          </c:val>
          <c:extLst>
            <c:ext xmlns:c16="http://schemas.microsoft.com/office/drawing/2014/chart" uri="{C3380CC4-5D6E-409C-BE32-E72D297353CC}">
              <c16:uniqueId val="{00000000-7D8A-41BA-BA6B-3786BBD24F1B}"/>
            </c:ext>
          </c:extLst>
        </c:ser>
        <c:ser>
          <c:idx val="1"/>
          <c:order val="1"/>
          <c:tx>
            <c:strRef>
              <c:f>Edad!$I$103</c:f>
              <c:strCache>
                <c:ptCount val="1"/>
                <c:pt idx="0">
                  <c:v>Juegos con niños/as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Edad!$J$103:$M$103</c:f>
              <c:numCache>
                <c:formatCode>0%</c:formatCode>
                <c:ptCount val="4"/>
                <c:pt idx="0">
                  <c:v>8.4221748400852878E-2</c:v>
                </c:pt>
                <c:pt idx="1">
                  <c:v>0.1906392694063927</c:v>
                </c:pt>
                <c:pt idx="2">
                  <c:v>0.14823815309842042</c:v>
                </c:pt>
                <c:pt idx="3">
                  <c:v>0.19197707736389685</c:v>
                </c:pt>
              </c:numCache>
            </c:numRef>
          </c:val>
          <c:extLst>
            <c:ext xmlns:c16="http://schemas.microsoft.com/office/drawing/2014/chart" uri="{C3380CC4-5D6E-409C-BE32-E72D297353CC}">
              <c16:uniqueId val="{00000001-7D8A-41BA-BA6B-3786BBD24F1B}"/>
            </c:ext>
          </c:extLst>
        </c:ser>
        <c:ser>
          <c:idx val="2"/>
          <c:order val="2"/>
          <c:tx>
            <c:strRef>
              <c:f>Edad!$I$104</c:f>
              <c:strCache>
                <c:ptCount val="1"/>
                <c:pt idx="0">
                  <c:v>Comer o hacer picnic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Edad!$J$104:$M$104</c:f>
              <c:numCache>
                <c:formatCode>0%</c:formatCode>
                <c:ptCount val="4"/>
                <c:pt idx="0">
                  <c:v>0.17022032693674485</c:v>
                </c:pt>
                <c:pt idx="1">
                  <c:v>0.1234779299847793</c:v>
                </c:pt>
                <c:pt idx="2">
                  <c:v>0.10976103685702714</c:v>
                </c:pt>
                <c:pt idx="3">
                  <c:v>0.10888252148997135</c:v>
                </c:pt>
              </c:numCache>
            </c:numRef>
          </c:val>
          <c:extLst>
            <c:ext xmlns:c16="http://schemas.microsoft.com/office/drawing/2014/chart" uri="{C3380CC4-5D6E-409C-BE32-E72D297353CC}">
              <c16:uniqueId val="{00000002-7D8A-41BA-BA6B-3786BBD24F1B}"/>
            </c:ext>
          </c:extLst>
        </c:ser>
        <c:ser>
          <c:idx val="3"/>
          <c:order val="3"/>
          <c:tx>
            <c:strRef>
              <c:f>Edad!$I$105</c:f>
              <c:strCache>
                <c:ptCount val="1"/>
                <c:pt idx="0">
                  <c:v>Andar en bicicleta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Edad!$J$105:$M$105</c:f>
              <c:numCache>
                <c:formatCode>0%</c:formatCode>
                <c:ptCount val="4"/>
                <c:pt idx="0">
                  <c:v>0.11513859275053305</c:v>
                </c:pt>
                <c:pt idx="1">
                  <c:v>0.11529680365296803</c:v>
                </c:pt>
                <c:pt idx="2">
                  <c:v>0.11867152693398136</c:v>
                </c:pt>
                <c:pt idx="3">
                  <c:v>7.3543457497612222E-2</c:v>
                </c:pt>
              </c:numCache>
            </c:numRef>
          </c:val>
          <c:extLst>
            <c:ext xmlns:c16="http://schemas.microsoft.com/office/drawing/2014/chart" uri="{C3380CC4-5D6E-409C-BE32-E72D297353CC}">
              <c16:uniqueId val="{00000003-7D8A-41BA-BA6B-3786BBD24F1B}"/>
            </c:ext>
          </c:extLst>
        </c:ser>
        <c:ser>
          <c:idx val="4"/>
          <c:order val="4"/>
          <c:tx>
            <c:strRef>
              <c:f>Edad!$I$106</c:f>
              <c:strCache>
                <c:ptCount val="1"/>
                <c:pt idx="0">
                  <c:v>Ver shows, espectáculos o participar de actividades organizadas por la administración del parque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Edad!$J$106:$M$106</c:f>
              <c:numCache>
                <c:formatCode>0%</c:formatCode>
                <c:ptCount val="4"/>
                <c:pt idx="0">
                  <c:v>0.10305614783226724</c:v>
                </c:pt>
                <c:pt idx="1">
                  <c:v>0.10331050228310502</c:v>
                </c:pt>
                <c:pt idx="2">
                  <c:v>0.1166464155528554</c:v>
                </c:pt>
                <c:pt idx="3">
                  <c:v>0.14708691499522444</c:v>
                </c:pt>
              </c:numCache>
            </c:numRef>
          </c:val>
          <c:extLst>
            <c:ext xmlns:c16="http://schemas.microsoft.com/office/drawing/2014/chart" uri="{C3380CC4-5D6E-409C-BE32-E72D297353CC}">
              <c16:uniqueId val="{00000004-7D8A-41BA-BA6B-3786BBD24F1B}"/>
            </c:ext>
          </c:extLst>
        </c:ser>
        <c:ser>
          <c:idx val="5"/>
          <c:order val="5"/>
          <c:tx>
            <c:strRef>
              <c:f>Edad!$I$107</c:f>
              <c:strCache>
                <c:ptCount val="1"/>
                <c:pt idx="0">
                  <c:v>Pasear perros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Edad!$J$107:$M$107</c:f>
              <c:numCache>
                <c:formatCode>0%</c:formatCode>
                <c:ptCount val="4"/>
                <c:pt idx="0">
                  <c:v>0.10341151385927505</c:v>
                </c:pt>
                <c:pt idx="1">
                  <c:v>7.5532724505327248E-2</c:v>
                </c:pt>
                <c:pt idx="2">
                  <c:v>9.7205346294046174E-2</c:v>
                </c:pt>
                <c:pt idx="3">
                  <c:v>0.10124164278892073</c:v>
                </c:pt>
              </c:numCache>
            </c:numRef>
          </c:val>
          <c:extLst>
            <c:ext xmlns:c16="http://schemas.microsoft.com/office/drawing/2014/chart" uri="{C3380CC4-5D6E-409C-BE32-E72D297353CC}">
              <c16:uniqueId val="{00000005-7D8A-41BA-BA6B-3786BBD24F1B}"/>
            </c:ext>
          </c:extLst>
        </c:ser>
        <c:ser>
          <c:idx val="6"/>
          <c:order val="6"/>
          <c:tx>
            <c:strRef>
              <c:f>Edad!$I$108</c:f>
              <c:strCache>
                <c:ptCount val="1"/>
                <c:pt idx="0">
                  <c:v>Correr o atletismo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Edad!$J$108:$M$108</c:f>
              <c:numCache>
                <c:formatCode>0%</c:formatCode>
                <c:ptCount val="4"/>
                <c:pt idx="0">
                  <c:v>5.1883439943141436E-2</c:v>
                </c:pt>
                <c:pt idx="1">
                  <c:v>5.2891933028919327E-2</c:v>
                </c:pt>
                <c:pt idx="2">
                  <c:v>5.5083029566626161E-2</c:v>
                </c:pt>
                <c:pt idx="3">
                  <c:v>3.0563514804202482E-2</c:v>
                </c:pt>
              </c:numCache>
            </c:numRef>
          </c:val>
          <c:extLst>
            <c:ext xmlns:c16="http://schemas.microsoft.com/office/drawing/2014/chart" uri="{C3380CC4-5D6E-409C-BE32-E72D297353CC}">
              <c16:uniqueId val="{00000006-7D8A-41BA-BA6B-3786BBD24F1B}"/>
            </c:ext>
          </c:extLst>
        </c:ser>
        <c:ser>
          <c:idx val="7"/>
          <c:order val="7"/>
          <c:tx>
            <c:strRef>
              <c:f>Edad!$I$109</c:f>
              <c:strCache>
                <c:ptCount val="1"/>
                <c:pt idx="0">
                  <c:v>Practicar deportes en equipo (fútbol, básquetbol, vóley, etc.)</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Edad!$J$109:$M$109</c:f>
              <c:numCache>
                <c:formatCode>0%</c:formatCode>
                <c:ptCount val="4"/>
                <c:pt idx="0">
                  <c:v>5.3304904051172705E-2</c:v>
                </c:pt>
                <c:pt idx="1">
                  <c:v>4.2808219178082189E-2</c:v>
                </c:pt>
                <c:pt idx="2">
                  <c:v>4.0097205346294046E-2</c:v>
                </c:pt>
                <c:pt idx="3">
                  <c:v>2.5787965616045846E-2</c:v>
                </c:pt>
              </c:numCache>
            </c:numRef>
          </c:val>
          <c:extLst>
            <c:ext xmlns:c16="http://schemas.microsoft.com/office/drawing/2014/chart" uri="{C3380CC4-5D6E-409C-BE32-E72D297353CC}">
              <c16:uniqueId val="{00000007-7D8A-41BA-BA6B-3786BBD24F1B}"/>
            </c:ext>
          </c:extLst>
        </c:ser>
        <c:ser>
          <c:idx val="8"/>
          <c:order val="8"/>
          <c:tx>
            <c:strRef>
              <c:f>Edad!$I$110</c:f>
              <c:strCache>
                <c:ptCount val="1"/>
                <c:pt idx="0">
                  <c:v>Andar en patineta (skate) o patinaje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Edad!$J$101:$M$101</c:f>
              <c:strCache>
                <c:ptCount val="4"/>
                <c:pt idx="0">
                  <c:v>14 a 29 años</c:v>
                </c:pt>
                <c:pt idx="1">
                  <c:v>30 a 44 años</c:v>
                </c:pt>
                <c:pt idx="2">
                  <c:v>45 a 59 años</c:v>
                </c:pt>
                <c:pt idx="3">
                  <c:v>60 y más años</c:v>
                </c:pt>
              </c:strCache>
            </c:strRef>
          </c:cat>
          <c:val>
            <c:numRef>
              <c:f>Edad!$J$110:$M$110</c:f>
              <c:numCache>
                <c:formatCode>0%</c:formatCode>
                <c:ptCount val="4"/>
                <c:pt idx="0">
                  <c:v>1.5636105188343994E-2</c:v>
                </c:pt>
                <c:pt idx="1">
                  <c:v>9.3226788432267879E-3</c:v>
                </c:pt>
                <c:pt idx="2">
                  <c:v>8.910490076954233E-3</c:v>
                </c:pt>
                <c:pt idx="3">
                  <c:v>9.5510983763132757E-4</c:v>
                </c:pt>
              </c:numCache>
            </c:numRef>
          </c:val>
          <c:extLst>
            <c:ext xmlns:c16="http://schemas.microsoft.com/office/drawing/2014/chart" uri="{C3380CC4-5D6E-409C-BE32-E72D297353CC}">
              <c16:uniqueId val="{00000008-7D8A-41BA-BA6B-3786BBD24F1B}"/>
            </c:ext>
          </c:extLst>
        </c:ser>
        <c:dLbls>
          <c:showLegendKey val="0"/>
          <c:showVal val="0"/>
          <c:showCatName val="0"/>
          <c:showSerName val="0"/>
          <c:showPercent val="0"/>
          <c:showBubbleSize val="0"/>
        </c:dLbls>
        <c:gapWidth val="219"/>
        <c:overlap val="-27"/>
        <c:axId val="444510264"/>
        <c:axId val="444508296"/>
      </c:barChart>
      <c:catAx>
        <c:axId val="44451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444508296"/>
        <c:crosses val="autoZero"/>
        <c:auto val="1"/>
        <c:lblAlgn val="ctr"/>
        <c:lblOffset val="100"/>
        <c:noMultiLvlLbl val="0"/>
      </c:catAx>
      <c:valAx>
        <c:axId val="444508296"/>
        <c:scaling>
          <c:orientation val="minMax"/>
        </c:scaling>
        <c:delete val="1"/>
        <c:axPos val="l"/>
        <c:numFmt formatCode="0%" sourceLinked="1"/>
        <c:majorTickMark val="none"/>
        <c:minorTickMark val="none"/>
        <c:tickLblPos val="nextTo"/>
        <c:crossAx val="44451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género!$K$121</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género!$J$122:$J$126</c:f>
              <c:strCache>
                <c:ptCount val="5"/>
                <c:pt idx="0">
                  <c:v>En taxi o colectivo</c:v>
                </c:pt>
                <c:pt idx="1">
                  <c:v>En bicicleta</c:v>
                </c:pt>
                <c:pt idx="2">
                  <c:v>En transporte público</c:v>
                </c:pt>
                <c:pt idx="3">
                  <c:v>En auto particular</c:v>
                </c:pt>
                <c:pt idx="4">
                  <c:v>A pie</c:v>
                </c:pt>
              </c:strCache>
            </c:strRef>
          </c:cat>
          <c:val>
            <c:numRef>
              <c:f>género!$K$122:$K$126</c:f>
              <c:numCache>
                <c:formatCode>0%</c:formatCode>
                <c:ptCount val="5"/>
                <c:pt idx="0">
                  <c:v>1.2629161882893225E-2</c:v>
                </c:pt>
                <c:pt idx="1">
                  <c:v>0.16016073478760046</c:v>
                </c:pt>
                <c:pt idx="2">
                  <c:v>0.10505166475315729</c:v>
                </c:pt>
                <c:pt idx="3">
                  <c:v>0.37083811710677383</c:v>
                </c:pt>
                <c:pt idx="4">
                  <c:v>0.3513203214695752</c:v>
                </c:pt>
              </c:numCache>
            </c:numRef>
          </c:val>
          <c:extLst>
            <c:ext xmlns:c16="http://schemas.microsoft.com/office/drawing/2014/chart" uri="{C3380CC4-5D6E-409C-BE32-E72D297353CC}">
              <c16:uniqueId val="{00000000-AC66-4A2F-8339-3153EBACC230}"/>
            </c:ext>
          </c:extLst>
        </c:ser>
        <c:ser>
          <c:idx val="1"/>
          <c:order val="1"/>
          <c:tx>
            <c:strRef>
              <c:f>género!$L$121</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género!$J$122:$J$126</c:f>
              <c:strCache>
                <c:ptCount val="5"/>
                <c:pt idx="0">
                  <c:v>En taxi o colectivo</c:v>
                </c:pt>
                <c:pt idx="1">
                  <c:v>En bicicleta</c:v>
                </c:pt>
                <c:pt idx="2">
                  <c:v>En transporte público</c:v>
                </c:pt>
                <c:pt idx="3">
                  <c:v>En auto particular</c:v>
                </c:pt>
                <c:pt idx="4">
                  <c:v>A pie</c:v>
                </c:pt>
              </c:strCache>
            </c:strRef>
          </c:cat>
          <c:val>
            <c:numRef>
              <c:f>género!$L$122:$L$126</c:f>
              <c:numCache>
                <c:formatCode>0%</c:formatCode>
                <c:ptCount val="5"/>
                <c:pt idx="0">
                  <c:v>1.5471167369901548E-2</c:v>
                </c:pt>
                <c:pt idx="1">
                  <c:v>8.0637599624941395E-2</c:v>
                </c:pt>
                <c:pt idx="2">
                  <c:v>0.14299109235818097</c:v>
                </c:pt>
                <c:pt idx="3">
                  <c:v>0.3792780121894046</c:v>
                </c:pt>
                <c:pt idx="4">
                  <c:v>0.38162212845757149</c:v>
                </c:pt>
              </c:numCache>
            </c:numRef>
          </c:val>
          <c:extLst>
            <c:ext xmlns:c16="http://schemas.microsoft.com/office/drawing/2014/chart" uri="{C3380CC4-5D6E-409C-BE32-E72D297353CC}">
              <c16:uniqueId val="{00000001-AC66-4A2F-8339-3153EBACC230}"/>
            </c:ext>
          </c:extLst>
        </c:ser>
        <c:dLbls>
          <c:showLegendKey val="0"/>
          <c:showVal val="0"/>
          <c:showCatName val="0"/>
          <c:showSerName val="0"/>
          <c:showPercent val="0"/>
          <c:showBubbleSize val="0"/>
        </c:dLbls>
        <c:gapWidth val="182"/>
        <c:axId val="555022824"/>
        <c:axId val="555022168"/>
      </c:barChart>
      <c:catAx>
        <c:axId val="555022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55022168"/>
        <c:crosses val="autoZero"/>
        <c:auto val="1"/>
        <c:lblAlgn val="ctr"/>
        <c:lblOffset val="100"/>
        <c:noMultiLvlLbl val="0"/>
      </c:catAx>
      <c:valAx>
        <c:axId val="555022168"/>
        <c:scaling>
          <c:orientation val="minMax"/>
        </c:scaling>
        <c:delete val="1"/>
        <c:axPos val="b"/>
        <c:numFmt formatCode="0%" sourceLinked="1"/>
        <c:majorTickMark val="none"/>
        <c:minorTickMark val="none"/>
        <c:tickLblPos val="nextTo"/>
        <c:crossAx val="555022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Edad!$C$138</c:f>
              <c:strCache>
                <c:ptCount val="1"/>
                <c:pt idx="0">
                  <c:v>A pie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Edad!$B$139:$B$142</c:f>
              <c:strCache>
                <c:ptCount val="4"/>
                <c:pt idx="0">
                  <c:v>14 a 29 años</c:v>
                </c:pt>
                <c:pt idx="1">
                  <c:v>30 a 44 años</c:v>
                </c:pt>
                <c:pt idx="2">
                  <c:v>45 a 59 años</c:v>
                </c:pt>
                <c:pt idx="3">
                  <c:v>60 y más años</c:v>
                </c:pt>
              </c:strCache>
            </c:strRef>
          </c:cat>
          <c:val>
            <c:numRef>
              <c:f>Edad!$C$139:$C$142</c:f>
              <c:numCache>
                <c:formatCode>0%</c:formatCode>
                <c:ptCount val="4"/>
                <c:pt idx="0">
                  <c:v>0.38338658146964855</c:v>
                </c:pt>
                <c:pt idx="1">
                  <c:v>0.35511363636363635</c:v>
                </c:pt>
                <c:pt idx="2">
                  <c:v>0.34019370460048426</c:v>
                </c:pt>
                <c:pt idx="3">
                  <c:v>0.45714285714285713</c:v>
                </c:pt>
              </c:numCache>
            </c:numRef>
          </c:val>
          <c:extLst>
            <c:ext xmlns:c16="http://schemas.microsoft.com/office/drawing/2014/chart" uri="{C3380CC4-5D6E-409C-BE32-E72D297353CC}">
              <c16:uniqueId val="{00000000-C986-46C8-8B41-BB6EEBAAA3D4}"/>
            </c:ext>
          </c:extLst>
        </c:ser>
        <c:ser>
          <c:idx val="1"/>
          <c:order val="1"/>
          <c:tx>
            <c:strRef>
              <c:f>Edad!$D$138</c:f>
              <c:strCache>
                <c:ptCount val="1"/>
                <c:pt idx="0">
                  <c:v>En bicicleta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Edad!$B$139:$B$142</c:f>
              <c:strCache>
                <c:ptCount val="4"/>
                <c:pt idx="0">
                  <c:v>14 a 29 años</c:v>
                </c:pt>
                <c:pt idx="1">
                  <c:v>30 a 44 años</c:v>
                </c:pt>
                <c:pt idx="2">
                  <c:v>45 a 59 años</c:v>
                </c:pt>
                <c:pt idx="3">
                  <c:v>60 y más años</c:v>
                </c:pt>
              </c:strCache>
            </c:strRef>
          </c:cat>
          <c:val>
            <c:numRef>
              <c:f>Edad!$D$139:$D$142</c:f>
              <c:numCache>
                <c:formatCode>0%</c:formatCode>
                <c:ptCount val="4"/>
                <c:pt idx="0">
                  <c:v>0.14164004259850904</c:v>
                </c:pt>
                <c:pt idx="1">
                  <c:v>0.12102272727272727</c:v>
                </c:pt>
                <c:pt idx="2">
                  <c:v>0.10895883777239709</c:v>
                </c:pt>
                <c:pt idx="3">
                  <c:v>4.2857142857142858E-2</c:v>
                </c:pt>
              </c:numCache>
            </c:numRef>
          </c:val>
          <c:extLst>
            <c:ext xmlns:c16="http://schemas.microsoft.com/office/drawing/2014/chart" uri="{C3380CC4-5D6E-409C-BE32-E72D297353CC}">
              <c16:uniqueId val="{00000001-C986-46C8-8B41-BB6EEBAAA3D4}"/>
            </c:ext>
          </c:extLst>
        </c:ser>
        <c:ser>
          <c:idx val="2"/>
          <c:order val="2"/>
          <c:tx>
            <c:strRef>
              <c:f>Edad!$E$138</c:f>
              <c:strCache>
                <c:ptCount val="1"/>
                <c:pt idx="0">
                  <c:v>En auto particular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Edad!$B$139:$B$142</c:f>
              <c:strCache>
                <c:ptCount val="4"/>
                <c:pt idx="0">
                  <c:v>14 a 29 años</c:v>
                </c:pt>
                <c:pt idx="1">
                  <c:v>30 a 44 años</c:v>
                </c:pt>
                <c:pt idx="2">
                  <c:v>45 a 59 años</c:v>
                </c:pt>
                <c:pt idx="3">
                  <c:v>60 y más años</c:v>
                </c:pt>
              </c:strCache>
            </c:strRef>
          </c:cat>
          <c:val>
            <c:numRef>
              <c:f>Edad!$E$139:$E$142</c:f>
              <c:numCache>
                <c:formatCode>0%</c:formatCode>
                <c:ptCount val="4"/>
                <c:pt idx="0">
                  <c:v>0.20234291799787008</c:v>
                </c:pt>
                <c:pt idx="1">
                  <c:v>0.41761363636363635</c:v>
                </c:pt>
                <c:pt idx="2">
                  <c:v>0.46852300242130751</c:v>
                </c:pt>
                <c:pt idx="3">
                  <c:v>0.40857142857142859</c:v>
                </c:pt>
              </c:numCache>
            </c:numRef>
          </c:val>
          <c:extLst>
            <c:ext xmlns:c16="http://schemas.microsoft.com/office/drawing/2014/chart" uri="{C3380CC4-5D6E-409C-BE32-E72D297353CC}">
              <c16:uniqueId val="{00000002-C986-46C8-8B41-BB6EEBAAA3D4}"/>
            </c:ext>
          </c:extLst>
        </c:ser>
        <c:ser>
          <c:idx val="3"/>
          <c:order val="3"/>
          <c:tx>
            <c:strRef>
              <c:f>Edad!$F$138</c:f>
              <c:strCache>
                <c:ptCount val="1"/>
                <c:pt idx="0">
                  <c:v>En taxi o colectivo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Edad!$B$139:$B$142</c:f>
              <c:strCache>
                <c:ptCount val="4"/>
                <c:pt idx="0">
                  <c:v>14 a 29 años</c:v>
                </c:pt>
                <c:pt idx="1">
                  <c:v>30 a 44 años</c:v>
                </c:pt>
                <c:pt idx="2">
                  <c:v>45 a 59 años</c:v>
                </c:pt>
                <c:pt idx="3">
                  <c:v>60 y más años</c:v>
                </c:pt>
              </c:strCache>
            </c:strRef>
          </c:cat>
          <c:val>
            <c:numRef>
              <c:f>Edad!$F$139:$F$142</c:f>
              <c:numCache>
                <c:formatCode>0%</c:formatCode>
                <c:ptCount val="4"/>
                <c:pt idx="0">
                  <c:v>1.4909478168264111E-2</c:v>
                </c:pt>
                <c:pt idx="1">
                  <c:v>1.4204545454545454E-2</c:v>
                </c:pt>
                <c:pt idx="2">
                  <c:v>1.5738498789346248E-2</c:v>
                </c:pt>
                <c:pt idx="3">
                  <c:v>8.5714285714285719E-3</c:v>
                </c:pt>
              </c:numCache>
            </c:numRef>
          </c:val>
          <c:extLst>
            <c:ext xmlns:c16="http://schemas.microsoft.com/office/drawing/2014/chart" uri="{C3380CC4-5D6E-409C-BE32-E72D297353CC}">
              <c16:uniqueId val="{00000003-C986-46C8-8B41-BB6EEBAAA3D4}"/>
            </c:ext>
          </c:extLst>
        </c:ser>
        <c:ser>
          <c:idx val="4"/>
          <c:order val="4"/>
          <c:tx>
            <c:strRef>
              <c:f>Edad!$G$138</c:f>
              <c:strCache>
                <c:ptCount val="1"/>
                <c:pt idx="0">
                  <c:v>En transporte público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Edad!$B$139:$B$142</c:f>
              <c:strCache>
                <c:ptCount val="4"/>
                <c:pt idx="0">
                  <c:v>14 a 29 años</c:v>
                </c:pt>
                <c:pt idx="1">
                  <c:v>30 a 44 años</c:v>
                </c:pt>
                <c:pt idx="2">
                  <c:v>45 a 59 años</c:v>
                </c:pt>
                <c:pt idx="3">
                  <c:v>60 y más años</c:v>
                </c:pt>
              </c:strCache>
            </c:strRef>
          </c:cat>
          <c:val>
            <c:numRef>
              <c:f>Edad!$G$139:$G$142</c:f>
              <c:numCache>
                <c:formatCode>0%</c:formatCode>
                <c:ptCount val="4"/>
                <c:pt idx="0">
                  <c:v>0.25772097976570818</c:v>
                </c:pt>
                <c:pt idx="1">
                  <c:v>9.2045454545454541E-2</c:v>
                </c:pt>
                <c:pt idx="2">
                  <c:v>6.6585956416464892E-2</c:v>
                </c:pt>
                <c:pt idx="3">
                  <c:v>8.2857142857142851E-2</c:v>
                </c:pt>
              </c:numCache>
            </c:numRef>
          </c:val>
          <c:extLst>
            <c:ext xmlns:c16="http://schemas.microsoft.com/office/drawing/2014/chart" uri="{C3380CC4-5D6E-409C-BE32-E72D297353CC}">
              <c16:uniqueId val="{00000004-C986-46C8-8B41-BB6EEBAAA3D4}"/>
            </c:ext>
          </c:extLst>
        </c:ser>
        <c:dLbls>
          <c:showLegendKey val="0"/>
          <c:showVal val="0"/>
          <c:showCatName val="0"/>
          <c:showSerName val="0"/>
          <c:showPercent val="0"/>
          <c:showBubbleSize val="0"/>
        </c:dLbls>
        <c:gapWidth val="219"/>
        <c:overlap val="-27"/>
        <c:axId val="458159280"/>
        <c:axId val="458159608"/>
      </c:barChart>
      <c:catAx>
        <c:axId val="45815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58159608"/>
        <c:crosses val="autoZero"/>
        <c:auto val="1"/>
        <c:lblAlgn val="ctr"/>
        <c:lblOffset val="100"/>
        <c:noMultiLvlLbl val="0"/>
      </c:catAx>
      <c:valAx>
        <c:axId val="458159608"/>
        <c:scaling>
          <c:orientation val="minMax"/>
        </c:scaling>
        <c:delete val="1"/>
        <c:axPos val="l"/>
        <c:numFmt formatCode="0%" sourceLinked="1"/>
        <c:majorTickMark val="none"/>
        <c:minorTickMark val="none"/>
        <c:tickLblPos val="nextTo"/>
        <c:crossAx val="45815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GENERAL!$B$145:$B$149</c:f>
              <c:strCache>
                <c:ptCount val="5"/>
                <c:pt idx="0">
                  <c:v>En auto particular</c:v>
                </c:pt>
                <c:pt idx="1">
                  <c:v>A pie</c:v>
                </c:pt>
                <c:pt idx="2">
                  <c:v>En transporte público</c:v>
                </c:pt>
                <c:pt idx="3">
                  <c:v>En bicicleta</c:v>
                </c:pt>
                <c:pt idx="4">
                  <c:v>En taxi o colectivo</c:v>
                </c:pt>
              </c:strCache>
            </c:strRef>
          </c:cat>
          <c:val>
            <c:numRef>
              <c:f>GENERAL!$D$145:$D$149</c:f>
              <c:numCache>
                <c:formatCode>0%</c:formatCode>
                <c:ptCount val="5"/>
                <c:pt idx="0">
                  <c:v>0.37548387096774194</c:v>
                </c:pt>
                <c:pt idx="1">
                  <c:v>0.36799999999999999</c:v>
                </c:pt>
                <c:pt idx="2">
                  <c:v>0.12593548387096773</c:v>
                </c:pt>
                <c:pt idx="3">
                  <c:v>0.11638709677419355</c:v>
                </c:pt>
                <c:pt idx="4">
                  <c:v>1.4193548387096775E-2</c:v>
                </c:pt>
              </c:numCache>
            </c:numRef>
          </c:val>
          <c:extLst>
            <c:ext xmlns:c16="http://schemas.microsoft.com/office/drawing/2014/chart" uri="{C3380CC4-5D6E-409C-BE32-E72D297353CC}">
              <c16:uniqueId val="{00000000-7B8F-4584-B3DC-6314CFC51627}"/>
            </c:ext>
          </c:extLst>
        </c:ser>
        <c:dLbls>
          <c:showLegendKey val="0"/>
          <c:showVal val="0"/>
          <c:showCatName val="0"/>
          <c:showSerName val="0"/>
          <c:showPercent val="0"/>
          <c:showBubbleSize val="0"/>
        </c:dLbls>
        <c:gapWidth val="219"/>
        <c:overlap val="-27"/>
        <c:axId val="523517832"/>
        <c:axId val="523518488"/>
      </c:barChart>
      <c:catAx>
        <c:axId val="52351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crossAx val="523518488"/>
        <c:crosses val="autoZero"/>
        <c:auto val="1"/>
        <c:lblAlgn val="ctr"/>
        <c:lblOffset val="100"/>
        <c:noMultiLvlLbl val="0"/>
      </c:catAx>
      <c:valAx>
        <c:axId val="523518488"/>
        <c:scaling>
          <c:orientation val="minMax"/>
        </c:scaling>
        <c:delete val="1"/>
        <c:axPos val="l"/>
        <c:numFmt formatCode="0%" sourceLinked="1"/>
        <c:majorTickMark val="none"/>
        <c:minorTickMark val="none"/>
        <c:tickLblPos val="nextTo"/>
        <c:crossAx val="52351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GENERAL!$I$210:$I$218</c:f>
              <c:strCache>
                <c:ptCount val="9"/>
                <c:pt idx="0">
                  <c:v>Cantidad de vegetación</c:v>
                </c:pt>
                <c:pt idx="1">
                  <c:v>La calidad y cantidad de infraestructura (bancos, juegos para niños, áreas para deporte, zonas de picnic, etc.)</c:v>
                </c:pt>
                <c:pt idx="2">
                  <c:v>La seguridad (guardias, luminarias)</c:v>
                </c:pt>
                <c:pt idx="3">
                  <c:v>Manejo de la basura y suciedad</c:v>
                </c:pt>
                <c:pt idx="4">
                  <c:v>Más actividades de entretención, deporte y cultura</c:v>
                </c:pt>
                <c:pt idx="5">
                  <c:v>Inclusividad para personas en situación de discapacidad</c:v>
                </c:pt>
                <c:pt idx="6">
                  <c:v>Disponibilidad de restaurantes o cafeterías</c:v>
                </c:pt>
                <c:pt idx="7">
                  <c:v>Espacios exclusivos para mascotas</c:v>
                </c:pt>
                <c:pt idx="8">
                  <c:v>Accesos en transporte público</c:v>
                </c:pt>
              </c:strCache>
            </c:strRef>
          </c:cat>
          <c:val>
            <c:numRef>
              <c:f>GENERAL!$K$210:$K$218</c:f>
              <c:numCache>
                <c:formatCode>0%</c:formatCode>
                <c:ptCount val="9"/>
                <c:pt idx="0">
                  <c:v>0.17598644396030017</c:v>
                </c:pt>
                <c:pt idx="1">
                  <c:v>0.16896635197288792</c:v>
                </c:pt>
                <c:pt idx="2">
                  <c:v>0.16388283708545145</c:v>
                </c:pt>
                <c:pt idx="3">
                  <c:v>0.15105301379811184</c:v>
                </c:pt>
                <c:pt idx="4">
                  <c:v>0.10062131848624223</c:v>
                </c:pt>
                <c:pt idx="5">
                  <c:v>8.359557814895506E-2</c:v>
                </c:pt>
                <c:pt idx="6">
                  <c:v>5.7129024449285887E-2</c:v>
                </c:pt>
                <c:pt idx="7">
                  <c:v>5.3820705236827242E-2</c:v>
                </c:pt>
                <c:pt idx="8">
                  <c:v>4.4944726861938192E-2</c:v>
                </c:pt>
              </c:numCache>
            </c:numRef>
          </c:val>
          <c:extLst>
            <c:ext xmlns:c16="http://schemas.microsoft.com/office/drawing/2014/chart" uri="{C3380CC4-5D6E-409C-BE32-E72D297353CC}">
              <c16:uniqueId val="{00000000-5159-4BCE-843B-E78A9F25F0EC}"/>
            </c:ext>
          </c:extLst>
        </c:ser>
        <c:dLbls>
          <c:showLegendKey val="0"/>
          <c:showVal val="0"/>
          <c:showCatName val="0"/>
          <c:showSerName val="0"/>
          <c:showPercent val="0"/>
          <c:showBubbleSize val="0"/>
        </c:dLbls>
        <c:gapWidth val="219"/>
        <c:overlap val="-27"/>
        <c:axId val="434968632"/>
        <c:axId val="434970272"/>
      </c:barChart>
      <c:catAx>
        <c:axId val="43496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434970272"/>
        <c:crosses val="autoZero"/>
        <c:auto val="1"/>
        <c:lblAlgn val="ctr"/>
        <c:lblOffset val="100"/>
        <c:noMultiLvlLbl val="0"/>
      </c:catAx>
      <c:valAx>
        <c:axId val="434970272"/>
        <c:scaling>
          <c:orientation val="minMax"/>
        </c:scaling>
        <c:delete val="1"/>
        <c:axPos val="l"/>
        <c:numFmt formatCode="0%" sourceLinked="1"/>
        <c:majorTickMark val="none"/>
        <c:minorTickMark val="none"/>
        <c:tickLblPos val="nextTo"/>
        <c:crossAx val="434968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género!$J$195</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género!$I$196:$I$204</c:f>
              <c:strCache>
                <c:ptCount val="9"/>
                <c:pt idx="0">
                  <c:v>Accesos en transporte público</c:v>
                </c:pt>
                <c:pt idx="1">
                  <c:v>Disponibilidad de restaurantes o cafeterías</c:v>
                </c:pt>
                <c:pt idx="2">
                  <c:v>Espacios exclusivos para mascotas</c:v>
                </c:pt>
                <c:pt idx="3">
                  <c:v>Inclusividad para personas en situación de discapacidad</c:v>
                </c:pt>
                <c:pt idx="4">
                  <c:v>Más actividades de entretención, deporte y cultura</c:v>
                </c:pt>
                <c:pt idx="5">
                  <c:v>Manejo de la basura y suciedad</c:v>
                </c:pt>
                <c:pt idx="6">
                  <c:v>La calidad y cantidad de infraestructura (bancos, juegos para niños, áreas para deporte, zonas de picnic, etc.)</c:v>
                </c:pt>
                <c:pt idx="7">
                  <c:v>La seguridad (guardias, luminarias)</c:v>
                </c:pt>
                <c:pt idx="8">
                  <c:v>Cantidad de vegetación</c:v>
                </c:pt>
              </c:strCache>
            </c:strRef>
          </c:cat>
          <c:val>
            <c:numRef>
              <c:f>género!$J$196:$J$204</c:f>
              <c:numCache>
                <c:formatCode>0%</c:formatCode>
                <c:ptCount val="9"/>
                <c:pt idx="0">
                  <c:v>4.735783507039678E-2</c:v>
                </c:pt>
                <c:pt idx="1">
                  <c:v>6.4728469555677459E-2</c:v>
                </c:pt>
                <c:pt idx="2">
                  <c:v>4.3152313037118306E-2</c:v>
                </c:pt>
                <c:pt idx="3">
                  <c:v>7.1676723349789723E-2</c:v>
                </c:pt>
                <c:pt idx="4">
                  <c:v>0.10641799232035107</c:v>
                </c:pt>
                <c:pt idx="5">
                  <c:v>0.14536478332419089</c:v>
                </c:pt>
                <c:pt idx="6">
                  <c:v>0.17919180837447432</c:v>
                </c:pt>
                <c:pt idx="7">
                  <c:v>0.16054123240080453</c:v>
                </c:pt>
                <c:pt idx="8">
                  <c:v>0.18156884256719694</c:v>
                </c:pt>
              </c:numCache>
            </c:numRef>
          </c:val>
          <c:extLst>
            <c:ext xmlns:c16="http://schemas.microsoft.com/office/drawing/2014/chart" uri="{C3380CC4-5D6E-409C-BE32-E72D297353CC}">
              <c16:uniqueId val="{00000000-5949-498F-BF3D-B77F2CAD4923}"/>
            </c:ext>
          </c:extLst>
        </c:ser>
        <c:ser>
          <c:idx val="1"/>
          <c:order val="1"/>
          <c:tx>
            <c:strRef>
              <c:f>género!$K$195</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género!$I$196:$I$204</c:f>
              <c:strCache>
                <c:ptCount val="9"/>
                <c:pt idx="0">
                  <c:v>Accesos en transporte público</c:v>
                </c:pt>
                <c:pt idx="1">
                  <c:v>Disponibilidad de restaurantes o cafeterías</c:v>
                </c:pt>
                <c:pt idx="2">
                  <c:v>Espacios exclusivos para mascotas</c:v>
                </c:pt>
                <c:pt idx="3">
                  <c:v>Inclusividad para personas en situación de discapacidad</c:v>
                </c:pt>
                <c:pt idx="4">
                  <c:v>Más actividades de entretención, deporte y cultura</c:v>
                </c:pt>
                <c:pt idx="5">
                  <c:v>Manejo de la basura y suciedad</c:v>
                </c:pt>
                <c:pt idx="6">
                  <c:v>La calidad y cantidad de infraestructura (bancos, juegos para niños, áreas para deporte, zonas de picnic, etc.)</c:v>
                </c:pt>
                <c:pt idx="7">
                  <c:v>La seguridad (guardias, luminarias)</c:v>
                </c:pt>
                <c:pt idx="8">
                  <c:v>Cantidad de vegetación</c:v>
                </c:pt>
              </c:strCache>
            </c:strRef>
          </c:cat>
          <c:val>
            <c:numRef>
              <c:f>género!$K$196:$K$204</c:f>
              <c:numCache>
                <c:formatCode>0%</c:formatCode>
                <c:ptCount val="9"/>
                <c:pt idx="0">
                  <c:v>4.3038705950317738E-2</c:v>
                </c:pt>
                <c:pt idx="1">
                  <c:v>5.1126516464471403E-2</c:v>
                </c:pt>
                <c:pt idx="2">
                  <c:v>6.2247255921432695E-2</c:v>
                </c:pt>
                <c:pt idx="3">
                  <c:v>9.3009820912767188E-2</c:v>
                </c:pt>
                <c:pt idx="4">
                  <c:v>9.6042749855574816E-2</c:v>
                </c:pt>
                <c:pt idx="5">
                  <c:v>0.15554592720970536</c:v>
                </c:pt>
                <c:pt idx="6">
                  <c:v>0.1608896591565569</c:v>
                </c:pt>
                <c:pt idx="7">
                  <c:v>0.16652224147891392</c:v>
                </c:pt>
                <c:pt idx="8">
                  <c:v>0.17157712305025996</c:v>
                </c:pt>
              </c:numCache>
            </c:numRef>
          </c:val>
          <c:extLst>
            <c:ext xmlns:c16="http://schemas.microsoft.com/office/drawing/2014/chart" uri="{C3380CC4-5D6E-409C-BE32-E72D297353CC}">
              <c16:uniqueId val="{00000001-5949-498F-BF3D-B77F2CAD4923}"/>
            </c:ext>
          </c:extLst>
        </c:ser>
        <c:dLbls>
          <c:showLegendKey val="0"/>
          <c:showVal val="0"/>
          <c:showCatName val="0"/>
          <c:showSerName val="0"/>
          <c:showPercent val="0"/>
          <c:showBubbleSize val="0"/>
        </c:dLbls>
        <c:gapWidth val="182"/>
        <c:axId val="565708056"/>
        <c:axId val="565711992"/>
      </c:barChart>
      <c:catAx>
        <c:axId val="565708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5711992"/>
        <c:crosses val="autoZero"/>
        <c:auto val="1"/>
        <c:lblAlgn val="ctr"/>
        <c:lblOffset val="100"/>
        <c:noMultiLvlLbl val="0"/>
      </c:catAx>
      <c:valAx>
        <c:axId val="565711992"/>
        <c:scaling>
          <c:orientation val="minMax"/>
        </c:scaling>
        <c:delete val="1"/>
        <c:axPos val="b"/>
        <c:numFmt formatCode="0%" sourceLinked="1"/>
        <c:majorTickMark val="none"/>
        <c:minorTickMark val="none"/>
        <c:tickLblPos val="nextTo"/>
        <c:crossAx val="56570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Edad!$H$211</c:f>
              <c:strCache>
                <c:ptCount val="1"/>
                <c:pt idx="0">
                  <c:v>Cantidad de vegetación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Edad!$I$211:$L$211</c:f>
              <c:numCache>
                <c:formatCode>0%</c:formatCode>
                <c:ptCount val="4"/>
                <c:pt idx="0">
                  <c:v>0.19243641231593039</c:v>
                </c:pt>
                <c:pt idx="1">
                  <c:v>0.16985253959584926</c:v>
                </c:pt>
                <c:pt idx="2">
                  <c:v>0.1725018234865062</c:v>
                </c:pt>
                <c:pt idx="3">
                  <c:v>0.17094017094017094</c:v>
                </c:pt>
              </c:numCache>
            </c:numRef>
          </c:val>
          <c:extLst>
            <c:ext xmlns:c16="http://schemas.microsoft.com/office/drawing/2014/chart" uri="{C3380CC4-5D6E-409C-BE32-E72D297353CC}">
              <c16:uniqueId val="{00000000-09D9-4F6C-B71C-29141E628896}"/>
            </c:ext>
          </c:extLst>
        </c:ser>
        <c:ser>
          <c:idx val="1"/>
          <c:order val="1"/>
          <c:tx>
            <c:strRef>
              <c:f>Edad!$H$212</c:f>
              <c:strCache>
                <c:ptCount val="1"/>
                <c:pt idx="0">
                  <c:v>La calidad y cantidad de infraestructura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Edad!$I$212:$L$212</c:f>
              <c:numCache>
                <c:formatCode>0%</c:formatCode>
                <c:ptCount val="4"/>
                <c:pt idx="0">
                  <c:v>0.15327978580990628</c:v>
                </c:pt>
                <c:pt idx="1">
                  <c:v>0.18332423083924995</c:v>
                </c:pt>
                <c:pt idx="2">
                  <c:v>0.16229029905178702</c:v>
                </c:pt>
                <c:pt idx="3">
                  <c:v>0.15726495726495726</c:v>
                </c:pt>
              </c:numCache>
            </c:numRef>
          </c:val>
          <c:extLst>
            <c:ext xmlns:c16="http://schemas.microsoft.com/office/drawing/2014/chart" uri="{C3380CC4-5D6E-409C-BE32-E72D297353CC}">
              <c16:uniqueId val="{00000001-09D9-4F6C-B71C-29141E628896}"/>
            </c:ext>
          </c:extLst>
        </c:ser>
        <c:ser>
          <c:idx val="2"/>
          <c:order val="2"/>
          <c:tx>
            <c:strRef>
              <c:f>Edad!$H$213</c:f>
              <c:strCache>
                <c:ptCount val="1"/>
                <c:pt idx="0">
                  <c:v>La seguridad (guardias, luminarias)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Edad!$I$213:$L$213</c:f>
              <c:numCache>
                <c:formatCode>0%</c:formatCode>
                <c:ptCount val="4"/>
                <c:pt idx="0">
                  <c:v>0.14190093708165996</c:v>
                </c:pt>
                <c:pt idx="1">
                  <c:v>0.14946295284908065</c:v>
                </c:pt>
                <c:pt idx="2">
                  <c:v>0.18964259664478483</c:v>
                </c:pt>
                <c:pt idx="3">
                  <c:v>0.22735042735042735</c:v>
                </c:pt>
              </c:numCache>
            </c:numRef>
          </c:val>
          <c:extLst>
            <c:ext xmlns:c16="http://schemas.microsoft.com/office/drawing/2014/chart" uri="{C3380CC4-5D6E-409C-BE32-E72D297353CC}">
              <c16:uniqueId val="{00000002-09D9-4F6C-B71C-29141E628896}"/>
            </c:ext>
          </c:extLst>
        </c:ser>
        <c:ser>
          <c:idx val="3"/>
          <c:order val="3"/>
          <c:tx>
            <c:strRef>
              <c:f>Edad!$H$214</c:f>
              <c:strCache>
                <c:ptCount val="1"/>
                <c:pt idx="0">
                  <c:v>Manejo de la basura y suciedad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Edad!$I$214:$L$214</c:f>
              <c:numCache>
                <c:formatCode>0%</c:formatCode>
                <c:ptCount val="4"/>
                <c:pt idx="0">
                  <c:v>0.17001338688085676</c:v>
                </c:pt>
                <c:pt idx="1">
                  <c:v>0.1427271072273803</c:v>
                </c:pt>
                <c:pt idx="2">
                  <c:v>0.15390226112326769</c:v>
                </c:pt>
                <c:pt idx="3">
                  <c:v>0.13504273504273503</c:v>
                </c:pt>
              </c:numCache>
            </c:numRef>
          </c:val>
          <c:extLst>
            <c:ext xmlns:c16="http://schemas.microsoft.com/office/drawing/2014/chart" uri="{C3380CC4-5D6E-409C-BE32-E72D297353CC}">
              <c16:uniqueId val="{00000003-09D9-4F6C-B71C-29141E628896}"/>
            </c:ext>
          </c:extLst>
        </c:ser>
        <c:ser>
          <c:idx val="4"/>
          <c:order val="4"/>
          <c:tx>
            <c:strRef>
              <c:f>Edad!$H$215</c:f>
              <c:strCache>
                <c:ptCount val="1"/>
                <c:pt idx="0">
                  <c:v>Más actividades de entretención, deporte y cultura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Edad!$I$215:$L$215</c:f>
              <c:numCache>
                <c:formatCode>0%</c:formatCode>
                <c:ptCount val="4"/>
                <c:pt idx="0">
                  <c:v>0.11044176706827309</c:v>
                </c:pt>
                <c:pt idx="1">
                  <c:v>0.10558893136719461</c:v>
                </c:pt>
                <c:pt idx="2">
                  <c:v>8.9715536105032828E-2</c:v>
                </c:pt>
                <c:pt idx="3">
                  <c:v>7.7777777777777779E-2</c:v>
                </c:pt>
              </c:numCache>
            </c:numRef>
          </c:val>
          <c:extLst>
            <c:ext xmlns:c16="http://schemas.microsoft.com/office/drawing/2014/chart" uri="{C3380CC4-5D6E-409C-BE32-E72D297353CC}">
              <c16:uniqueId val="{00000004-09D9-4F6C-B71C-29141E628896}"/>
            </c:ext>
          </c:extLst>
        </c:ser>
        <c:ser>
          <c:idx val="5"/>
          <c:order val="5"/>
          <c:tx>
            <c:strRef>
              <c:f>Edad!$H$216</c:f>
              <c:strCache>
                <c:ptCount val="1"/>
                <c:pt idx="0">
                  <c:v>Inclusividad para personas en situación de discapacidad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Edad!$I$216:$L$216</c:f>
              <c:numCache>
                <c:formatCode>0%</c:formatCode>
                <c:ptCount val="4"/>
                <c:pt idx="0">
                  <c:v>9.2034805890227583E-2</c:v>
                </c:pt>
                <c:pt idx="1">
                  <c:v>8.2104496632077195E-2</c:v>
                </c:pt>
                <c:pt idx="2">
                  <c:v>7.7315827862873818E-2</c:v>
                </c:pt>
                <c:pt idx="3">
                  <c:v>8.3760683760683755E-2</c:v>
                </c:pt>
              </c:numCache>
            </c:numRef>
          </c:val>
          <c:extLst>
            <c:ext xmlns:c16="http://schemas.microsoft.com/office/drawing/2014/chart" uri="{C3380CC4-5D6E-409C-BE32-E72D297353CC}">
              <c16:uniqueId val="{00000005-09D9-4F6C-B71C-29141E628896}"/>
            </c:ext>
          </c:extLst>
        </c:ser>
        <c:ser>
          <c:idx val="6"/>
          <c:order val="6"/>
          <c:tx>
            <c:strRef>
              <c:f>Edad!$H$217</c:f>
              <c:strCache>
                <c:ptCount val="1"/>
                <c:pt idx="0">
                  <c:v>Disponibilidad de restaurantes o cafeterías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Edad!$I$217:$L$217</c:f>
              <c:numCache>
                <c:formatCode>0%</c:formatCode>
                <c:ptCount val="4"/>
                <c:pt idx="0">
                  <c:v>3.4136546184738957E-2</c:v>
                </c:pt>
                <c:pt idx="1">
                  <c:v>6.517385763699253E-2</c:v>
                </c:pt>
                <c:pt idx="2">
                  <c:v>6.5280816921954782E-2</c:v>
                </c:pt>
                <c:pt idx="3">
                  <c:v>5.8974358974358973E-2</c:v>
                </c:pt>
              </c:numCache>
            </c:numRef>
          </c:val>
          <c:extLst>
            <c:ext xmlns:c16="http://schemas.microsoft.com/office/drawing/2014/chart" uri="{C3380CC4-5D6E-409C-BE32-E72D297353CC}">
              <c16:uniqueId val="{00000006-09D9-4F6C-B71C-29141E628896}"/>
            </c:ext>
          </c:extLst>
        </c:ser>
        <c:ser>
          <c:idx val="7"/>
          <c:order val="7"/>
          <c:tx>
            <c:strRef>
              <c:f>Edad!$H$218</c:f>
              <c:strCache>
                <c:ptCount val="1"/>
                <c:pt idx="0">
                  <c:v>Espacios exclusivos para mascotas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Edad!$I$218:$L$218</c:f>
              <c:numCache>
                <c:formatCode>0%</c:formatCode>
                <c:ptCount val="4"/>
                <c:pt idx="0">
                  <c:v>4.9196787148594379E-2</c:v>
                </c:pt>
                <c:pt idx="1">
                  <c:v>5.5889313671946113E-2</c:v>
                </c:pt>
                <c:pt idx="2">
                  <c:v>5.4704595185995623E-2</c:v>
                </c:pt>
                <c:pt idx="3">
                  <c:v>5.3846153846153849E-2</c:v>
                </c:pt>
              </c:numCache>
            </c:numRef>
          </c:val>
          <c:extLst>
            <c:ext xmlns:c16="http://schemas.microsoft.com/office/drawing/2014/chart" uri="{C3380CC4-5D6E-409C-BE32-E72D297353CC}">
              <c16:uniqueId val="{00000007-09D9-4F6C-B71C-29141E628896}"/>
            </c:ext>
          </c:extLst>
        </c:ser>
        <c:ser>
          <c:idx val="8"/>
          <c:order val="8"/>
          <c:tx>
            <c:strRef>
              <c:f>Edad!$H$219</c:f>
              <c:strCache>
                <c:ptCount val="1"/>
                <c:pt idx="0">
                  <c:v>Accesos en transporte público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Edad!$I$210:$L$210</c:f>
              <c:strCache>
                <c:ptCount val="4"/>
                <c:pt idx="0">
                  <c:v>14 a 29 años</c:v>
                </c:pt>
                <c:pt idx="1">
                  <c:v>30 a 44 años</c:v>
                </c:pt>
                <c:pt idx="2">
                  <c:v>45 a 59 años</c:v>
                </c:pt>
                <c:pt idx="3">
                  <c:v>60 y más años</c:v>
                </c:pt>
              </c:strCache>
            </c:strRef>
          </c:cat>
          <c:val>
            <c:numRef>
              <c:f>Edad!$I$219:$L$219</c:f>
              <c:numCache>
                <c:formatCode>0%</c:formatCode>
                <c:ptCount val="4"/>
                <c:pt idx="0">
                  <c:v>5.6559571619812586E-2</c:v>
                </c:pt>
                <c:pt idx="1">
                  <c:v>4.5876570180229385E-2</c:v>
                </c:pt>
                <c:pt idx="2">
                  <c:v>3.464624361779723E-2</c:v>
                </c:pt>
                <c:pt idx="3">
                  <c:v>3.5042735042735043E-2</c:v>
                </c:pt>
              </c:numCache>
            </c:numRef>
          </c:val>
          <c:extLst>
            <c:ext xmlns:c16="http://schemas.microsoft.com/office/drawing/2014/chart" uri="{C3380CC4-5D6E-409C-BE32-E72D297353CC}">
              <c16:uniqueId val="{00000008-09D9-4F6C-B71C-29141E628896}"/>
            </c:ext>
          </c:extLst>
        </c:ser>
        <c:dLbls>
          <c:showLegendKey val="0"/>
          <c:showVal val="0"/>
          <c:showCatName val="0"/>
          <c:showSerName val="0"/>
          <c:showPercent val="0"/>
          <c:showBubbleSize val="0"/>
        </c:dLbls>
        <c:gapWidth val="219"/>
        <c:overlap val="-27"/>
        <c:axId val="469985256"/>
        <c:axId val="469975088"/>
      </c:barChart>
      <c:catAx>
        <c:axId val="46998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469975088"/>
        <c:crosses val="autoZero"/>
        <c:auto val="1"/>
        <c:lblAlgn val="ctr"/>
        <c:lblOffset val="100"/>
        <c:noMultiLvlLbl val="0"/>
      </c:catAx>
      <c:valAx>
        <c:axId val="469975088"/>
        <c:scaling>
          <c:orientation val="minMax"/>
        </c:scaling>
        <c:delete val="1"/>
        <c:axPos val="l"/>
        <c:numFmt formatCode="0%" sourceLinked="1"/>
        <c:majorTickMark val="none"/>
        <c:minorTickMark val="none"/>
        <c:tickLblPos val="nextTo"/>
        <c:crossAx val="46998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GENERAL!$A$253:$A$262</c:f>
              <c:strCache>
                <c:ptCount val="10"/>
                <c:pt idx="0">
                  <c:v> Baños o camarines</c:v>
                </c:pt>
                <c:pt idx="1">
                  <c:v> Eventos (conciertos, exposiciones, ferias, etc.)</c:v>
                </c:pt>
                <c:pt idx="2">
                  <c:v> Quincho para asados</c:v>
                </c:pt>
                <c:pt idx="3">
                  <c:v> Sala para charlas, talleres o reuniones</c:v>
                </c:pt>
                <c:pt idx="4">
                  <c:v> Estacionamientos</c:v>
                </c:pt>
                <c:pt idx="5">
                  <c:v> No estoy dispuesto a pagar</c:v>
                </c:pt>
                <c:pt idx="6">
                  <c:v> Canchas deportivas</c:v>
                </c:pt>
                <c:pt idx="7">
                  <c:v> Entrada al parque</c:v>
                </c:pt>
                <c:pt idx="8">
                  <c:v> Plaza de mascotas</c:v>
                </c:pt>
                <c:pt idx="9">
                  <c:v> Transporte dentro del parque</c:v>
                </c:pt>
              </c:strCache>
            </c:strRef>
          </c:cat>
          <c:val>
            <c:numRef>
              <c:f>GENERAL!$C$253:$C$262</c:f>
              <c:numCache>
                <c:formatCode>0%</c:formatCode>
                <c:ptCount val="10"/>
                <c:pt idx="0">
                  <c:v>0.41729050953875874</c:v>
                </c:pt>
                <c:pt idx="1">
                  <c:v>0.41246075827094902</c:v>
                </c:pt>
                <c:pt idx="2">
                  <c:v>0.35377928036706108</c:v>
                </c:pt>
                <c:pt idx="3">
                  <c:v>0.32214440956290752</c:v>
                </c:pt>
                <c:pt idx="4">
                  <c:v>0.30041052885776381</c:v>
                </c:pt>
                <c:pt idx="5">
                  <c:v>0.24824921516541898</c:v>
                </c:pt>
                <c:pt idx="6">
                  <c:v>0.24655880222168558</c:v>
                </c:pt>
                <c:pt idx="7">
                  <c:v>0.17531997102149238</c:v>
                </c:pt>
                <c:pt idx="8">
                  <c:v>0.10383965225790871</c:v>
                </c:pt>
                <c:pt idx="9">
                  <c:v>0.10287370200434677</c:v>
                </c:pt>
              </c:numCache>
            </c:numRef>
          </c:val>
          <c:extLst>
            <c:ext xmlns:c16="http://schemas.microsoft.com/office/drawing/2014/chart" uri="{C3380CC4-5D6E-409C-BE32-E72D297353CC}">
              <c16:uniqueId val="{00000000-BF57-4A7C-9B14-B64CBFFBD37E}"/>
            </c:ext>
          </c:extLst>
        </c:ser>
        <c:dLbls>
          <c:showLegendKey val="0"/>
          <c:showVal val="0"/>
          <c:showCatName val="0"/>
          <c:showSerName val="0"/>
          <c:showPercent val="0"/>
          <c:showBubbleSize val="0"/>
        </c:dLbls>
        <c:gapWidth val="219"/>
        <c:overlap val="-27"/>
        <c:axId val="523503072"/>
        <c:axId val="523500776"/>
      </c:barChart>
      <c:catAx>
        <c:axId val="523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23500776"/>
        <c:crosses val="autoZero"/>
        <c:auto val="1"/>
        <c:lblAlgn val="ctr"/>
        <c:lblOffset val="100"/>
        <c:noMultiLvlLbl val="0"/>
      </c:catAx>
      <c:valAx>
        <c:axId val="523500776"/>
        <c:scaling>
          <c:orientation val="minMax"/>
        </c:scaling>
        <c:delete val="1"/>
        <c:axPos val="l"/>
        <c:numFmt formatCode="0%" sourceLinked="1"/>
        <c:majorTickMark val="none"/>
        <c:minorTickMark val="none"/>
        <c:tickLblPos val="nextTo"/>
        <c:crossAx val="52350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género!$B$238</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género!$A$239:$A$248</c:f>
              <c:strCache>
                <c:ptCount val="10"/>
                <c:pt idx="0">
                  <c:v> Transporte dentro del parque</c:v>
                </c:pt>
                <c:pt idx="1">
                  <c:v> Plaza de mascotas</c:v>
                </c:pt>
                <c:pt idx="2">
                  <c:v> Entrada al parque</c:v>
                </c:pt>
                <c:pt idx="3">
                  <c:v> Canchas deportivas</c:v>
                </c:pt>
                <c:pt idx="4">
                  <c:v> No estoy dispuesto a pagar</c:v>
                </c:pt>
                <c:pt idx="5">
                  <c:v> Estacionamientos</c:v>
                </c:pt>
                <c:pt idx="6">
                  <c:v> Sala para charlas, talleres o reuniones</c:v>
                </c:pt>
                <c:pt idx="7">
                  <c:v> Quincho para asados</c:v>
                </c:pt>
                <c:pt idx="8">
                  <c:v> Eventos (conciertos, exposiciones, ferias, etc.)</c:v>
                </c:pt>
                <c:pt idx="9">
                  <c:v> Baños o camarines</c:v>
                </c:pt>
              </c:strCache>
            </c:strRef>
          </c:cat>
          <c:val>
            <c:numRef>
              <c:f>género!$B$239:$B$248</c:f>
              <c:numCache>
                <c:formatCode>0%</c:formatCode>
                <c:ptCount val="10"/>
                <c:pt idx="0">
                  <c:v>0.1061269146608315</c:v>
                </c:pt>
                <c:pt idx="1">
                  <c:v>9.4638949671772429E-2</c:v>
                </c:pt>
                <c:pt idx="2">
                  <c:v>0.19091903719912473</c:v>
                </c:pt>
                <c:pt idx="3">
                  <c:v>0.30142231947483589</c:v>
                </c:pt>
                <c:pt idx="4">
                  <c:v>0.24781181619256018</c:v>
                </c:pt>
                <c:pt idx="5">
                  <c:v>0.33041575492341402</c:v>
                </c:pt>
                <c:pt idx="6">
                  <c:v>0.3172866520787746</c:v>
                </c:pt>
                <c:pt idx="7">
                  <c:v>0.36706783369803064</c:v>
                </c:pt>
                <c:pt idx="8">
                  <c:v>0.40153172866520787</c:v>
                </c:pt>
                <c:pt idx="9">
                  <c:v>0.40317286652078776</c:v>
                </c:pt>
              </c:numCache>
            </c:numRef>
          </c:val>
          <c:extLst>
            <c:ext xmlns:c16="http://schemas.microsoft.com/office/drawing/2014/chart" uri="{C3380CC4-5D6E-409C-BE32-E72D297353CC}">
              <c16:uniqueId val="{00000000-B651-422E-9C77-46C315F4EE4B}"/>
            </c:ext>
          </c:extLst>
        </c:ser>
        <c:ser>
          <c:idx val="1"/>
          <c:order val="1"/>
          <c:tx>
            <c:strRef>
              <c:f>género!$C$238</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género!$A$239:$A$248</c:f>
              <c:strCache>
                <c:ptCount val="10"/>
                <c:pt idx="0">
                  <c:v> Transporte dentro del parque</c:v>
                </c:pt>
                <c:pt idx="1">
                  <c:v> Plaza de mascotas</c:v>
                </c:pt>
                <c:pt idx="2">
                  <c:v> Entrada al parque</c:v>
                </c:pt>
                <c:pt idx="3">
                  <c:v> Canchas deportivas</c:v>
                </c:pt>
                <c:pt idx="4">
                  <c:v> No estoy dispuesto a pagar</c:v>
                </c:pt>
                <c:pt idx="5">
                  <c:v> Estacionamientos</c:v>
                </c:pt>
                <c:pt idx="6">
                  <c:v> Sala para charlas, talleres o reuniones</c:v>
                </c:pt>
                <c:pt idx="7">
                  <c:v> Quincho para asados</c:v>
                </c:pt>
                <c:pt idx="8">
                  <c:v> Eventos (conciertos, exposiciones, ferias, etc.)</c:v>
                </c:pt>
                <c:pt idx="9">
                  <c:v> Baños o camarines</c:v>
                </c:pt>
              </c:strCache>
            </c:strRef>
          </c:cat>
          <c:val>
            <c:numRef>
              <c:f>género!$C$239:$C$248</c:f>
              <c:numCache>
                <c:formatCode>0%</c:formatCode>
                <c:ptCount val="10"/>
                <c:pt idx="0">
                  <c:v>0.10030263726761782</c:v>
                </c:pt>
                <c:pt idx="1">
                  <c:v>0.1111111111111111</c:v>
                </c:pt>
                <c:pt idx="2">
                  <c:v>0.16299178555987895</c:v>
                </c:pt>
                <c:pt idx="3">
                  <c:v>0.20319930825767402</c:v>
                </c:pt>
                <c:pt idx="4">
                  <c:v>0.24859489840034588</c:v>
                </c:pt>
                <c:pt idx="5">
                  <c:v>0.27669693039342846</c:v>
                </c:pt>
                <c:pt idx="6">
                  <c:v>0.3259835711197579</c:v>
                </c:pt>
                <c:pt idx="7">
                  <c:v>0.34327712926934717</c:v>
                </c:pt>
                <c:pt idx="8">
                  <c:v>0.42109814094249892</c:v>
                </c:pt>
                <c:pt idx="9">
                  <c:v>0.42844790315607434</c:v>
                </c:pt>
              </c:numCache>
            </c:numRef>
          </c:val>
          <c:extLst>
            <c:ext xmlns:c16="http://schemas.microsoft.com/office/drawing/2014/chart" uri="{C3380CC4-5D6E-409C-BE32-E72D297353CC}">
              <c16:uniqueId val="{00000001-B651-422E-9C77-46C315F4EE4B}"/>
            </c:ext>
          </c:extLst>
        </c:ser>
        <c:dLbls>
          <c:showLegendKey val="0"/>
          <c:showVal val="0"/>
          <c:showCatName val="0"/>
          <c:showSerName val="0"/>
          <c:showPercent val="0"/>
          <c:showBubbleSize val="0"/>
        </c:dLbls>
        <c:gapWidth val="182"/>
        <c:axId val="454202336"/>
        <c:axId val="454204960"/>
      </c:barChart>
      <c:catAx>
        <c:axId val="45420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54204960"/>
        <c:crosses val="autoZero"/>
        <c:auto val="1"/>
        <c:lblAlgn val="ctr"/>
        <c:lblOffset val="100"/>
        <c:noMultiLvlLbl val="0"/>
      </c:catAx>
      <c:valAx>
        <c:axId val="454204960"/>
        <c:scaling>
          <c:orientation val="minMax"/>
        </c:scaling>
        <c:delete val="1"/>
        <c:axPos val="b"/>
        <c:numFmt formatCode="0%" sourceLinked="1"/>
        <c:majorTickMark val="none"/>
        <c:minorTickMark val="none"/>
        <c:tickLblPos val="nextTo"/>
        <c:crossAx val="45420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Edad!$A$257</c:f>
              <c:strCache>
                <c:ptCount val="1"/>
                <c:pt idx="0">
                  <c:v> Plaza de mascotas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Edad!$B$257:$E$257</c:f>
              <c:numCache>
                <c:formatCode>0%</c:formatCode>
                <c:ptCount val="4"/>
                <c:pt idx="0">
                  <c:v>0.11735205616850551</c:v>
                </c:pt>
                <c:pt idx="1">
                  <c:v>9.9673202614379092E-2</c:v>
                </c:pt>
                <c:pt idx="2">
                  <c:v>9.8253275109170299E-2</c:v>
                </c:pt>
                <c:pt idx="3">
                  <c:v>0.10204081632653061</c:v>
                </c:pt>
              </c:numCache>
            </c:numRef>
          </c:val>
          <c:extLst>
            <c:ext xmlns:c16="http://schemas.microsoft.com/office/drawing/2014/chart" uri="{C3380CC4-5D6E-409C-BE32-E72D297353CC}">
              <c16:uniqueId val="{00000000-17FA-4B7C-A761-9D40AC655EF2}"/>
            </c:ext>
          </c:extLst>
        </c:ser>
        <c:ser>
          <c:idx val="1"/>
          <c:order val="1"/>
          <c:tx>
            <c:strRef>
              <c:f>Edad!$A$258</c:f>
              <c:strCache>
                <c:ptCount val="1"/>
                <c:pt idx="0">
                  <c:v> Transporte dentro del parque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Edad!$B$258:$E$258</c:f>
              <c:numCache>
                <c:formatCode>0%</c:formatCode>
                <c:ptCount val="4"/>
                <c:pt idx="0">
                  <c:v>0.12337011033099297</c:v>
                </c:pt>
                <c:pt idx="1">
                  <c:v>0.1056644880174292</c:v>
                </c:pt>
                <c:pt idx="2">
                  <c:v>8.1877729257641918E-2</c:v>
                </c:pt>
                <c:pt idx="3">
                  <c:v>8.673469387755102E-2</c:v>
                </c:pt>
              </c:numCache>
            </c:numRef>
          </c:val>
          <c:extLst>
            <c:ext xmlns:c16="http://schemas.microsoft.com/office/drawing/2014/chart" uri="{C3380CC4-5D6E-409C-BE32-E72D297353CC}">
              <c16:uniqueId val="{00000001-17FA-4B7C-A761-9D40AC655EF2}"/>
            </c:ext>
          </c:extLst>
        </c:ser>
        <c:ser>
          <c:idx val="2"/>
          <c:order val="2"/>
          <c:tx>
            <c:strRef>
              <c:f>Edad!$A$259</c:f>
              <c:strCache>
                <c:ptCount val="1"/>
                <c:pt idx="0">
                  <c:v> Entrada al parque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Edad!$B$259:$E$259</c:f>
              <c:numCache>
                <c:formatCode>0%</c:formatCode>
                <c:ptCount val="4"/>
                <c:pt idx="0">
                  <c:v>0.13340020060180541</c:v>
                </c:pt>
                <c:pt idx="1">
                  <c:v>0.18627450980392157</c:v>
                </c:pt>
                <c:pt idx="2">
                  <c:v>0.18668122270742357</c:v>
                </c:pt>
                <c:pt idx="3">
                  <c:v>0.20408163265306123</c:v>
                </c:pt>
              </c:numCache>
            </c:numRef>
          </c:val>
          <c:extLst>
            <c:ext xmlns:c16="http://schemas.microsoft.com/office/drawing/2014/chart" uri="{C3380CC4-5D6E-409C-BE32-E72D297353CC}">
              <c16:uniqueId val="{00000002-17FA-4B7C-A761-9D40AC655EF2}"/>
            </c:ext>
          </c:extLst>
        </c:ser>
        <c:ser>
          <c:idx val="3"/>
          <c:order val="3"/>
          <c:tx>
            <c:strRef>
              <c:f>Edad!$A$260</c:f>
              <c:strCache>
                <c:ptCount val="1"/>
                <c:pt idx="0">
                  <c:v> No estoy dispuesto a pagar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Edad!$B$260:$E$260</c:f>
              <c:numCache>
                <c:formatCode>0%</c:formatCode>
                <c:ptCount val="4"/>
                <c:pt idx="0">
                  <c:v>0.23871614844533601</c:v>
                </c:pt>
                <c:pt idx="1">
                  <c:v>0.21840958605664487</c:v>
                </c:pt>
                <c:pt idx="2">
                  <c:v>0.29366812227074235</c:v>
                </c:pt>
                <c:pt idx="3">
                  <c:v>0.30612244897959184</c:v>
                </c:pt>
              </c:numCache>
            </c:numRef>
          </c:val>
          <c:extLst>
            <c:ext xmlns:c16="http://schemas.microsoft.com/office/drawing/2014/chart" uri="{C3380CC4-5D6E-409C-BE32-E72D297353CC}">
              <c16:uniqueId val="{00000003-17FA-4B7C-A761-9D40AC655EF2}"/>
            </c:ext>
          </c:extLst>
        </c:ser>
        <c:ser>
          <c:idx val="4"/>
          <c:order val="4"/>
          <c:tx>
            <c:strRef>
              <c:f>Edad!$A$261</c:f>
              <c:strCache>
                <c:ptCount val="1"/>
                <c:pt idx="0">
                  <c:v> Estacionamientos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Edad!$B$261:$E$261</c:f>
              <c:numCache>
                <c:formatCode>0%</c:formatCode>
                <c:ptCount val="4"/>
                <c:pt idx="0">
                  <c:v>0.25977933801404213</c:v>
                </c:pt>
                <c:pt idx="1">
                  <c:v>0.32625272331154687</c:v>
                </c:pt>
                <c:pt idx="2">
                  <c:v>0.2816593886462882</c:v>
                </c:pt>
                <c:pt idx="3">
                  <c:v>0.32653061224489793</c:v>
                </c:pt>
              </c:numCache>
            </c:numRef>
          </c:val>
          <c:extLst>
            <c:ext xmlns:c16="http://schemas.microsoft.com/office/drawing/2014/chart" uri="{C3380CC4-5D6E-409C-BE32-E72D297353CC}">
              <c16:uniqueId val="{00000004-17FA-4B7C-A761-9D40AC655EF2}"/>
            </c:ext>
          </c:extLst>
        </c:ser>
        <c:ser>
          <c:idx val="5"/>
          <c:order val="5"/>
          <c:tx>
            <c:strRef>
              <c:f>Edad!$A$262</c:f>
              <c:strCache>
                <c:ptCount val="1"/>
                <c:pt idx="0">
                  <c:v> Canchas deportivas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Edad!$B$262:$E$262</c:f>
              <c:numCache>
                <c:formatCode>0%</c:formatCode>
                <c:ptCount val="4"/>
                <c:pt idx="0">
                  <c:v>0.27582748244734201</c:v>
                </c:pt>
                <c:pt idx="1">
                  <c:v>0.27832244008714596</c:v>
                </c:pt>
                <c:pt idx="2">
                  <c:v>0.18777292576419213</c:v>
                </c:pt>
                <c:pt idx="3">
                  <c:v>0.16071428571428573</c:v>
                </c:pt>
              </c:numCache>
            </c:numRef>
          </c:val>
          <c:extLst>
            <c:ext xmlns:c16="http://schemas.microsoft.com/office/drawing/2014/chart" uri="{C3380CC4-5D6E-409C-BE32-E72D297353CC}">
              <c16:uniqueId val="{00000005-17FA-4B7C-A761-9D40AC655EF2}"/>
            </c:ext>
          </c:extLst>
        </c:ser>
        <c:ser>
          <c:idx val="6"/>
          <c:order val="6"/>
          <c:tx>
            <c:strRef>
              <c:f>Edad!$A$263</c:f>
              <c:strCache>
                <c:ptCount val="1"/>
                <c:pt idx="0">
                  <c:v> Sala para charlas, talleres o reuniones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Edad!$B$263:$E$263</c:f>
              <c:numCache>
                <c:formatCode>0%</c:formatCode>
                <c:ptCount val="4"/>
                <c:pt idx="0">
                  <c:v>0.31995987963891676</c:v>
                </c:pt>
                <c:pt idx="1">
                  <c:v>0.35239651416122003</c:v>
                </c:pt>
                <c:pt idx="2">
                  <c:v>0.29039301310043669</c:v>
                </c:pt>
                <c:pt idx="3">
                  <c:v>0.26020408163265307</c:v>
                </c:pt>
              </c:numCache>
            </c:numRef>
          </c:val>
          <c:extLst>
            <c:ext xmlns:c16="http://schemas.microsoft.com/office/drawing/2014/chart" uri="{C3380CC4-5D6E-409C-BE32-E72D297353CC}">
              <c16:uniqueId val="{00000006-17FA-4B7C-A761-9D40AC655EF2}"/>
            </c:ext>
          </c:extLst>
        </c:ser>
        <c:ser>
          <c:idx val="7"/>
          <c:order val="7"/>
          <c:tx>
            <c:strRef>
              <c:f>Edad!$A$264</c:f>
              <c:strCache>
                <c:ptCount val="1"/>
                <c:pt idx="0">
                  <c:v> Quincho para asados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Edad!$B$264:$E$264</c:f>
              <c:numCache>
                <c:formatCode>0%</c:formatCode>
                <c:ptCount val="4"/>
                <c:pt idx="0">
                  <c:v>0.33600802407221664</c:v>
                </c:pt>
                <c:pt idx="1">
                  <c:v>0.41666666666666669</c:v>
                </c:pt>
                <c:pt idx="2">
                  <c:v>0.30021834061135372</c:v>
                </c:pt>
                <c:pt idx="3">
                  <c:v>0.22959183673469388</c:v>
                </c:pt>
              </c:numCache>
            </c:numRef>
          </c:val>
          <c:extLst>
            <c:ext xmlns:c16="http://schemas.microsoft.com/office/drawing/2014/chart" uri="{C3380CC4-5D6E-409C-BE32-E72D297353CC}">
              <c16:uniqueId val="{00000007-17FA-4B7C-A761-9D40AC655EF2}"/>
            </c:ext>
          </c:extLst>
        </c:ser>
        <c:ser>
          <c:idx val="8"/>
          <c:order val="8"/>
          <c:tx>
            <c:strRef>
              <c:f>Edad!$A$265</c:f>
              <c:strCache>
                <c:ptCount val="1"/>
                <c:pt idx="0">
                  <c:v> Baños o camarines</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Edad!$B$265:$E$265</c:f>
              <c:numCache>
                <c:formatCode>0%</c:formatCode>
                <c:ptCount val="4"/>
                <c:pt idx="0">
                  <c:v>0.40020060180541622</c:v>
                </c:pt>
                <c:pt idx="1">
                  <c:v>0.43082788671023964</c:v>
                </c:pt>
                <c:pt idx="2">
                  <c:v>0.4203056768558952</c:v>
                </c:pt>
                <c:pt idx="3">
                  <c:v>0.39030612244897961</c:v>
                </c:pt>
              </c:numCache>
            </c:numRef>
          </c:val>
          <c:extLst>
            <c:ext xmlns:c16="http://schemas.microsoft.com/office/drawing/2014/chart" uri="{C3380CC4-5D6E-409C-BE32-E72D297353CC}">
              <c16:uniqueId val="{00000008-17FA-4B7C-A761-9D40AC655EF2}"/>
            </c:ext>
          </c:extLst>
        </c:ser>
        <c:ser>
          <c:idx val="9"/>
          <c:order val="9"/>
          <c:tx>
            <c:strRef>
              <c:f>Edad!$A$266</c:f>
              <c:strCache>
                <c:ptCount val="1"/>
                <c:pt idx="0">
                  <c:v> Eventos (conciertos, exposiciones, ferias, etc.)</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Edad!$B$256:$E$256</c:f>
              <c:strCache>
                <c:ptCount val="4"/>
                <c:pt idx="0">
                  <c:v>14 a 29 años</c:v>
                </c:pt>
                <c:pt idx="1">
                  <c:v>30 a 44 años</c:v>
                </c:pt>
                <c:pt idx="2">
                  <c:v>45 a 59 años</c:v>
                </c:pt>
                <c:pt idx="3">
                  <c:v>60 y más años</c:v>
                </c:pt>
              </c:strCache>
            </c:strRef>
          </c:cat>
          <c:val>
            <c:numRef>
              <c:f>Edad!$B$266:$E$266</c:f>
              <c:numCache>
                <c:formatCode>0%</c:formatCode>
                <c:ptCount val="4"/>
                <c:pt idx="0">
                  <c:v>0.42828485456369109</c:v>
                </c:pt>
                <c:pt idx="1">
                  <c:v>0.42919389978213507</c:v>
                </c:pt>
                <c:pt idx="2">
                  <c:v>0.37445414847161573</c:v>
                </c:pt>
                <c:pt idx="3">
                  <c:v>0.38265306122448978</c:v>
                </c:pt>
              </c:numCache>
            </c:numRef>
          </c:val>
          <c:extLst>
            <c:ext xmlns:c16="http://schemas.microsoft.com/office/drawing/2014/chart" uri="{C3380CC4-5D6E-409C-BE32-E72D297353CC}">
              <c16:uniqueId val="{00000009-17FA-4B7C-A761-9D40AC655EF2}"/>
            </c:ext>
          </c:extLst>
        </c:ser>
        <c:dLbls>
          <c:showLegendKey val="0"/>
          <c:showVal val="0"/>
          <c:showCatName val="0"/>
          <c:showSerName val="0"/>
          <c:showPercent val="0"/>
          <c:showBubbleSize val="0"/>
        </c:dLbls>
        <c:gapWidth val="219"/>
        <c:overlap val="-27"/>
        <c:axId val="454093984"/>
        <c:axId val="454094312"/>
      </c:barChart>
      <c:catAx>
        <c:axId val="45409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454094312"/>
        <c:crosses val="autoZero"/>
        <c:auto val="1"/>
        <c:lblAlgn val="ctr"/>
        <c:lblOffset val="100"/>
        <c:noMultiLvlLbl val="0"/>
      </c:catAx>
      <c:valAx>
        <c:axId val="454094312"/>
        <c:scaling>
          <c:orientation val="minMax"/>
        </c:scaling>
        <c:delete val="1"/>
        <c:axPos val="l"/>
        <c:numFmt formatCode="0%" sourceLinked="1"/>
        <c:majorTickMark val="none"/>
        <c:minorTickMark val="none"/>
        <c:tickLblPos val="nextTo"/>
        <c:crossAx val="45409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género!$B$11</c:f>
              <c:strCache>
                <c:ptCount val="1"/>
                <c:pt idx="0">
                  <c:v>Masculina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género!$C$10:$E$10</c:f>
              <c:strCache>
                <c:ptCount val="3"/>
                <c:pt idx="0">
                  <c:v>Sí</c:v>
                </c:pt>
                <c:pt idx="1">
                  <c:v>No hay parques, pero hay plazas</c:v>
                </c:pt>
                <c:pt idx="2">
                  <c:v>No hay parques ni plazas</c:v>
                </c:pt>
              </c:strCache>
            </c:strRef>
          </c:cat>
          <c:val>
            <c:numRef>
              <c:f>género!$C$11:$E$11</c:f>
              <c:numCache>
                <c:formatCode>0%</c:formatCode>
                <c:ptCount val="3"/>
                <c:pt idx="0">
                  <c:v>0.67013129102844637</c:v>
                </c:pt>
                <c:pt idx="1">
                  <c:v>0.31126914660831512</c:v>
                </c:pt>
                <c:pt idx="2">
                  <c:v>1.8599562363238512E-2</c:v>
                </c:pt>
              </c:numCache>
            </c:numRef>
          </c:val>
          <c:extLst>
            <c:ext xmlns:c16="http://schemas.microsoft.com/office/drawing/2014/chart" uri="{C3380CC4-5D6E-409C-BE32-E72D297353CC}">
              <c16:uniqueId val="{00000000-2FC2-49F1-B33F-0A11833768A9}"/>
            </c:ext>
          </c:extLst>
        </c:ser>
        <c:ser>
          <c:idx val="1"/>
          <c:order val="1"/>
          <c:tx>
            <c:strRef>
              <c:f>género!$B$12</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género!$C$10:$E$10</c:f>
              <c:strCache>
                <c:ptCount val="3"/>
                <c:pt idx="0">
                  <c:v>Sí</c:v>
                </c:pt>
                <c:pt idx="1">
                  <c:v>No hay parques, pero hay plazas</c:v>
                </c:pt>
                <c:pt idx="2">
                  <c:v>No hay parques ni plazas</c:v>
                </c:pt>
              </c:strCache>
            </c:strRef>
          </c:cat>
          <c:val>
            <c:numRef>
              <c:f>género!$C$12:$E$12</c:f>
              <c:numCache>
                <c:formatCode>0%</c:formatCode>
                <c:ptCount val="3"/>
                <c:pt idx="0">
                  <c:v>0.65023778642455687</c:v>
                </c:pt>
                <c:pt idx="1">
                  <c:v>0.32511889321227844</c:v>
                </c:pt>
                <c:pt idx="2">
                  <c:v>2.464332036316472E-2</c:v>
                </c:pt>
              </c:numCache>
            </c:numRef>
          </c:val>
          <c:extLst>
            <c:ext xmlns:c16="http://schemas.microsoft.com/office/drawing/2014/chart" uri="{C3380CC4-5D6E-409C-BE32-E72D297353CC}">
              <c16:uniqueId val="{00000001-2FC2-49F1-B33F-0A11833768A9}"/>
            </c:ext>
          </c:extLst>
        </c:ser>
        <c:dLbls>
          <c:showLegendKey val="0"/>
          <c:showVal val="0"/>
          <c:showCatName val="0"/>
          <c:showSerName val="0"/>
          <c:showPercent val="0"/>
          <c:showBubbleSize val="0"/>
        </c:dLbls>
        <c:gapWidth val="219"/>
        <c:overlap val="-27"/>
        <c:axId val="517263064"/>
        <c:axId val="517265360"/>
      </c:barChart>
      <c:catAx>
        <c:axId val="51726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17265360"/>
        <c:crosses val="autoZero"/>
        <c:auto val="1"/>
        <c:lblAlgn val="ctr"/>
        <c:lblOffset val="100"/>
        <c:noMultiLvlLbl val="0"/>
      </c:catAx>
      <c:valAx>
        <c:axId val="517265360"/>
        <c:scaling>
          <c:orientation val="minMax"/>
        </c:scaling>
        <c:delete val="1"/>
        <c:axPos val="l"/>
        <c:numFmt formatCode="0%" sourceLinked="1"/>
        <c:majorTickMark val="none"/>
        <c:minorTickMark val="none"/>
        <c:tickLblPos val="nextTo"/>
        <c:crossAx val="517263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género!$B$268</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género!$C$267:$E$267</c:f>
              <c:strCache>
                <c:ptCount val="3"/>
                <c:pt idx="0">
                  <c:v>Sí</c:v>
                </c:pt>
                <c:pt idx="1">
                  <c:v>No</c:v>
                </c:pt>
                <c:pt idx="2">
                  <c:v>No lo tengo claro</c:v>
                </c:pt>
              </c:strCache>
            </c:strRef>
          </c:cat>
          <c:val>
            <c:numRef>
              <c:f>género!$C$268:$E$268</c:f>
              <c:numCache>
                <c:formatCode>0%</c:formatCode>
                <c:ptCount val="3"/>
                <c:pt idx="0">
                  <c:v>0.59113300492610843</c:v>
                </c:pt>
                <c:pt idx="1">
                  <c:v>0.30870279146141216</c:v>
                </c:pt>
                <c:pt idx="2">
                  <c:v>0.10016420361247948</c:v>
                </c:pt>
              </c:numCache>
            </c:numRef>
          </c:val>
          <c:extLst>
            <c:ext xmlns:c16="http://schemas.microsoft.com/office/drawing/2014/chart" uri="{C3380CC4-5D6E-409C-BE32-E72D297353CC}">
              <c16:uniqueId val="{00000000-7A91-430C-A37E-15110E55C66E}"/>
            </c:ext>
          </c:extLst>
        </c:ser>
        <c:ser>
          <c:idx val="1"/>
          <c:order val="1"/>
          <c:tx>
            <c:strRef>
              <c:f>género!$B$269</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género!$C$267:$E$267</c:f>
              <c:strCache>
                <c:ptCount val="3"/>
                <c:pt idx="0">
                  <c:v>Sí</c:v>
                </c:pt>
                <c:pt idx="1">
                  <c:v>No</c:v>
                </c:pt>
                <c:pt idx="2">
                  <c:v>No lo tengo claro</c:v>
                </c:pt>
              </c:strCache>
            </c:strRef>
          </c:cat>
          <c:val>
            <c:numRef>
              <c:f>género!$C$269:$E$269</c:f>
              <c:numCache>
                <c:formatCode>0%</c:formatCode>
                <c:ptCount val="3"/>
                <c:pt idx="0">
                  <c:v>0.51340830449826991</c:v>
                </c:pt>
                <c:pt idx="1">
                  <c:v>0.32006920415224915</c:v>
                </c:pt>
                <c:pt idx="2">
                  <c:v>0.16652249134948097</c:v>
                </c:pt>
              </c:numCache>
            </c:numRef>
          </c:val>
          <c:extLst>
            <c:ext xmlns:c16="http://schemas.microsoft.com/office/drawing/2014/chart" uri="{C3380CC4-5D6E-409C-BE32-E72D297353CC}">
              <c16:uniqueId val="{00000001-7A91-430C-A37E-15110E55C66E}"/>
            </c:ext>
          </c:extLst>
        </c:ser>
        <c:dLbls>
          <c:showLegendKey val="0"/>
          <c:showVal val="0"/>
          <c:showCatName val="0"/>
          <c:showSerName val="0"/>
          <c:showPercent val="0"/>
          <c:showBubbleSize val="0"/>
        </c:dLbls>
        <c:gapWidth val="219"/>
        <c:overlap val="-27"/>
        <c:axId val="621918576"/>
        <c:axId val="621915296"/>
      </c:barChart>
      <c:catAx>
        <c:axId val="62191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21915296"/>
        <c:crosses val="autoZero"/>
        <c:auto val="1"/>
        <c:lblAlgn val="ctr"/>
        <c:lblOffset val="100"/>
        <c:noMultiLvlLbl val="0"/>
      </c:catAx>
      <c:valAx>
        <c:axId val="621915296"/>
        <c:scaling>
          <c:orientation val="minMax"/>
        </c:scaling>
        <c:delete val="1"/>
        <c:axPos val="l"/>
        <c:numFmt formatCode="0%" sourceLinked="1"/>
        <c:majorTickMark val="none"/>
        <c:minorTickMark val="none"/>
        <c:tickLblPos val="nextTo"/>
        <c:crossAx val="62191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Edad!$C$284</c:f>
              <c:strCache>
                <c:ptCount val="1"/>
                <c:pt idx="0">
                  <c:v>Sí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Edad!$B$285:$B$288</c:f>
              <c:strCache>
                <c:ptCount val="4"/>
                <c:pt idx="0">
                  <c:v>14 a 29 años</c:v>
                </c:pt>
                <c:pt idx="1">
                  <c:v>30 a 44 años</c:v>
                </c:pt>
                <c:pt idx="2">
                  <c:v>45 a 59 años</c:v>
                </c:pt>
                <c:pt idx="3">
                  <c:v>60 y más años</c:v>
                </c:pt>
              </c:strCache>
            </c:strRef>
          </c:cat>
          <c:val>
            <c:numRef>
              <c:f>Edad!$C$285:$C$288</c:f>
              <c:numCache>
                <c:formatCode>0%</c:formatCode>
                <c:ptCount val="4"/>
                <c:pt idx="0">
                  <c:v>0.50653266331658287</c:v>
                </c:pt>
                <c:pt idx="1">
                  <c:v>0.5816993464052288</c:v>
                </c:pt>
                <c:pt idx="2">
                  <c:v>0.54366812227074235</c:v>
                </c:pt>
                <c:pt idx="3">
                  <c:v>0.50255102040816324</c:v>
                </c:pt>
              </c:numCache>
            </c:numRef>
          </c:val>
          <c:extLst>
            <c:ext xmlns:c16="http://schemas.microsoft.com/office/drawing/2014/chart" uri="{C3380CC4-5D6E-409C-BE32-E72D297353CC}">
              <c16:uniqueId val="{00000000-E32F-451F-AA99-6F82A5064292}"/>
            </c:ext>
          </c:extLst>
        </c:ser>
        <c:ser>
          <c:idx val="1"/>
          <c:order val="1"/>
          <c:tx>
            <c:strRef>
              <c:f>Edad!$D$284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Edad!$B$285:$B$288</c:f>
              <c:strCache>
                <c:ptCount val="4"/>
                <c:pt idx="0">
                  <c:v>14 a 29 años</c:v>
                </c:pt>
                <c:pt idx="1">
                  <c:v>30 a 44 años</c:v>
                </c:pt>
                <c:pt idx="2">
                  <c:v>45 a 59 años</c:v>
                </c:pt>
                <c:pt idx="3">
                  <c:v>60 y más años</c:v>
                </c:pt>
              </c:strCache>
            </c:strRef>
          </c:cat>
          <c:val>
            <c:numRef>
              <c:f>Edad!$D$285:$D$288</c:f>
              <c:numCache>
                <c:formatCode>0%</c:formatCode>
                <c:ptCount val="4"/>
                <c:pt idx="0">
                  <c:v>0.32964824120603015</c:v>
                </c:pt>
                <c:pt idx="1">
                  <c:v>0.29956427015250547</c:v>
                </c:pt>
                <c:pt idx="2">
                  <c:v>0.32641921397379914</c:v>
                </c:pt>
                <c:pt idx="3">
                  <c:v>0.32397959183673469</c:v>
                </c:pt>
              </c:numCache>
            </c:numRef>
          </c:val>
          <c:extLst>
            <c:ext xmlns:c16="http://schemas.microsoft.com/office/drawing/2014/chart" uri="{C3380CC4-5D6E-409C-BE32-E72D297353CC}">
              <c16:uniqueId val="{00000001-E32F-451F-AA99-6F82A5064292}"/>
            </c:ext>
          </c:extLst>
        </c:ser>
        <c:ser>
          <c:idx val="2"/>
          <c:order val="2"/>
          <c:tx>
            <c:strRef>
              <c:f>Edad!$E$284</c:f>
              <c:strCache>
                <c:ptCount val="1"/>
                <c:pt idx="0">
                  <c:v>No lo tengo claro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Edad!$B$285:$B$288</c:f>
              <c:strCache>
                <c:ptCount val="4"/>
                <c:pt idx="0">
                  <c:v>14 a 29 años</c:v>
                </c:pt>
                <c:pt idx="1">
                  <c:v>30 a 44 años</c:v>
                </c:pt>
                <c:pt idx="2">
                  <c:v>45 a 59 años</c:v>
                </c:pt>
                <c:pt idx="3">
                  <c:v>60 y más años</c:v>
                </c:pt>
              </c:strCache>
            </c:strRef>
          </c:cat>
          <c:val>
            <c:numRef>
              <c:f>Edad!$E$285:$E$288</c:f>
              <c:numCache>
                <c:formatCode>0%</c:formatCode>
                <c:ptCount val="4"/>
                <c:pt idx="0">
                  <c:v>0.16381909547738693</c:v>
                </c:pt>
                <c:pt idx="1">
                  <c:v>0.11873638344226579</c:v>
                </c:pt>
                <c:pt idx="2">
                  <c:v>0.12991266375545851</c:v>
                </c:pt>
                <c:pt idx="3">
                  <c:v>0.17346938775510204</c:v>
                </c:pt>
              </c:numCache>
            </c:numRef>
          </c:val>
          <c:extLst>
            <c:ext xmlns:c16="http://schemas.microsoft.com/office/drawing/2014/chart" uri="{C3380CC4-5D6E-409C-BE32-E72D297353CC}">
              <c16:uniqueId val="{00000002-E32F-451F-AA99-6F82A5064292}"/>
            </c:ext>
          </c:extLst>
        </c:ser>
        <c:dLbls>
          <c:showLegendKey val="0"/>
          <c:showVal val="0"/>
          <c:showCatName val="0"/>
          <c:showSerName val="0"/>
          <c:showPercent val="0"/>
          <c:showBubbleSize val="0"/>
        </c:dLbls>
        <c:gapWidth val="219"/>
        <c:overlap val="-27"/>
        <c:axId val="459615608"/>
        <c:axId val="459617576"/>
      </c:barChart>
      <c:catAx>
        <c:axId val="45961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59617576"/>
        <c:crosses val="autoZero"/>
        <c:auto val="1"/>
        <c:lblAlgn val="ctr"/>
        <c:lblOffset val="100"/>
        <c:noMultiLvlLbl val="0"/>
      </c:catAx>
      <c:valAx>
        <c:axId val="459617576"/>
        <c:scaling>
          <c:orientation val="minMax"/>
        </c:scaling>
        <c:delete val="1"/>
        <c:axPos val="l"/>
        <c:numFmt formatCode="0%" sourceLinked="1"/>
        <c:majorTickMark val="none"/>
        <c:minorTickMark val="none"/>
        <c:tickLblPos val="nextTo"/>
        <c:crossAx val="45961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38407699037619E-2"/>
          <c:y val="0.13583307086614174"/>
          <c:w val="0.43171332750072905"/>
          <c:h val="0.621667191601049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AA-45CF-93D8-4CA0672E25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AA-45CF-93D8-4CA0672E25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AA-45CF-93D8-4CA0672E252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GENERAL!$B$274:$B$276</c:f>
              <c:strCache>
                <c:ptCount val="3"/>
                <c:pt idx="0">
                  <c:v>Sí</c:v>
                </c:pt>
                <c:pt idx="1">
                  <c:v>No</c:v>
                </c:pt>
                <c:pt idx="2">
                  <c:v>No lo tengo claro</c:v>
                </c:pt>
              </c:strCache>
            </c:strRef>
          </c:cat>
          <c:val>
            <c:numRef>
              <c:f>GENERAL!$D$274:$D$276</c:f>
              <c:numCache>
                <c:formatCode>0%</c:formatCode>
                <c:ptCount val="3"/>
                <c:pt idx="0">
                  <c:v>0.54771683981638075</c:v>
                </c:pt>
                <c:pt idx="1">
                  <c:v>0.3150519449142305</c:v>
                </c:pt>
                <c:pt idx="2">
                  <c:v>0.13723121526938875</c:v>
                </c:pt>
              </c:numCache>
            </c:numRef>
          </c:val>
          <c:extLst>
            <c:ext xmlns:c16="http://schemas.microsoft.com/office/drawing/2014/chart" uri="{C3380CC4-5D6E-409C-BE32-E72D297353CC}">
              <c16:uniqueId val="{00000006-33AA-45CF-93D8-4CA0672E2521}"/>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552384076990371"/>
          <c:y val="0.22249763779527559"/>
          <c:w val="0.38669838145231844"/>
          <c:h val="0.301671391076115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género!$B$288</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género!$C$287:$E$287</c:f>
              <c:strCache>
                <c:ptCount val="3"/>
                <c:pt idx="0">
                  <c:v>Sí</c:v>
                </c:pt>
                <c:pt idx="1">
                  <c:v>No</c:v>
                </c:pt>
                <c:pt idx="2">
                  <c:v>No lo tengo claro</c:v>
                </c:pt>
              </c:strCache>
            </c:strRef>
          </c:cat>
          <c:val>
            <c:numRef>
              <c:f>género!$C$288:$E$288</c:f>
              <c:numCache>
                <c:formatCode>0%</c:formatCode>
                <c:ptCount val="3"/>
                <c:pt idx="0">
                  <c:v>0.53044432254525509</c:v>
                </c:pt>
                <c:pt idx="1">
                  <c:v>0.3872737246297312</c:v>
                </c:pt>
                <c:pt idx="2">
                  <c:v>8.2281952825013716E-2</c:v>
                </c:pt>
              </c:numCache>
            </c:numRef>
          </c:val>
          <c:extLst>
            <c:ext xmlns:c16="http://schemas.microsoft.com/office/drawing/2014/chart" uri="{C3380CC4-5D6E-409C-BE32-E72D297353CC}">
              <c16:uniqueId val="{00000000-2257-4ED9-820E-F92DD5E87BFA}"/>
            </c:ext>
          </c:extLst>
        </c:ser>
        <c:ser>
          <c:idx val="1"/>
          <c:order val="1"/>
          <c:tx>
            <c:strRef>
              <c:f>género!$B$289</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género!$C$287:$E$287</c:f>
              <c:strCache>
                <c:ptCount val="3"/>
                <c:pt idx="0">
                  <c:v>Sí</c:v>
                </c:pt>
                <c:pt idx="1">
                  <c:v>No</c:v>
                </c:pt>
                <c:pt idx="2">
                  <c:v>No lo tengo claro</c:v>
                </c:pt>
              </c:strCache>
            </c:strRef>
          </c:cat>
          <c:val>
            <c:numRef>
              <c:f>género!$C$289:$E$289</c:f>
              <c:numCache>
                <c:formatCode>0%</c:formatCode>
                <c:ptCount val="3"/>
                <c:pt idx="0">
                  <c:v>0.56163194444444442</c:v>
                </c:pt>
                <c:pt idx="1">
                  <c:v>0.33680555555555558</c:v>
                </c:pt>
                <c:pt idx="2">
                  <c:v>0.1015625</c:v>
                </c:pt>
              </c:numCache>
            </c:numRef>
          </c:val>
          <c:extLst>
            <c:ext xmlns:c16="http://schemas.microsoft.com/office/drawing/2014/chart" uri="{C3380CC4-5D6E-409C-BE32-E72D297353CC}">
              <c16:uniqueId val="{00000001-2257-4ED9-820E-F92DD5E87BFA}"/>
            </c:ext>
          </c:extLst>
        </c:ser>
        <c:dLbls>
          <c:showLegendKey val="0"/>
          <c:showVal val="0"/>
          <c:showCatName val="0"/>
          <c:showSerName val="0"/>
          <c:showPercent val="0"/>
          <c:showBubbleSize val="0"/>
        </c:dLbls>
        <c:gapWidth val="219"/>
        <c:overlap val="-27"/>
        <c:axId val="442308256"/>
        <c:axId val="442306288"/>
      </c:barChart>
      <c:catAx>
        <c:axId val="4423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42306288"/>
        <c:crosses val="autoZero"/>
        <c:auto val="1"/>
        <c:lblAlgn val="ctr"/>
        <c:lblOffset val="100"/>
        <c:noMultiLvlLbl val="0"/>
      </c:catAx>
      <c:valAx>
        <c:axId val="442306288"/>
        <c:scaling>
          <c:orientation val="minMax"/>
        </c:scaling>
        <c:delete val="1"/>
        <c:axPos val="l"/>
        <c:numFmt formatCode="0%" sourceLinked="1"/>
        <c:majorTickMark val="none"/>
        <c:minorTickMark val="none"/>
        <c:tickLblPos val="nextTo"/>
        <c:crossAx val="44230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Edad!$C$304</c:f>
              <c:strCache>
                <c:ptCount val="1"/>
                <c:pt idx="0">
                  <c:v>Sí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Edad!$B$305:$B$308</c:f>
              <c:strCache>
                <c:ptCount val="4"/>
                <c:pt idx="0">
                  <c:v>14 a 29 años</c:v>
                </c:pt>
                <c:pt idx="1">
                  <c:v>30 a 44 años</c:v>
                </c:pt>
                <c:pt idx="2">
                  <c:v>45 a 59 años</c:v>
                </c:pt>
                <c:pt idx="3">
                  <c:v>60 y más años</c:v>
                </c:pt>
              </c:strCache>
            </c:strRef>
          </c:cat>
          <c:val>
            <c:numRef>
              <c:f>Edad!$C$305:$C$308</c:f>
              <c:numCache>
                <c:formatCode>0%</c:formatCode>
                <c:ptCount val="4"/>
                <c:pt idx="0">
                  <c:v>0.50702811244979917</c:v>
                </c:pt>
                <c:pt idx="1">
                  <c:v>0.53875545851528384</c:v>
                </c:pt>
                <c:pt idx="2">
                  <c:v>0.58195819581958197</c:v>
                </c:pt>
                <c:pt idx="3">
                  <c:v>0.61538461538461542</c:v>
                </c:pt>
              </c:numCache>
            </c:numRef>
          </c:val>
          <c:extLst>
            <c:ext xmlns:c16="http://schemas.microsoft.com/office/drawing/2014/chart" uri="{C3380CC4-5D6E-409C-BE32-E72D297353CC}">
              <c16:uniqueId val="{00000000-8591-40A3-AC92-E69DB8198517}"/>
            </c:ext>
          </c:extLst>
        </c:ser>
        <c:ser>
          <c:idx val="1"/>
          <c:order val="1"/>
          <c:tx>
            <c:strRef>
              <c:f>Edad!$D$304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Edad!$B$305:$B$308</c:f>
              <c:strCache>
                <c:ptCount val="4"/>
                <c:pt idx="0">
                  <c:v>14 a 29 años</c:v>
                </c:pt>
                <c:pt idx="1">
                  <c:v>30 a 44 años</c:v>
                </c:pt>
                <c:pt idx="2">
                  <c:v>45 a 59 años</c:v>
                </c:pt>
                <c:pt idx="3">
                  <c:v>60 y más años</c:v>
                </c:pt>
              </c:strCache>
            </c:strRef>
          </c:cat>
          <c:val>
            <c:numRef>
              <c:f>Edad!$D$305:$D$308</c:f>
              <c:numCache>
                <c:formatCode>0%</c:formatCode>
                <c:ptCount val="4"/>
                <c:pt idx="0">
                  <c:v>0.39457831325301207</c:v>
                </c:pt>
                <c:pt idx="1">
                  <c:v>0.37663755458515286</c:v>
                </c:pt>
                <c:pt idx="2">
                  <c:v>0.31793179317931791</c:v>
                </c:pt>
                <c:pt idx="3">
                  <c:v>0.28205128205128205</c:v>
                </c:pt>
              </c:numCache>
            </c:numRef>
          </c:val>
          <c:extLst>
            <c:ext xmlns:c16="http://schemas.microsoft.com/office/drawing/2014/chart" uri="{C3380CC4-5D6E-409C-BE32-E72D297353CC}">
              <c16:uniqueId val="{00000001-8591-40A3-AC92-E69DB8198517}"/>
            </c:ext>
          </c:extLst>
        </c:ser>
        <c:ser>
          <c:idx val="2"/>
          <c:order val="2"/>
          <c:tx>
            <c:strRef>
              <c:f>Edad!$E$304</c:f>
              <c:strCache>
                <c:ptCount val="1"/>
                <c:pt idx="0">
                  <c:v>No lo tengo claro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Edad!$B$305:$B$308</c:f>
              <c:strCache>
                <c:ptCount val="4"/>
                <c:pt idx="0">
                  <c:v>14 a 29 años</c:v>
                </c:pt>
                <c:pt idx="1">
                  <c:v>30 a 44 años</c:v>
                </c:pt>
                <c:pt idx="2">
                  <c:v>45 a 59 años</c:v>
                </c:pt>
                <c:pt idx="3">
                  <c:v>60 y más años</c:v>
                </c:pt>
              </c:strCache>
            </c:strRef>
          </c:cat>
          <c:val>
            <c:numRef>
              <c:f>Edad!$E$305:$E$308</c:f>
              <c:numCache>
                <c:formatCode>0%</c:formatCode>
                <c:ptCount val="4"/>
                <c:pt idx="0">
                  <c:v>9.8393574297188757E-2</c:v>
                </c:pt>
                <c:pt idx="1">
                  <c:v>8.4606986899563322E-2</c:v>
                </c:pt>
                <c:pt idx="2">
                  <c:v>0.1001100110011001</c:v>
                </c:pt>
                <c:pt idx="3">
                  <c:v>0.10256410256410256</c:v>
                </c:pt>
              </c:numCache>
            </c:numRef>
          </c:val>
          <c:extLst>
            <c:ext xmlns:c16="http://schemas.microsoft.com/office/drawing/2014/chart" uri="{C3380CC4-5D6E-409C-BE32-E72D297353CC}">
              <c16:uniqueId val="{00000002-8591-40A3-AC92-E69DB8198517}"/>
            </c:ext>
          </c:extLst>
        </c:ser>
        <c:dLbls>
          <c:showLegendKey val="0"/>
          <c:showVal val="0"/>
          <c:showCatName val="0"/>
          <c:showSerName val="0"/>
          <c:showPercent val="0"/>
          <c:showBubbleSize val="0"/>
        </c:dLbls>
        <c:gapWidth val="219"/>
        <c:overlap val="-27"/>
        <c:axId val="468034664"/>
        <c:axId val="468031712"/>
      </c:barChart>
      <c:catAx>
        <c:axId val="46803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68031712"/>
        <c:crosses val="autoZero"/>
        <c:auto val="1"/>
        <c:lblAlgn val="ctr"/>
        <c:lblOffset val="100"/>
        <c:noMultiLvlLbl val="0"/>
      </c:catAx>
      <c:valAx>
        <c:axId val="468031712"/>
        <c:scaling>
          <c:orientation val="minMax"/>
        </c:scaling>
        <c:delete val="1"/>
        <c:axPos val="l"/>
        <c:numFmt formatCode="0%" sourceLinked="1"/>
        <c:majorTickMark val="none"/>
        <c:minorTickMark val="none"/>
        <c:tickLblPos val="nextTo"/>
        <c:crossAx val="468034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2076841458648"/>
          <c:y val="0.12797619047619047"/>
          <c:w val="0.3475177304964539"/>
          <c:h val="0.5833333333333333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AD-4F9C-A701-93D90C5EED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AD-4F9C-A701-93D90C5EED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AD-4F9C-A701-93D90C5EED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GENERAL!$B$286:$B$288</c:f>
              <c:strCache>
                <c:ptCount val="3"/>
                <c:pt idx="0">
                  <c:v>Sí</c:v>
                </c:pt>
                <c:pt idx="1">
                  <c:v>No</c:v>
                </c:pt>
                <c:pt idx="2">
                  <c:v>No lo tengo claro</c:v>
                </c:pt>
              </c:strCache>
            </c:strRef>
          </c:cat>
          <c:val>
            <c:numRef>
              <c:f>GENERAL!$D$286:$D$288</c:f>
              <c:numCache>
                <c:formatCode>0%</c:formatCode>
                <c:ptCount val="3"/>
                <c:pt idx="0">
                  <c:v>0.54785558517082622</c:v>
                </c:pt>
                <c:pt idx="1">
                  <c:v>0.35909861885146593</c:v>
                </c:pt>
                <c:pt idx="2">
                  <c:v>9.3045795977707776E-2</c:v>
                </c:pt>
              </c:numCache>
            </c:numRef>
          </c:val>
          <c:extLst>
            <c:ext xmlns:c16="http://schemas.microsoft.com/office/drawing/2014/chart" uri="{C3380CC4-5D6E-409C-BE32-E72D297353CC}">
              <c16:uniqueId val="{00000006-DEAD-4F9C-A701-93D90C5EEDC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Edad!$C$324</c:f>
              <c:strCache>
                <c:ptCount val="1"/>
                <c:pt idx="0">
                  <c:v>Muy importante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Edad!$B$325:$B$328</c:f>
              <c:strCache>
                <c:ptCount val="4"/>
                <c:pt idx="0">
                  <c:v>14 a 29 años</c:v>
                </c:pt>
                <c:pt idx="1">
                  <c:v>30 a 44 años</c:v>
                </c:pt>
                <c:pt idx="2">
                  <c:v>45 a 59 años</c:v>
                </c:pt>
                <c:pt idx="3">
                  <c:v>60 y más años</c:v>
                </c:pt>
              </c:strCache>
            </c:strRef>
          </c:cat>
          <c:val>
            <c:numRef>
              <c:f>Edad!$C$325:$C$328</c:f>
              <c:numCache>
                <c:formatCode>0%</c:formatCode>
                <c:ptCount val="4"/>
                <c:pt idx="0">
                  <c:v>0.85412474849094566</c:v>
                </c:pt>
                <c:pt idx="1">
                  <c:v>0.88572990705303445</c:v>
                </c:pt>
                <c:pt idx="2">
                  <c:v>0.86688668866886687</c:v>
                </c:pt>
                <c:pt idx="3">
                  <c:v>0.88205128205128203</c:v>
                </c:pt>
              </c:numCache>
            </c:numRef>
          </c:val>
          <c:extLst>
            <c:ext xmlns:c16="http://schemas.microsoft.com/office/drawing/2014/chart" uri="{C3380CC4-5D6E-409C-BE32-E72D297353CC}">
              <c16:uniqueId val="{00000000-D5B4-4387-8211-AC76CED572E2}"/>
            </c:ext>
          </c:extLst>
        </c:ser>
        <c:ser>
          <c:idx val="1"/>
          <c:order val="1"/>
          <c:tx>
            <c:strRef>
              <c:f>Edad!$D$324</c:f>
              <c:strCache>
                <c:ptCount val="1"/>
                <c:pt idx="0">
                  <c:v>Algo importante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Edad!$B$325:$B$328</c:f>
              <c:strCache>
                <c:ptCount val="4"/>
                <c:pt idx="0">
                  <c:v>14 a 29 años</c:v>
                </c:pt>
                <c:pt idx="1">
                  <c:v>30 a 44 años</c:v>
                </c:pt>
                <c:pt idx="2">
                  <c:v>45 a 59 años</c:v>
                </c:pt>
                <c:pt idx="3">
                  <c:v>60 y más años</c:v>
                </c:pt>
              </c:strCache>
            </c:strRef>
          </c:cat>
          <c:val>
            <c:numRef>
              <c:f>Edad!$D$325:$D$328</c:f>
              <c:numCache>
                <c:formatCode>0%</c:formatCode>
                <c:ptCount val="4"/>
                <c:pt idx="0">
                  <c:v>0.12676056338028169</c:v>
                </c:pt>
                <c:pt idx="1">
                  <c:v>9.6774193548387094E-2</c:v>
                </c:pt>
                <c:pt idx="2">
                  <c:v>0.11331133113311331</c:v>
                </c:pt>
                <c:pt idx="3">
                  <c:v>9.4871794871794868E-2</c:v>
                </c:pt>
              </c:numCache>
            </c:numRef>
          </c:val>
          <c:extLst>
            <c:ext xmlns:c16="http://schemas.microsoft.com/office/drawing/2014/chart" uri="{C3380CC4-5D6E-409C-BE32-E72D297353CC}">
              <c16:uniqueId val="{00000001-D5B4-4387-8211-AC76CED572E2}"/>
            </c:ext>
          </c:extLst>
        </c:ser>
        <c:ser>
          <c:idx val="2"/>
          <c:order val="2"/>
          <c:tx>
            <c:strRef>
              <c:f>Edad!$E$324</c:f>
              <c:strCache>
                <c:ptCount val="1"/>
                <c:pt idx="0">
                  <c:v>Poco importante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Edad!$B$325:$B$328</c:f>
              <c:strCache>
                <c:ptCount val="4"/>
                <c:pt idx="0">
                  <c:v>14 a 29 años</c:v>
                </c:pt>
                <c:pt idx="1">
                  <c:v>30 a 44 años</c:v>
                </c:pt>
                <c:pt idx="2">
                  <c:v>45 a 59 años</c:v>
                </c:pt>
                <c:pt idx="3">
                  <c:v>60 y más años</c:v>
                </c:pt>
              </c:strCache>
            </c:strRef>
          </c:cat>
          <c:val>
            <c:numRef>
              <c:f>Edad!$E$325:$E$328</c:f>
              <c:numCache>
                <c:formatCode>0%</c:formatCode>
                <c:ptCount val="4"/>
                <c:pt idx="0">
                  <c:v>1.5090543259557344E-2</c:v>
                </c:pt>
                <c:pt idx="1">
                  <c:v>1.4215418261344996E-2</c:v>
                </c:pt>
                <c:pt idx="2">
                  <c:v>9.9009900990099011E-3</c:v>
                </c:pt>
                <c:pt idx="3">
                  <c:v>7.6923076923076927E-3</c:v>
                </c:pt>
              </c:numCache>
            </c:numRef>
          </c:val>
          <c:extLst>
            <c:ext xmlns:c16="http://schemas.microsoft.com/office/drawing/2014/chart" uri="{C3380CC4-5D6E-409C-BE32-E72D297353CC}">
              <c16:uniqueId val="{00000002-D5B4-4387-8211-AC76CED572E2}"/>
            </c:ext>
          </c:extLst>
        </c:ser>
        <c:ser>
          <c:idx val="3"/>
          <c:order val="3"/>
          <c:tx>
            <c:strRef>
              <c:f>Edad!$F$324</c:f>
              <c:strCache>
                <c:ptCount val="1"/>
                <c:pt idx="0">
                  <c:v>Nada importante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Edad!$B$325:$B$328</c:f>
              <c:strCache>
                <c:ptCount val="4"/>
                <c:pt idx="0">
                  <c:v>14 a 29 años</c:v>
                </c:pt>
                <c:pt idx="1">
                  <c:v>30 a 44 años</c:v>
                </c:pt>
                <c:pt idx="2">
                  <c:v>45 a 59 años</c:v>
                </c:pt>
                <c:pt idx="3">
                  <c:v>60 y más años</c:v>
                </c:pt>
              </c:strCache>
            </c:strRef>
          </c:cat>
          <c:val>
            <c:numRef>
              <c:f>Edad!$F$325:$F$328</c:f>
              <c:numCache>
                <c:formatCode>0%</c:formatCode>
                <c:ptCount val="4"/>
                <c:pt idx="0">
                  <c:v>4.0241448692152921E-3</c:v>
                </c:pt>
                <c:pt idx="1">
                  <c:v>3.2804811372334607E-3</c:v>
                </c:pt>
                <c:pt idx="2">
                  <c:v>9.9009900990099011E-3</c:v>
                </c:pt>
                <c:pt idx="3">
                  <c:v>1.5384615384615385E-2</c:v>
                </c:pt>
              </c:numCache>
            </c:numRef>
          </c:val>
          <c:extLst>
            <c:ext xmlns:c16="http://schemas.microsoft.com/office/drawing/2014/chart" uri="{C3380CC4-5D6E-409C-BE32-E72D297353CC}">
              <c16:uniqueId val="{00000003-D5B4-4387-8211-AC76CED572E2}"/>
            </c:ext>
          </c:extLst>
        </c:ser>
        <c:dLbls>
          <c:showLegendKey val="0"/>
          <c:showVal val="0"/>
          <c:showCatName val="0"/>
          <c:showSerName val="0"/>
          <c:showPercent val="0"/>
          <c:showBubbleSize val="0"/>
        </c:dLbls>
        <c:gapWidth val="219"/>
        <c:overlap val="-27"/>
        <c:axId val="595985832"/>
        <c:axId val="595989112"/>
      </c:barChart>
      <c:catAx>
        <c:axId val="59598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95989112"/>
        <c:crosses val="autoZero"/>
        <c:auto val="1"/>
        <c:lblAlgn val="ctr"/>
        <c:lblOffset val="100"/>
        <c:noMultiLvlLbl val="0"/>
      </c:catAx>
      <c:valAx>
        <c:axId val="595989112"/>
        <c:scaling>
          <c:orientation val="minMax"/>
        </c:scaling>
        <c:delete val="1"/>
        <c:axPos val="l"/>
        <c:numFmt formatCode="0%" sourceLinked="1"/>
        <c:majorTickMark val="none"/>
        <c:minorTickMark val="none"/>
        <c:tickLblPos val="nextTo"/>
        <c:crossAx val="5959858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género!$B$308</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género!$C$307:$F$307</c:f>
              <c:strCache>
                <c:ptCount val="4"/>
                <c:pt idx="0">
                  <c:v>Muy importante</c:v>
                </c:pt>
                <c:pt idx="1">
                  <c:v>Algo importante</c:v>
                </c:pt>
                <c:pt idx="2">
                  <c:v>Poco importante</c:v>
                </c:pt>
                <c:pt idx="3">
                  <c:v>Nada importante</c:v>
                </c:pt>
              </c:strCache>
            </c:strRef>
          </c:cat>
          <c:val>
            <c:numRef>
              <c:f>género!$C$308:$F$308</c:f>
              <c:numCache>
                <c:formatCode>0%</c:formatCode>
                <c:ptCount val="4"/>
                <c:pt idx="0">
                  <c:v>0.87541163556531287</c:v>
                </c:pt>
                <c:pt idx="1">
                  <c:v>0.10208562019758508</c:v>
                </c:pt>
                <c:pt idx="2">
                  <c:v>1.6465422612513721E-2</c:v>
                </c:pt>
                <c:pt idx="3">
                  <c:v>6.0373216245883645E-3</c:v>
                </c:pt>
              </c:numCache>
            </c:numRef>
          </c:val>
          <c:extLst>
            <c:ext xmlns:c16="http://schemas.microsoft.com/office/drawing/2014/chart" uri="{C3380CC4-5D6E-409C-BE32-E72D297353CC}">
              <c16:uniqueId val="{00000000-A0D7-4E27-B7C7-A477FF3EBCE3}"/>
            </c:ext>
          </c:extLst>
        </c:ser>
        <c:ser>
          <c:idx val="1"/>
          <c:order val="1"/>
          <c:tx>
            <c:strRef>
              <c:f>género!$B$309</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género!$C$307:$F$307</c:f>
              <c:strCache>
                <c:ptCount val="4"/>
                <c:pt idx="0">
                  <c:v>Muy importante</c:v>
                </c:pt>
                <c:pt idx="1">
                  <c:v>Algo importante</c:v>
                </c:pt>
                <c:pt idx="2">
                  <c:v>Poco importante</c:v>
                </c:pt>
                <c:pt idx="3">
                  <c:v>Nada importante</c:v>
                </c:pt>
              </c:strCache>
            </c:strRef>
          </c:cat>
          <c:val>
            <c:numRef>
              <c:f>género!$C$309:$F$309</c:f>
              <c:numCache>
                <c:formatCode>0%</c:formatCode>
                <c:ptCount val="4"/>
                <c:pt idx="0">
                  <c:v>0.87217391304347824</c:v>
                </c:pt>
                <c:pt idx="1">
                  <c:v>0.1117391304347826</c:v>
                </c:pt>
                <c:pt idx="2">
                  <c:v>0.01</c:v>
                </c:pt>
                <c:pt idx="3">
                  <c:v>6.0869565217391303E-3</c:v>
                </c:pt>
              </c:numCache>
            </c:numRef>
          </c:val>
          <c:extLst>
            <c:ext xmlns:c16="http://schemas.microsoft.com/office/drawing/2014/chart" uri="{C3380CC4-5D6E-409C-BE32-E72D297353CC}">
              <c16:uniqueId val="{00000001-A0D7-4E27-B7C7-A477FF3EBCE3}"/>
            </c:ext>
          </c:extLst>
        </c:ser>
        <c:dLbls>
          <c:showLegendKey val="0"/>
          <c:showVal val="0"/>
          <c:showCatName val="0"/>
          <c:showSerName val="0"/>
          <c:showPercent val="0"/>
          <c:showBubbleSize val="0"/>
        </c:dLbls>
        <c:gapWidth val="219"/>
        <c:overlap val="-27"/>
        <c:axId val="565483672"/>
        <c:axId val="565487608"/>
      </c:barChart>
      <c:catAx>
        <c:axId val="56548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5487608"/>
        <c:crosses val="autoZero"/>
        <c:auto val="1"/>
        <c:lblAlgn val="ctr"/>
        <c:lblOffset val="100"/>
        <c:noMultiLvlLbl val="0"/>
      </c:catAx>
      <c:valAx>
        <c:axId val="565487608"/>
        <c:scaling>
          <c:orientation val="minMax"/>
        </c:scaling>
        <c:delete val="1"/>
        <c:axPos val="l"/>
        <c:numFmt formatCode="0%" sourceLinked="1"/>
        <c:majorTickMark val="none"/>
        <c:minorTickMark val="none"/>
        <c:tickLblPos val="nextTo"/>
        <c:crossAx val="565483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GENERAL!$B$298:$B$301</c:f>
              <c:strCache>
                <c:ptCount val="4"/>
                <c:pt idx="0">
                  <c:v>Muy importante</c:v>
                </c:pt>
                <c:pt idx="1">
                  <c:v>Algo importante</c:v>
                </c:pt>
                <c:pt idx="2">
                  <c:v>Poco importante</c:v>
                </c:pt>
                <c:pt idx="3">
                  <c:v>Nada importante</c:v>
                </c:pt>
              </c:strCache>
            </c:strRef>
          </c:cat>
          <c:val>
            <c:numRef>
              <c:f>GENERAL!$D$298:$D$301</c:f>
              <c:numCache>
                <c:formatCode>0%</c:formatCode>
                <c:ptCount val="4"/>
                <c:pt idx="0">
                  <c:v>0.87360504609412903</c:v>
                </c:pt>
                <c:pt idx="1">
                  <c:v>0.10747210092188259</c:v>
                </c:pt>
                <c:pt idx="2">
                  <c:v>1.2857836001940806E-2</c:v>
                </c:pt>
                <c:pt idx="3">
                  <c:v>6.0650169820475495E-3</c:v>
                </c:pt>
              </c:numCache>
            </c:numRef>
          </c:val>
          <c:extLst>
            <c:ext xmlns:c16="http://schemas.microsoft.com/office/drawing/2014/chart" uri="{C3380CC4-5D6E-409C-BE32-E72D297353CC}">
              <c16:uniqueId val="{00000000-8EFE-4AFF-BF77-FFC601AC1C20}"/>
            </c:ext>
          </c:extLst>
        </c:ser>
        <c:dLbls>
          <c:showLegendKey val="0"/>
          <c:showVal val="0"/>
          <c:showCatName val="0"/>
          <c:showSerName val="0"/>
          <c:showPercent val="0"/>
          <c:showBubbleSize val="0"/>
        </c:dLbls>
        <c:gapWidth val="219"/>
        <c:overlap val="-27"/>
        <c:axId val="434957808"/>
        <c:axId val="434959120"/>
      </c:barChart>
      <c:catAx>
        <c:axId val="43495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34959120"/>
        <c:crosses val="autoZero"/>
        <c:auto val="1"/>
        <c:lblAlgn val="ctr"/>
        <c:lblOffset val="100"/>
        <c:noMultiLvlLbl val="0"/>
      </c:catAx>
      <c:valAx>
        <c:axId val="434959120"/>
        <c:scaling>
          <c:orientation val="minMax"/>
        </c:scaling>
        <c:delete val="1"/>
        <c:axPos val="l"/>
        <c:numFmt formatCode="0%" sourceLinked="1"/>
        <c:majorTickMark val="none"/>
        <c:minorTickMark val="none"/>
        <c:tickLblPos val="nextTo"/>
        <c:crossAx val="43495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Hoja2!$C$1</c:f>
              <c:strCache>
                <c:ptCount val="1"/>
                <c:pt idx="0">
                  <c:v>Porcentaje de participación regional</c:v>
                </c:pt>
              </c:strCache>
            </c:strRef>
          </c:tx>
          <c:spPr>
            <a:ln w="317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Hoja2!$A$2:$A$17</c:f>
              <c:strCache>
                <c:ptCount val="16"/>
                <c:pt idx="0">
                  <c:v>Arica y Parinacota</c:v>
                </c:pt>
                <c:pt idx="1">
                  <c:v>Tarapacá</c:v>
                </c:pt>
                <c:pt idx="2">
                  <c:v>Antofagasta</c:v>
                </c:pt>
                <c:pt idx="3">
                  <c:v>Atacama</c:v>
                </c:pt>
                <c:pt idx="4">
                  <c:v>Coquimbo</c:v>
                </c:pt>
                <c:pt idx="5">
                  <c:v>Valparaíso</c:v>
                </c:pt>
                <c:pt idx="6">
                  <c:v>Metropolitana</c:v>
                </c:pt>
                <c:pt idx="7">
                  <c:v>O'Higgins</c:v>
                </c:pt>
                <c:pt idx="8">
                  <c:v>Maule</c:v>
                </c:pt>
                <c:pt idx="9">
                  <c:v>Ñuble</c:v>
                </c:pt>
                <c:pt idx="10">
                  <c:v>Biobío</c:v>
                </c:pt>
                <c:pt idx="11">
                  <c:v>Los Ríos</c:v>
                </c:pt>
                <c:pt idx="12">
                  <c:v>Araucanía</c:v>
                </c:pt>
                <c:pt idx="13">
                  <c:v>Los Lagos</c:v>
                </c:pt>
                <c:pt idx="14">
                  <c:v>Aysén</c:v>
                </c:pt>
                <c:pt idx="15">
                  <c:v>Magallanes</c:v>
                </c:pt>
              </c:strCache>
            </c:strRef>
          </c:cat>
          <c:val>
            <c:numRef>
              <c:f>Hoja2!$C$2:$C$17</c:f>
              <c:numCache>
                <c:formatCode>0.0%</c:formatCode>
                <c:ptCount val="16"/>
                <c:pt idx="0">
                  <c:v>3.0000000000000001E-3</c:v>
                </c:pt>
                <c:pt idx="1">
                  <c:v>1.0999999999999999E-2</c:v>
                </c:pt>
                <c:pt idx="2">
                  <c:v>3.9E-2</c:v>
                </c:pt>
                <c:pt idx="3">
                  <c:v>1.7999999999999999E-2</c:v>
                </c:pt>
                <c:pt idx="4">
                  <c:v>1.6E-2</c:v>
                </c:pt>
                <c:pt idx="5">
                  <c:v>7.4999999999999997E-2</c:v>
                </c:pt>
                <c:pt idx="6">
                  <c:v>0.58299999999999996</c:v>
                </c:pt>
                <c:pt idx="7">
                  <c:v>2.5000000000000001E-2</c:v>
                </c:pt>
                <c:pt idx="8">
                  <c:v>2.3E-2</c:v>
                </c:pt>
                <c:pt idx="9">
                  <c:v>8.9999999999999993E-3</c:v>
                </c:pt>
                <c:pt idx="10">
                  <c:v>4.9000000000000002E-2</c:v>
                </c:pt>
                <c:pt idx="11">
                  <c:v>3.4000000000000002E-2</c:v>
                </c:pt>
                <c:pt idx="12">
                  <c:v>4.4999999999999998E-2</c:v>
                </c:pt>
                <c:pt idx="13">
                  <c:v>3.6999999999999998E-2</c:v>
                </c:pt>
                <c:pt idx="14">
                  <c:v>2.3E-2</c:v>
                </c:pt>
                <c:pt idx="15">
                  <c:v>0.01</c:v>
                </c:pt>
              </c:numCache>
            </c:numRef>
          </c:val>
          <c:smooth val="0"/>
          <c:extLst>
            <c:ext xmlns:c16="http://schemas.microsoft.com/office/drawing/2014/chart" uri="{C3380CC4-5D6E-409C-BE32-E72D297353CC}">
              <c16:uniqueId val="{00000000-7EB6-41C7-B29E-B9BD7EDB8931}"/>
            </c:ext>
          </c:extLst>
        </c:ser>
        <c:ser>
          <c:idx val="1"/>
          <c:order val="1"/>
          <c:tx>
            <c:strRef>
              <c:f>Hoja2!$E$1</c:f>
              <c:strCache>
                <c:ptCount val="1"/>
                <c:pt idx="0">
                  <c:v>Población regional sobre población total</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Hoja2!$A$2:$A$17</c:f>
              <c:strCache>
                <c:ptCount val="16"/>
                <c:pt idx="0">
                  <c:v>Arica y Parinacota</c:v>
                </c:pt>
                <c:pt idx="1">
                  <c:v>Tarapacá</c:v>
                </c:pt>
                <c:pt idx="2">
                  <c:v>Antofagasta</c:v>
                </c:pt>
                <c:pt idx="3">
                  <c:v>Atacama</c:v>
                </c:pt>
                <c:pt idx="4">
                  <c:v>Coquimbo</c:v>
                </c:pt>
                <c:pt idx="5">
                  <c:v>Valparaíso</c:v>
                </c:pt>
                <c:pt idx="6">
                  <c:v>Metropolitana</c:v>
                </c:pt>
                <c:pt idx="7">
                  <c:v>O'Higgins</c:v>
                </c:pt>
                <c:pt idx="8">
                  <c:v>Maule</c:v>
                </c:pt>
                <c:pt idx="9">
                  <c:v>Ñuble</c:v>
                </c:pt>
                <c:pt idx="10">
                  <c:v>Biobío</c:v>
                </c:pt>
                <c:pt idx="11">
                  <c:v>Los Ríos</c:v>
                </c:pt>
                <c:pt idx="12">
                  <c:v>Araucanía</c:v>
                </c:pt>
                <c:pt idx="13">
                  <c:v>Los Lagos</c:v>
                </c:pt>
                <c:pt idx="14">
                  <c:v>Aysén</c:v>
                </c:pt>
                <c:pt idx="15">
                  <c:v>Magallanes</c:v>
                </c:pt>
              </c:strCache>
            </c:strRef>
          </c:cat>
          <c:val>
            <c:numRef>
              <c:f>Hoja2!$E$2:$E$17</c:f>
              <c:numCache>
                <c:formatCode>0.0%</c:formatCode>
                <c:ptCount val="16"/>
                <c:pt idx="0">
                  <c:v>1.2863773836842979E-2</c:v>
                </c:pt>
                <c:pt idx="1">
                  <c:v>1.8809488083050902E-2</c:v>
                </c:pt>
                <c:pt idx="2">
                  <c:v>3.4570040758499933E-2</c:v>
                </c:pt>
                <c:pt idx="3">
                  <c:v>1.6283597994150793E-2</c:v>
                </c:pt>
                <c:pt idx="4">
                  <c:v>4.3108334509786989E-2</c:v>
                </c:pt>
                <c:pt idx="5">
                  <c:v>0.10332887731952703</c:v>
                </c:pt>
                <c:pt idx="6">
                  <c:v>0.40473465265710951</c:v>
                </c:pt>
                <c:pt idx="7">
                  <c:v>5.2040221001441733E-2</c:v>
                </c:pt>
                <c:pt idx="8">
                  <c:v>5.9459987573690525E-2</c:v>
                </c:pt>
                <c:pt idx="9">
                  <c:v>2.7347724932105681E-2</c:v>
                </c:pt>
                <c:pt idx="10">
                  <c:v>8.8585679654202873E-2</c:v>
                </c:pt>
                <c:pt idx="11">
                  <c:v>2.1898084346520259E-2</c:v>
                </c:pt>
                <c:pt idx="12">
                  <c:v>5.4468182348665808E-2</c:v>
                </c:pt>
                <c:pt idx="13">
                  <c:v>4.7155335070786092E-2</c:v>
                </c:pt>
                <c:pt idx="14">
                  <c:v>5.8699204728712064E-3</c:v>
                </c:pt>
                <c:pt idx="15">
                  <c:v>9.4760994407477907E-3</c:v>
                </c:pt>
              </c:numCache>
            </c:numRef>
          </c:val>
          <c:smooth val="0"/>
          <c:extLst>
            <c:ext xmlns:c16="http://schemas.microsoft.com/office/drawing/2014/chart" uri="{C3380CC4-5D6E-409C-BE32-E72D297353CC}">
              <c16:uniqueId val="{00000001-7EB6-41C7-B29E-B9BD7EDB8931}"/>
            </c:ext>
          </c:extLst>
        </c:ser>
        <c:dLbls>
          <c:showLegendKey val="0"/>
          <c:showVal val="0"/>
          <c:showCatName val="0"/>
          <c:showSerName val="0"/>
          <c:showPercent val="0"/>
          <c:showBubbleSize val="0"/>
        </c:dLbls>
        <c:smooth val="0"/>
        <c:axId val="477228960"/>
        <c:axId val="477223712"/>
      </c:lineChart>
      <c:catAx>
        <c:axId val="47722896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L"/>
          </a:p>
        </c:txPr>
        <c:crossAx val="477223712"/>
        <c:crosses val="autoZero"/>
        <c:auto val="1"/>
        <c:lblAlgn val="ctr"/>
        <c:lblOffset val="100"/>
        <c:noMultiLvlLbl val="0"/>
      </c:catAx>
      <c:valAx>
        <c:axId val="477223712"/>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L"/>
          </a:p>
        </c:txPr>
        <c:crossAx val="47722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Edad!$C$12</c:f>
              <c:strCache>
                <c:ptCount val="1"/>
                <c:pt idx="0">
                  <c:v>Sí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Edad!$B$13:$B$16</c:f>
              <c:strCache>
                <c:ptCount val="4"/>
                <c:pt idx="0">
                  <c:v>14 a 29 años</c:v>
                </c:pt>
                <c:pt idx="1">
                  <c:v>30 a 44 años</c:v>
                </c:pt>
                <c:pt idx="2">
                  <c:v>45 a 59 años</c:v>
                </c:pt>
                <c:pt idx="3">
                  <c:v>60 y más años</c:v>
                </c:pt>
              </c:strCache>
            </c:strRef>
          </c:cat>
          <c:val>
            <c:numRef>
              <c:f>Edad!$C$13:$C$16</c:f>
              <c:numCache>
                <c:formatCode>0%</c:formatCode>
                <c:ptCount val="4"/>
                <c:pt idx="0">
                  <c:v>0.62487462387161485</c:v>
                </c:pt>
                <c:pt idx="1">
                  <c:v>0.66176470588235292</c:v>
                </c:pt>
                <c:pt idx="2">
                  <c:v>0.6626637554585153</c:v>
                </c:pt>
                <c:pt idx="3">
                  <c:v>0.72448979591836737</c:v>
                </c:pt>
              </c:numCache>
            </c:numRef>
          </c:val>
          <c:extLst>
            <c:ext xmlns:c16="http://schemas.microsoft.com/office/drawing/2014/chart" uri="{C3380CC4-5D6E-409C-BE32-E72D297353CC}">
              <c16:uniqueId val="{00000000-93FF-4642-90F1-28BB88F161B9}"/>
            </c:ext>
          </c:extLst>
        </c:ser>
        <c:ser>
          <c:idx val="1"/>
          <c:order val="1"/>
          <c:tx>
            <c:strRef>
              <c:f>Edad!$D$12</c:f>
              <c:strCache>
                <c:ptCount val="1"/>
                <c:pt idx="0">
                  <c:v>No hay parques, pero hay plazas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Edad!$B$13:$B$16</c:f>
              <c:strCache>
                <c:ptCount val="4"/>
                <c:pt idx="0">
                  <c:v>14 a 29 años</c:v>
                </c:pt>
                <c:pt idx="1">
                  <c:v>30 a 44 años</c:v>
                </c:pt>
                <c:pt idx="2">
                  <c:v>45 a 59 años</c:v>
                </c:pt>
                <c:pt idx="3">
                  <c:v>60 y más años</c:v>
                </c:pt>
              </c:strCache>
            </c:strRef>
          </c:cat>
          <c:val>
            <c:numRef>
              <c:f>Edad!$D$13:$D$16</c:f>
              <c:numCache>
                <c:formatCode>0%</c:formatCode>
                <c:ptCount val="4"/>
                <c:pt idx="0">
                  <c:v>0.35105315947843529</c:v>
                </c:pt>
                <c:pt idx="1">
                  <c:v>0.3142701525054466</c:v>
                </c:pt>
                <c:pt idx="2">
                  <c:v>0.31550218340611352</c:v>
                </c:pt>
                <c:pt idx="3">
                  <c:v>0.26785714285714285</c:v>
                </c:pt>
              </c:numCache>
            </c:numRef>
          </c:val>
          <c:extLst>
            <c:ext xmlns:c16="http://schemas.microsoft.com/office/drawing/2014/chart" uri="{C3380CC4-5D6E-409C-BE32-E72D297353CC}">
              <c16:uniqueId val="{00000001-93FF-4642-90F1-28BB88F161B9}"/>
            </c:ext>
          </c:extLst>
        </c:ser>
        <c:ser>
          <c:idx val="2"/>
          <c:order val="2"/>
          <c:tx>
            <c:strRef>
              <c:f>Edad!$E$12</c:f>
              <c:strCache>
                <c:ptCount val="1"/>
                <c:pt idx="0">
                  <c:v>No hay parques ni plazas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Edad!$B$13:$B$16</c:f>
              <c:strCache>
                <c:ptCount val="4"/>
                <c:pt idx="0">
                  <c:v>14 a 29 años</c:v>
                </c:pt>
                <c:pt idx="1">
                  <c:v>30 a 44 años</c:v>
                </c:pt>
                <c:pt idx="2">
                  <c:v>45 a 59 años</c:v>
                </c:pt>
                <c:pt idx="3">
                  <c:v>60 y más años</c:v>
                </c:pt>
              </c:strCache>
            </c:strRef>
          </c:cat>
          <c:val>
            <c:numRef>
              <c:f>Edad!$E$13:$E$16</c:f>
              <c:numCache>
                <c:formatCode>0%</c:formatCode>
                <c:ptCount val="4"/>
                <c:pt idx="0">
                  <c:v>2.4072216649949848E-2</c:v>
                </c:pt>
                <c:pt idx="1">
                  <c:v>2.3965141612200435E-2</c:v>
                </c:pt>
                <c:pt idx="2">
                  <c:v>2.1834061135371178E-2</c:v>
                </c:pt>
                <c:pt idx="3">
                  <c:v>7.6530612244897957E-3</c:v>
                </c:pt>
              </c:numCache>
            </c:numRef>
          </c:val>
          <c:extLst>
            <c:ext xmlns:c16="http://schemas.microsoft.com/office/drawing/2014/chart" uri="{C3380CC4-5D6E-409C-BE32-E72D297353CC}">
              <c16:uniqueId val="{00000002-93FF-4642-90F1-28BB88F161B9}"/>
            </c:ext>
          </c:extLst>
        </c:ser>
        <c:dLbls>
          <c:showLegendKey val="0"/>
          <c:showVal val="0"/>
          <c:showCatName val="0"/>
          <c:showSerName val="0"/>
          <c:showPercent val="0"/>
          <c:showBubbleSize val="0"/>
        </c:dLbls>
        <c:gapWidth val="219"/>
        <c:overlap val="-27"/>
        <c:axId val="530637176"/>
        <c:axId val="530638488"/>
      </c:barChart>
      <c:catAx>
        <c:axId val="53063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30638488"/>
        <c:crosses val="autoZero"/>
        <c:auto val="1"/>
        <c:lblAlgn val="ctr"/>
        <c:lblOffset val="100"/>
        <c:noMultiLvlLbl val="0"/>
      </c:catAx>
      <c:valAx>
        <c:axId val="530638488"/>
        <c:scaling>
          <c:orientation val="minMax"/>
        </c:scaling>
        <c:delete val="1"/>
        <c:axPos val="l"/>
        <c:numFmt formatCode="0%" sourceLinked="1"/>
        <c:majorTickMark val="none"/>
        <c:minorTickMark val="none"/>
        <c:tickLblPos val="nextTo"/>
        <c:crossAx val="53063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8F-43CE-B6E6-4E57C333CA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8F-43CE-B6E6-4E57C333CA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8F-43CE-B6E6-4E57C333CA6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GENERAL!$B$53:$B$55</c:f>
              <c:strCache>
                <c:ptCount val="3"/>
                <c:pt idx="0">
                  <c:v>Sí</c:v>
                </c:pt>
                <c:pt idx="1">
                  <c:v>No hay parques, pero hay plazas</c:v>
                </c:pt>
                <c:pt idx="2">
                  <c:v>No hay parques ni plazas</c:v>
                </c:pt>
              </c:strCache>
            </c:strRef>
          </c:cat>
          <c:val>
            <c:numRef>
              <c:f>GENERAL!$D$53:$D$55</c:f>
              <c:numCache>
                <c:formatCode>0%</c:formatCode>
                <c:ptCount val="3"/>
                <c:pt idx="0">
                  <c:v>0.65901956049263466</c:v>
                </c:pt>
                <c:pt idx="1">
                  <c:v>0.31900507123883121</c:v>
                </c:pt>
                <c:pt idx="2">
                  <c:v>2.1975368268534169E-2</c:v>
                </c:pt>
              </c:numCache>
            </c:numRef>
          </c:val>
          <c:extLst>
            <c:ext xmlns:c16="http://schemas.microsoft.com/office/drawing/2014/chart" uri="{C3380CC4-5D6E-409C-BE32-E72D297353CC}">
              <c16:uniqueId val="{00000006-818F-43CE-B6E6-4E57C333CA6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366607155224826"/>
          <c:y val="0.26770420044168547"/>
          <c:w val="0.29638525706634244"/>
          <c:h val="0.454546101714220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Edad!$C$34</c:f>
              <c:strCache>
                <c:ptCount val="1"/>
                <c:pt idx="0">
                  <c:v>A menos de 1 kilómetro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Edad!$B$35:$B$38</c:f>
              <c:strCache>
                <c:ptCount val="4"/>
                <c:pt idx="0">
                  <c:v>14 a 29 años</c:v>
                </c:pt>
                <c:pt idx="1">
                  <c:v>30 a 44 años</c:v>
                </c:pt>
                <c:pt idx="2">
                  <c:v>45 a 59 años</c:v>
                </c:pt>
                <c:pt idx="3">
                  <c:v>60 y más años</c:v>
                </c:pt>
              </c:strCache>
            </c:strRef>
          </c:cat>
          <c:val>
            <c:numRef>
              <c:f>Edad!$C$35:$C$38</c:f>
              <c:numCache>
                <c:formatCode>0%</c:formatCode>
                <c:ptCount val="4"/>
                <c:pt idx="0">
                  <c:v>0.24473420260782347</c:v>
                </c:pt>
                <c:pt idx="1">
                  <c:v>0.29716466739367503</c:v>
                </c:pt>
                <c:pt idx="2">
                  <c:v>0.29868708971553609</c:v>
                </c:pt>
                <c:pt idx="3">
                  <c:v>0.38817480719794345</c:v>
                </c:pt>
              </c:numCache>
            </c:numRef>
          </c:val>
          <c:extLst>
            <c:ext xmlns:c16="http://schemas.microsoft.com/office/drawing/2014/chart" uri="{C3380CC4-5D6E-409C-BE32-E72D297353CC}">
              <c16:uniqueId val="{00000000-50DA-4CC2-B69B-CE97E298C676}"/>
            </c:ext>
          </c:extLst>
        </c:ser>
        <c:ser>
          <c:idx val="1"/>
          <c:order val="1"/>
          <c:tx>
            <c:strRef>
              <c:f>Edad!$D$34</c:f>
              <c:strCache>
                <c:ptCount val="1"/>
                <c:pt idx="0">
                  <c:v>Entre 1 a 2,5 kilómetros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Edad!$B$35:$B$38</c:f>
              <c:strCache>
                <c:ptCount val="4"/>
                <c:pt idx="0">
                  <c:v>14 a 29 años</c:v>
                </c:pt>
                <c:pt idx="1">
                  <c:v>30 a 44 años</c:v>
                </c:pt>
                <c:pt idx="2">
                  <c:v>45 a 59 años</c:v>
                </c:pt>
                <c:pt idx="3">
                  <c:v>60 y más años</c:v>
                </c:pt>
              </c:strCache>
            </c:strRef>
          </c:cat>
          <c:val>
            <c:numRef>
              <c:f>Edad!$D$35:$D$38</c:f>
              <c:numCache>
                <c:formatCode>0%</c:formatCode>
                <c:ptCount val="4"/>
                <c:pt idx="0">
                  <c:v>0.25376128385155466</c:v>
                </c:pt>
                <c:pt idx="1">
                  <c:v>0.22955288985823338</c:v>
                </c:pt>
                <c:pt idx="2">
                  <c:v>0.2275711159737418</c:v>
                </c:pt>
                <c:pt idx="3">
                  <c:v>0.2467866323907455</c:v>
                </c:pt>
              </c:numCache>
            </c:numRef>
          </c:val>
          <c:extLst>
            <c:ext xmlns:c16="http://schemas.microsoft.com/office/drawing/2014/chart" uri="{C3380CC4-5D6E-409C-BE32-E72D297353CC}">
              <c16:uniqueId val="{00000001-50DA-4CC2-B69B-CE97E298C676}"/>
            </c:ext>
          </c:extLst>
        </c:ser>
        <c:ser>
          <c:idx val="2"/>
          <c:order val="2"/>
          <c:tx>
            <c:strRef>
              <c:f>Edad!$E$34</c:f>
              <c:strCache>
                <c:ptCount val="1"/>
                <c:pt idx="0">
                  <c:v>Entre 2,5 a 5 kilómetros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Edad!$B$35:$B$38</c:f>
              <c:strCache>
                <c:ptCount val="4"/>
                <c:pt idx="0">
                  <c:v>14 a 29 años</c:v>
                </c:pt>
                <c:pt idx="1">
                  <c:v>30 a 44 años</c:v>
                </c:pt>
                <c:pt idx="2">
                  <c:v>45 a 59 años</c:v>
                </c:pt>
                <c:pt idx="3">
                  <c:v>60 y más años</c:v>
                </c:pt>
              </c:strCache>
            </c:strRef>
          </c:cat>
          <c:val>
            <c:numRef>
              <c:f>Edad!$E$35:$E$38</c:f>
              <c:numCache>
                <c:formatCode>0%</c:formatCode>
                <c:ptCount val="4"/>
                <c:pt idx="0">
                  <c:v>0.24272818455366099</c:v>
                </c:pt>
                <c:pt idx="1">
                  <c:v>0.22246455834242093</c:v>
                </c:pt>
                <c:pt idx="2">
                  <c:v>0.19693654266958424</c:v>
                </c:pt>
                <c:pt idx="3">
                  <c:v>0.20051413881748073</c:v>
                </c:pt>
              </c:numCache>
            </c:numRef>
          </c:val>
          <c:extLst>
            <c:ext xmlns:c16="http://schemas.microsoft.com/office/drawing/2014/chart" uri="{C3380CC4-5D6E-409C-BE32-E72D297353CC}">
              <c16:uniqueId val="{00000002-50DA-4CC2-B69B-CE97E298C676}"/>
            </c:ext>
          </c:extLst>
        </c:ser>
        <c:ser>
          <c:idx val="3"/>
          <c:order val="3"/>
          <c:tx>
            <c:strRef>
              <c:f>Edad!$F$34</c:f>
              <c:strCache>
                <c:ptCount val="1"/>
                <c:pt idx="0">
                  <c:v>A más de 5 kilómetros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Edad!$B$35:$B$38</c:f>
              <c:strCache>
                <c:ptCount val="4"/>
                <c:pt idx="0">
                  <c:v>14 a 29 años</c:v>
                </c:pt>
                <c:pt idx="1">
                  <c:v>30 a 44 años</c:v>
                </c:pt>
                <c:pt idx="2">
                  <c:v>45 a 59 años</c:v>
                </c:pt>
                <c:pt idx="3">
                  <c:v>60 y más años</c:v>
                </c:pt>
              </c:strCache>
            </c:strRef>
          </c:cat>
          <c:val>
            <c:numRef>
              <c:f>Edad!$F$35:$F$38</c:f>
              <c:numCache>
                <c:formatCode>0%</c:formatCode>
                <c:ptCount val="4"/>
                <c:pt idx="0">
                  <c:v>0.2587763289869609</c:v>
                </c:pt>
                <c:pt idx="1">
                  <c:v>0.25081788440567065</c:v>
                </c:pt>
                <c:pt idx="2">
                  <c:v>0.27680525164113784</c:v>
                </c:pt>
                <c:pt idx="3">
                  <c:v>0.16452442159383032</c:v>
                </c:pt>
              </c:numCache>
            </c:numRef>
          </c:val>
          <c:extLst>
            <c:ext xmlns:c16="http://schemas.microsoft.com/office/drawing/2014/chart" uri="{C3380CC4-5D6E-409C-BE32-E72D297353CC}">
              <c16:uniqueId val="{00000003-50DA-4CC2-B69B-CE97E298C676}"/>
            </c:ext>
          </c:extLst>
        </c:ser>
        <c:dLbls>
          <c:showLegendKey val="0"/>
          <c:showVal val="0"/>
          <c:showCatName val="0"/>
          <c:showSerName val="0"/>
          <c:showPercent val="0"/>
          <c:showBubbleSize val="0"/>
        </c:dLbls>
        <c:gapWidth val="219"/>
        <c:overlap val="-27"/>
        <c:axId val="694467000"/>
        <c:axId val="694463392"/>
      </c:barChart>
      <c:catAx>
        <c:axId val="69446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94463392"/>
        <c:crosses val="autoZero"/>
        <c:auto val="1"/>
        <c:lblAlgn val="ctr"/>
        <c:lblOffset val="100"/>
        <c:noMultiLvlLbl val="0"/>
      </c:catAx>
      <c:valAx>
        <c:axId val="694463392"/>
        <c:scaling>
          <c:orientation val="minMax"/>
        </c:scaling>
        <c:delete val="1"/>
        <c:axPos val="l"/>
        <c:numFmt formatCode="0%" sourceLinked="1"/>
        <c:majorTickMark val="none"/>
        <c:minorTickMark val="none"/>
        <c:tickLblPos val="nextTo"/>
        <c:crossAx val="69446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género!$B$36</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género!$C$35:$F$35</c:f>
              <c:strCache>
                <c:ptCount val="4"/>
                <c:pt idx="0">
                  <c:v>A menos de 1 kilómetro</c:v>
                </c:pt>
                <c:pt idx="1">
                  <c:v>Entre 1 a 2,5 kilómetros</c:v>
                </c:pt>
                <c:pt idx="2">
                  <c:v>Entre 2,5 kilómetros</c:v>
                </c:pt>
                <c:pt idx="3">
                  <c:v>A más de 5 kilómetros</c:v>
                </c:pt>
              </c:strCache>
            </c:strRef>
          </c:cat>
          <c:val>
            <c:numRef>
              <c:f>género!$C$36:$F$36</c:f>
              <c:numCache>
                <c:formatCode>0%</c:formatCode>
                <c:ptCount val="4"/>
                <c:pt idx="0">
                  <c:v>0.28430296377607023</c:v>
                </c:pt>
                <c:pt idx="1">
                  <c:v>0.2420417124039517</c:v>
                </c:pt>
                <c:pt idx="2">
                  <c:v>0.23106476399560921</c:v>
                </c:pt>
                <c:pt idx="3">
                  <c:v>0.24259055982436883</c:v>
                </c:pt>
              </c:numCache>
            </c:numRef>
          </c:val>
          <c:extLst>
            <c:ext xmlns:c16="http://schemas.microsoft.com/office/drawing/2014/chart" uri="{C3380CC4-5D6E-409C-BE32-E72D297353CC}">
              <c16:uniqueId val="{00000000-6B2F-49E8-B05F-ADFE16DAD6C6}"/>
            </c:ext>
          </c:extLst>
        </c:ser>
        <c:ser>
          <c:idx val="1"/>
          <c:order val="1"/>
          <c:tx>
            <c:strRef>
              <c:f>género!$B$37</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género!$C$35:$F$35</c:f>
              <c:strCache>
                <c:ptCount val="4"/>
                <c:pt idx="0">
                  <c:v>A menos de 1 kilómetro</c:v>
                </c:pt>
                <c:pt idx="1">
                  <c:v>Entre 1 a 2,5 kilómetros</c:v>
                </c:pt>
                <c:pt idx="2">
                  <c:v>Entre 2,5 kilómetros</c:v>
                </c:pt>
                <c:pt idx="3">
                  <c:v>A más de 5 kilómetros</c:v>
                </c:pt>
              </c:strCache>
            </c:strRef>
          </c:cat>
          <c:val>
            <c:numRef>
              <c:f>género!$C$37:$F$37</c:f>
              <c:numCache>
                <c:formatCode>0%</c:formatCode>
                <c:ptCount val="4"/>
                <c:pt idx="0">
                  <c:v>0.30060553633217996</c:v>
                </c:pt>
                <c:pt idx="1">
                  <c:v>0.23226643598615918</c:v>
                </c:pt>
                <c:pt idx="2">
                  <c:v>0.21064013840830451</c:v>
                </c:pt>
                <c:pt idx="3">
                  <c:v>0.25648788927335642</c:v>
                </c:pt>
              </c:numCache>
            </c:numRef>
          </c:val>
          <c:extLst>
            <c:ext xmlns:c16="http://schemas.microsoft.com/office/drawing/2014/chart" uri="{C3380CC4-5D6E-409C-BE32-E72D297353CC}">
              <c16:uniqueId val="{00000001-6B2F-49E8-B05F-ADFE16DAD6C6}"/>
            </c:ext>
          </c:extLst>
        </c:ser>
        <c:dLbls>
          <c:showLegendKey val="0"/>
          <c:showVal val="0"/>
          <c:showCatName val="0"/>
          <c:showSerName val="0"/>
          <c:showPercent val="0"/>
          <c:showBubbleSize val="0"/>
        </c:dLbls>
        <c:gapWidth val="219"/>
        <c:overlap val="-27"/>
        <c:axId val="335840864"/>
        <c:axId val="335842176"/>
      </c:barChart>
      <c:catAx>
        <c:axId val="3358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35842176"/>
        <c:crosses val="autoZero"/>
        <c:auto val="1"/>
        <c:lblAlgn val="ctr"/>
        <c:lblOffset val="100"/>
        <c:noMultiLvlLbl val="0"/>
      </c:catAx>
      <c:valAx>
        <c:axId val="335842176"/>
        <c:scaling>
          <c:orientation val="minMax"/>
        </c:scaling>
        <c:delete val="1"/>
        <c:axPos val="l"/>
        <c:numFmt formatCode="0%" sourceLinked="1"/>
        <c:majorTickMark val="none"/>
        <c:minorTickMark val="none"/>
        <c:tickLblPos val="nextTo"/>
        <c:crossAx val="33584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GENERAL!$B$63:$B$66</c:f>
              <c:strCache>
                <c:ptCount val="4"/>
                <c:pt idx="0">
                  <c:v>A menos de 1 kilómetro</c:v>
                </c:pt>
                <c:pt idx="1">
                  <c:v>Entre 1 a 2,5 kilómetros</c:v>
                </c:pt>
                <c:pt idx="2">
                  <c:v>Entre 2,5 kilómetros</c:v>
                </c:pt>
                <c:pt idx="3">
                  <c:v>A más de 5 kilómetros</c:v>
                </c:pt>
              </c:strCache>
            </c:strRef>
          </c:cat>
          <c:val>
            <c:numRef>
              <c:f>GENERAL!$D$63:$D$66</c:f>
              <c:numCache>
                <c:formatCode>0%</c:formatCode>
                <c:ptCount val="4"/>
                <c:pt idx="0">
                  <c:v>0.29342041606192548</c:v>
                </c:pt>
                <c:pt idx="1">
                  <c:v>0.23657474600870829</c:v>
                </c:pt>
                <c:pt idx="2">
                  <c:v>0.2196419932268989</c:v>
                </c:pt>
                <c:pt idx="3">
                  <c:v>0.25036284470246734</c:v>
                </c:pt>
              </c:numCache>
            </c:numRef>
          </c:val>
          <c:extLst>
            <c:ext xmlns:c16="http://schemas.microsoft.com/office/drawing/2014/chart" uri="{C3380CC4-5D6E-409C-BE32-E72D297353CC}">
              <c16:uniqueId val="{00000000-F69A-49AE-B2AD-A6C333BD46B0}"/>
            </c:ext>
          </c:extLst>
        </c:ser>
        <c:dLbls>
          <c:showLegendKey val="0"/>
          <c:showVal val="0"/>
          <c:showCatName val="0"/>
          <c:showSerName val="0"/>
          <c:showPercent val="0"/>
          <c:showBubbleSize val="0"/>
        </c:dLbls>
        <c:gapWidth val="150"/>
        <c:axId val="530498736"/>
        <c:axId val="530498080"/>
      </c:barChart>
      <c:catAx>
        <c:axId val="530498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30498080"/>
        <c:crosses val="autoZero"/>
        <c:auto val="1"/>
        <c:lblAlgn val="ctr"/>
        <c:lblOffset val="100"/>
        <c:noMultiLvlLbl val="0"/>
      </c:catAx>
      <c:valAx>
        <c:axId val="530498080"/>
        <c:scaling>
          <c:orientation val="minMax"/>
        </c:scaling>
        <c:delete val="1"/>
        <c:axPos val="l"/>
        <c:numFmt formatCode="0%" sourceLinked="1"/>
        <c:majorTickMark val="out"/>
        <c:minorTickMark val="none"/>
        <c:tickLblPos val="nextTo"/>
        <c:crossAx val="530498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género!$B$54</c:f>
              <c:strCache>
                <c:ptCount val="1"/>
                <c:pt idx="0">
                  <c:v>Masculino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género!$C$53:$G$53</c:f>
              <c:strCache>
                <c:ptCount val="5"/>
                <c:pt idx="0">
                  <c:v>Frecuentemente</c:v>
                </c:pt>
                <c:pt idx="1">
                  <c:v>Al menos una vez a la semana</c:v>
                </c:pt>
                <c:pt idx="2">
                  <c:v>Mensualmente</c:v>
                </c:pt>
                <c:pt idx="3">
                  <c:v>Rara vez</c:v>
                </c:pt>
                <c:pt idx="4">
                  <c:v>Nunca</c:v>
                </c:pt>
              </c:strCache>
            </c:strRef>
          </c:cat>
          <c:val>
            <c:numRef>
              <c:f>género!$C$54:$G$54</c:f>
              <c:numCache>
                <c:formatCode>0%</c:formatCode>
                <c:ptCount val="5"/>
                <c:pt idx="0">
                  <c:v>0.14105378704720087</c:v>
                </c:pt>
                <c:pt idx="1">
                  <c:v>0.24259055982436883</c:v>
                </c:pt>
                <c:pt idx="2">
                  <c:v>0.30186608122941821</c:v>
                </c:pt>
                <c:pt idx="3">
                  <c:v>0.2694840834248079</c:v>
                </c:pt>
                <c:pt idx="4">
                  <c:v>4.5005488474204172E-2</c:v>
                </c:pt>
              </c:numCache>
            </c:numRef>
          </c:val>
          <c:extLst>
            <c:ext xmlns:c16="http://schemas.microsoft.com/office/drawing/2014/chart" uri="{C3380CC4-5D6E-409C-BE32-E72D297353CC}">
              <c16:uniqueId val="{00000000-94FB-4F37-A95E-600F98FC9069}"/>
            </c:ext>
          </c:extLst>
        </c:ser>
        <c:ser>
          <c:idx val="1"/>
          <c:order val="1"/>
          <c:tx>
            <c:strRef>
              <c:f>género!$B$55</c:f>
              <c:strCache>
                <c:ptCount val="1"/>
                <c:pt idx="0">
                  <c:v>Femenino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género!$C$53:$G$53</c:f>
              <c:strCache>
                <c:ptCount val="5"/>
                <c:pt idx="0">
                  <c:v>Frecuentemente</c:v>
                </c:pt>
                <c:pt idx="1">
                  <c:v>Al menos una vez a la semana</c:v>
                </c:pt>
                <c:pt idx="2">
                  <c:v>Mensualmente</c:v>
                </c:pt>
                <c:pt idx="3">
                  <c:v>Rara vez</c:v>
                </c:pt>
                <c:pt idx="4">
                  <c:v>Nunca</c:v>
                </c:pt>
              </c:strCache>
            </c:strRef>
          </c:cat>
          <c:val>
            <c:numRef>
              <c:f>género!$C$55:$G$55</c:f>
              <c:numCache>
                <c:formatCode>0%</c:formatCode>
                <c:ptCount val="5"/>
                <c:pt idx="0">
                  <c:v>0.11270047680970958</c:v>
                </c:pt>
                <c:pt idx="1">
                  <c:v>0.23623753792804508</c:v>
                </c:pt>
                <c:pt idx="2">
                  <c:v>0.2752492414390984</c:v>
                </c:pt>
                <c:pt idx="3">
                  <c:v>0.29735587342869529</c:v>
                </c:pt>
                <c:pt idx="4">
                  <c:v>7.8456870394451664E-2</c:v>
                </c:pt>
              </c:numCache>
            </c:numRef>
          </c:val>
          <c:extLst>
            <c:ext xmlns:c16="http://schemas.microsoft.com/office/drawing/2014/chart" uri="{C3380CC4-5D6E-409C-BE32-E72D297353CC}">
              <c16:uniqueId val="{00000001-94FB-4F37-A95E-600F98FC9069}"/>
            </c:ext>
          </c:extLst>
        </c:ser>
        <c:dLbls>
          <c:showLegendKey val="0"/>
          <c:showVal val="0"/>
          <c:showCatName val="0"/>
          <c:showSerName val="0"/>
          <c:showPercent val="0"/>
          <c:showBubbleSize val="0"/>
        </c:dLbls>
        <c:gapWidth val="219"/>
        <c:overlap val="-27"/>
        <c:axId val="563851208"/>
        <c:axId val="563853504"/>
      </c:barChart>
      <c:catAx>
        <c:axId val="56385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3853504"/>
        <c:crosses val="autoZero"/>
        <c:auto val="1"/>
        <c:lblAlgn val="ctr"/>
        <c:lblOffset val="100"/>
        <c:noMultiLvlLbl val="0"/>
      </c:catAx>
      <c:valAx>
        <c:axId val="563853504"/>
        <c:scaling>
          <c:orientation val="minMax"/>
        </c:scaling>
        <c:delete val="1"/>
        <c:axPos val="l"/>
        <c:numFmt formatCode="0%" sourceLinked="1"/>
        <c:majorTickMark val="none"/>
        <c:minorTickMark val="none"/>
        <c:tickLblPos val="nextTo"/>
        <c:crossAx val="56385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6"/>
            <a:ext cx="4821622" cy="350807"/>
          </a:xfrm>
          <a:prstGeom prst="rect">
            <a:avLst/>
          </a:prstGeom>
        </p:spPr>
        <p:txBody>
          <a:bodyPr vert="horz" lIns="83618" tIns="41809" rIns="83618" bIns="41809" rtlCol="0"/>
          <a:lstStyle>
            <a:lvl1pPr algn="l">
              <a:defRPr sz="1100"/>
            </a:lvl1pPr>
          </a:lstStyle>
          <a:p>
            <a:endParaRPr lang="es-CL"/>
          </a:p>
        </p:txBody>
      </p:sp>
      <p:sp>
        <p:nvSpPr>
          <p:cNvPr id="3" name="Marcador de fecha 2"/>
          <p:cNvSpPr>
            <a:spLocks noGrp="1"/>
          </p:cNvSpPr>
          <p:nvPr>
            <p:ph type="dt" idx="1"/>
          </p:nvPr>
        </p:nvSpPr>
        <p:spPr>
          <a:xfrm>
            <a:off x="6301825" y="6"/>
            <a:ext cx="4821622" cy="350807"/>
          </a:xfrm>
          <a:prstGeom prst="rect">
            <a:avLst/>
          </a:prstGeom>
        </p:spPr>
        <p:txBody>
          <a:bodyPr vert="horz" lIns="83618" tIns="41809" rIns="83618" bIns="41809" rtlCol="0"/>
          <a:lstStyle>
            <a:lvl1pPr algn="r">
              <a:defRPr sz="1100"/>
            </a:lvl1pPr>
          </a:lstStyle>
          <a:p>
            <a:fld id="{57FCF78F-E0B5-4DC3-8855-889C72CF9548}" type="datetimeFigureOut">
              <a:rPr lang="es-CL" smtClean="0"/>
              <a:t>04-05-2020</a:t>
            </a:fld>
            <a:endParaRPr lang="es-CL"/>
          </a:p>
        </p:txBody>
      </p:sp>
      <p:sp>
        <p:nvSpPr>
          <p:cNvPr id="4" name="Marcador de imagen de diapositiva 3"/>
          <p:cNvSpPr>
            <a:spLocks noGrp="1" noRot="1" noChangeAspect="1"/>
          </p:cNvSpPr>
          <p:nvPr>
            <p:ph type="sldImg" idx="2"/>
          </p:nvPr>
        </p:nvSpPr>
        <p:spPr>
          <a:xfrm>
            <a:off x="3460750" y="876300"/>
            <a:ext cx="4203700" cy="2365375"/>
          </a:xfrm>
          <a:prstGeom prst="rect">
            <a:avLst/>
          </a:prstGeom>
          <a:noFill/>
          <a:ln w="12700">
            <a:solidFill>
              <a:prstClr val="black"/>
            </a:solidFill>
          </a:ln>
        </p:spPr>
        <p:txBody>
          <a:bodyPr vert="horz" lIns="83618" tIns="41809" rIns="83618" bIns="41809" rtlCol="0" anchor="ctr"/>
          <a:lstStyle/>
          <a:p>
            <a:endParaRPr lang="es-CL"/>
          </a:p>
        </p:txBody>
      </p:sp>
      <p:sp>
        <p:nvSpPr>
          <p:cNvPr id="5" name="Marcador de notas 4"/>
          <p:cNvSpPr>
            <a:spLocks noGrp="1"/>
          </p:cNvSpPr>
          <p:nvPr>
            <p:ph type="body" sz="quarter" idx="3"/>
          </p:nvPr>
        </p:nvSpPr>
        <p:spPr>
          <a:xfrm>
            <a:off x="1113226" y="3373475"/>
            <a:ext cx="8898755" cy="2760631"/>
          </a:xfrm>
          <a:prstGeom prst="rect">
            <a:avLst/>
          </a:prstGeom>
        </p:spPr>
        <p:txBody>
          <a:bodyPr vert="horz" lIns="83618" tIns="41809" rIns="83618" bIns="4180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2" y="6659594"/>
            <a:ext cx="4821622" cy="350806"/>
          </a:xfrm>
          <a:prstGeom prst="rect">
            <a:avLst/>
          </a:prstGeom>
        </p:spPr>
        <p:txBody>
          <a:bodyPr vert="horz" lIns="83618" tIns="41809" rIns="83618" bIns="41809" rtlCol="0" anchor="b"/>
          <a:lstStyle>
            <a:lvl1pPr algn="l">
              <a:defRPr sz="1100"/>
            </a:lvl1pPr>
          </a:lstStyle>
          <a:p>
            <a:endParaRPr lang="es-CL"/>
          </a:p>
        </p:txBody>
      </p:sp>
      <p:sp>
        <p:nvSpPr>
          <p:cNvPr id="7" name="Marcador de número de diapositiva 6"/>
          <p:cNvSpPr>
            <a:spLocks noGrp="1"/>
          </p:cNvSpPr>
          <p:nvPr>
            <p:ph type="sldNum" sz="quarter" idx="5"/>
          </p:nvPr>
        </p:nvSpPr>
        <p:spPr>
          <a:xfrm>
            <a:off x="6301825" y="6659594"/>
            <a:ext cx="4821622" cy="350806"/>
          </a:xfrm>
          <a:prstGeom prst="rect">
            <a:avLst/>
          </a:prstGeom>
        </p:spPr>
        <p:txBody>
          <a:bodyPr vert="horz" lIns="83618" tIns="41809" rIns="83618" bIns="41809" rtlCol="0" anchor="b"/>
          <a:lstStyle>
            <a:lvl1pPr algn="r">
              <a:defRPr sz="1100"/>
            </a:lvl1pPr>
          </a:lstStyle>
          <a:p>
            <a:fld id="{B60716CC-3447-4B61-B276-0D2A61EA6674}" type="slidenum">
              <a:rPr lang="es-CL" smtClean="0"/>
              <a:t>‹Nº›</a:t>
            </a:fld>
            <a:endParaRPr lang="es-CL"/>
          </a:p>
        </p:txBody>
      </p:sp>
    </p:spTree>
    <p:extLst>
      <p:ext uri="{BB962C8B-B14F-4D97-AF65-F5344CB8AC3E}">
        <p14:creationId xmlns:p14="http://schemas.microsoft.com/office/powerpoint/2010/main" val="100739329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CL" dirty="0"/>
              <a:t>Región:</a:t>
            </a:r>
            <a:r>
              <a:rPr lang="es-CL" baseline="0" dirty="0"/>
              <a:t> </a:t>
            </a:r>
            <a:r>
              <a:rPr lang="es-CL" dirty="0"/>
              <a:t>La</a:t>
            </a:r>
            <a:r>
              <a:rPr lang="es-CL" baseline="0" dirty="0"/>
              <a:t> mayor participación se dio en la Región Metropolitana, aglutinando más de la mitad de las encuestas, seguido por Valparaíso (7,5%) y Biobío (4,9%).</a:t>
            </a:r>
          </a:p>
          <a:p>
            <a:pPr marL="171450" indent="-171450">
              <a:buFontTx/>
              <a:buChar char="-"/>
            </a:pPr>
            <a:r>
              <a:rPr lang="es-CL" baseline="0" dirty="0"/>
              <a:t>Género: Hubo una mayor participación de las mujeres, con el 56% de los casos</a:t>
            </a:r>
          </a:p>
          <a:p>
            <a:pPr marL="171450" indent="-171450">
              <a:buFontTx/>
              <a:buChar char="-"/>
            </a:pPr>
            <a:r>
              <a:rPr lang="es-CL" dirty="0"/>
              <a:t>Edad: (los tramos etarios</a:t>
            </a:r>
            <a:r>
              <a:rPr lang="es-CL" baseline="0" dirty="0"/>
              <a:t> por grandes grupos de edad son los que se ocupan en la CASEN). El grupo etario con mayor participación en la encuesta es el que comprende las edades de entre 30 y 44 años (44%).</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4</a:t>
            </a:fld>
            <a:endParaRPr lang="es-CL"/>
          </a:p>
        </p:txBody>
      </p:sp>
    </p:spTree>
    <p:extLst>
      <p:ext uri="{BB962C8B-B14F-4D97-AF65-F5344CB8AC3E}">
        <p14:creationId xmlns:p14="http://schemas.microsoft.com/office/powerpoint/2010/main" val="20638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CL" dirty="0"/>
              <a:t>*A los encuestados se les entregó</a:t>
            </a:r>
            <a:r>
              <a:rPr lang="es-CL" baseline="0" dirty="0"/>
              <a:t> un listado con 10 tipos de posibles actividades, estos debían elegir las tres actividades principales que hacen cuando visitan un parque. Es por ello que, para el análisis se hizo una suma de las menciones de cada una de las actividades propuestas. En el caso de los datos generales, el porcentaje de menciones se calculó en base a la suma total de las menciones de todas las actividades.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CL" baseline="0" dirty="0"/>
              <a:t>En términos generales, la actividad que más realizan los encuestados cuando visitan un parque es pasear, apreciar la naturaleza y relajarse, con el 30% de las menciones, seguido por los juegos infantiles (16%) y comer y hacer picnic (13%). Andar en patineta o hacer patinaje, por otro lado, es la actividad que menos se realiza, alcanzando solo el 1% de las menciones, junto con la práctica de deportes en equipo (4%).</a:t>
            </a:r>
          </a:p>
          <a:p>
            <a:pPr marL="171450" indent="-171450">
              <a:buFont typeface="Arial" panose="020B0604020202020204" pitchFamily="34" charset="0"/>
              <a:buChar char="•"/>
            </a:pPr>
            <a:r>
              <a:rPr lang="es-CL" baseline="0" dirty="0"/>
              <a:t>A nivel regional, en todas las regiones se observa unánimemente que la actividad más realizada en los parques es pasear, apreciar la naturaleza y relajarse, particularmente se da en Atacama (32%). En Ñuble, se observa el porcentaje más bajo de esta actividad, con un 25%.</a:t>
            </a:r>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13</a:t>
            </a:fld>
            <a:endParaRPr lang="es-CL"/>
          </a:p>
        </p:txBody>
      </p:sp>
    </p:spTree>
    <p:extLst>
      <p:ext uri="{BB962C8B-B14F-4D97-AF65-F5344CB8AC3E}">
        <p14:creationId xmlns:p14="http://schemas.microsoft.com/office/powerpoint/2010/main" val="348804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CL" dirty="0"/>
              <a:t>Con</a:t>
            </a:r>
            <a:r>
              <a:rPr lang="es-CL" baseline="0" dirty="0"/>
              <a:t> respecto al género, se aprecia un orden de preferencia similar a lo que ocurre a nivel nacional, sin embargo, en general, las mujeres tienden a realizar con mayor frecuencia que los hombres actividades como juego con niños/as, comer o hacer picnic y pasear perros, aunque los puntos porcentuales de diferencia son leves. Por otro lado, los hombres tienden a realizar, en mayor medida que las mujeres, actividades relacionadas a lo deportivo, como andar en bicicleta, correr o hacer atletismo y la práctica de deportes en equipo.</a:t>
            </a:r>
          </a:p>
          <a:p>
            <a:pPr marL="171450" indent="-171450">
              <a:buFontTx/>
              <a:buChar char="-"/>
            </a:pPr>
            <a:r>
              <a:rPr lang="es-CL" baseline="0" dirty="0"/>
              <a:t>En cuanto a las diferencias entre grupos etarios, se observa claramente que la actividad preferida por los encuestados de distintas edades es pasear, apreciar la naturaleza y relajarse, que tiende a aumentar en los grupos de más edad. En el caso del grupo etario más joven, la segunda actividad más practicada es comer o hacer picnic, mientras que en los otros tres grupos etarios se posiciona el jugar con niños como segunda actividad más frecuente.</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14</a:t>
            </a:fld>
            <a:endParaRPr lang="es-CL"/>
          </a:p>
        </p:txBody>
      </p:sp>
    </p:spTree>
    <p:extLst>
      <p:ext uri="{BB962C8B-B14F-4D97-AF65-F5344CB8AC3E}">
        <p14:creationId xmlns:p14="http://schemas.microsoft.com/office/powerpoint/2010/main" val="4240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Los encuestados debían</a:t>
            </a:r>
            <a:r>
              <a:rPr lang="es-CL" baseline="0" dirty="0"/>
              <a:t> seleccionar la opción más frecuente.</a:t>
            </a:r>
          </a:p>
          <a:p>
            <a:pPr marL="171450" indent="-171450">
              <a:buFont typeface="Arial" panose="020B0604020202020204" pitchFamily="34" charset="0"/>
              <a:buChar char="•"/>
            </a:pPr>
            <a:r>
              <a:rPr lang="es-CL" dirty="0"/>
              <a:t>En general,</a:t>
            </a:r>
            <a:r>
              <a:rPr lang="es-CL" baseline="0" dirty="0"/>
              <a:t> los encuestados señalan principalmente dos formas de llegar a los parques: a través de su vehículo particular (38%) y a pie (37%). El taxi y los colectivos solo es utilizado por el 1% de los encuestados.</a:t>
            </a:r>
          </a:p>
          <a:p>
            <a:pPr marL="171450" indent="-171450">
              <a:buFont typeface="Arial" panose="020B0604020202020204" pitchFamily="34" charset="0"/>
              <a:buChar char="•"/>
            </a:pPr>
            <a:r>
              <a:rPr lang="es-CL" baseline="0" dirty="0"/>
              <a:t>A nivel regional, las regiones donde más utilizan el auto particular son: </a:t>
            </a:r>
            <a:r>
              <a:rPr lang="es-ES" baseline="0" dirty="0"/>
              <a:t>Arica y Parinacota (62%), Magallanes (59%), Atacama (55%) y Antofagasta (54%). Por otro lado, en regiones como Tarapacá o Metropolitana, los encuestados tienden a ir a los parques a pie, con el 47% y 41% respectivamente.</a:t>
            </a:r>
          </a:p>
          <a:p>
            <a:pPr marL="171450" indent="-171450">
              <a:buFont typeface="Arial" panose="020B0604020202020204" pitchFamily="34" charset="0"/>
              <a:buChar char="•"/>
            </a:pPr>
            <a:r>
              <a:rPr lang="es-ES" baseline="0" dirty="0"/>
              <a:t>Con respecto al género, tanto hombres como mujeres declaran ir a los parques a pie o en automóvil particular, siendo un poco más elevadas estas alternativamente en el caso de las mujeres. Como tercer medio de transporte se observan diferencias más claras entre ambos géneros, mientras que las mujeres prefieren ir en transporte público (14% mujeres frente a un 11% hombres), el 16% de los hombres declara ir a los parques en bicicleta (frene al 8% de las mujeres que declara esta opción.</a:t>
            </a:r>
          </a:p>
          <a:p>
            <a:pPr marL="171450" indent="-171450">
              <a:buFont typeface="Arial" panose="020B0604020202020204" pitchFamily="34" charset="0"/>
              <a:buChar char="•"/>
            </a:pPr>
            <a:r>
              <a:rPr lang="es-ES" baseline="0" dirty="0"/>
              <a:t>En el caso de las diferencias entre grupos etarios, tanto en el grupo de 14 a 29 años, como de 60 y más años, la forma más frecuente de ir al parque es a pie, como segunda opción para los más jóvenes es el transporte público, mientras que para el grupo de más de 60 años es el automóvil particular. Quienes tienen entre 30 a 59 años utilizan en mayor medida el auto particular, seguido por quienes van a pie.</a:t>
            </a:r>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15</a:t>
            </a:fld>
            <a:endParaRPr lang="es-CL"/>
          </a:p>
        </p:txBody>
      </p:sp>
    </p:spTree>
    <p:extLst>
      <p:ext uri="{BB962C8B-B14F-4D97-AF65-F5344CB8AC3E}">
        <p14:creationId xmlns:p14="http://schemas.microsoft.com/office/powerpoint/2010/main" val="3601388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CL" dirty="0"/>
              <a:t>* </a:t>
            </a:r>
            <a:r>
              <a:rPr lang="es-ES" dirty="0"/>
              <a:t>A los encuestados se les entregó un listado con</a:t>
            </a:r>
            <a:r>
              <a:rPr lang="es-ES" baseline="0" dirty="0"/>
              <a:t> 9 temas posibles para trabajar en los parques</a:t>
            </a:r>
            <a:r>
              <a:rPr lang="es-ES" dirty="0"/>
              <a:t>, estos debían elegir los tres temas más importantes para ellos.</a:t>
            </a:r>
            <a:r>
              <a:rPr lang="es-ES" baseline="0" dirty="0"/>
              <a:t> P</a:t>
            </a:r>
            <a:r>
              <a:rPr lang="es-ES" dirty="0"/>
              <a:t>ara el análisis se hizo una suma de las menciones de cada uno</a:t>
            </a:r>
            <a:r>
              <a:rPr lang="es-ES" baseline="0" dirty="0"/>
              <a:t> de los temas</a:t>
            </a:r>
            <a:r>
              <a:rPr lang="es-ES" dirty="0"/>
              <a:t> propuestos. En el caso de los datos generales, el porcentaje de menciones se calculó en base a la suma total de las menciones de todos los temas.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CL" dirty="0"/>
              <a:t>Los principales temas a trabajar en los parques, según</a:t>
            </a:r>
            <a:r>
              <a:rPr lang="es-CL" baseline="0" dirty="0"/>
              <a:t> los encuestados son: ver la cantidad de vegetación en estos espacios (18%), la calidad y cantidad de infraestructura (17%), la seguridad (16%) y el manejo de basura y suciedad (15%). </a:t>
            </a:r>
          </a:p>
          <a:p>
            <a:pPr marL="171450" indent="-171450">
              <a:buFont typeface="Arial" panose="020B0604020202020204" pitchFamily="34" charset="0"/>
              <a:buChar char="•"/>
            </a:pPr>
            <a:r>
              <a:rPr lang="es-CL" baseline="0" dirty="0"/>
              <a:t>La cantidad de vegetación es el principal tema que surge en las región de Arica y Parinacota (21%), Ñuble (21%) y el Maule (21%). La calidad y cantidad de infraestructura se posiciona principalmente en Los Lagos (25%) y Magallanes (23%).</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16</a:t>
            </a:fld>
            <a:endParaRPr lang="es-CL"/>
          </a:p>
        </p:txBody>
      </p:sp>
    </p:spTree>
    <p:extLst>
      <p:ext uri="{BB962C8B-B14F-4D97-AF65-F5344CB8AC3E}">
        <p14:creationId xmlns:p14="http://schemas.microsoft.com/office/powerpoint/2010/main" val="33381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CL" dirty="0"/>
              <a:t>* </a:t>
            </a:r>
            <a:r>
              <a:rPr lang="es-ES" dirty="0"/>
              <a:t>A los encuestados se les entregó un listado con</a:t>
            </a:r>
            <a:r>
              <a:rPr lang="es-ES" baseline="0" dirty="0"/>
              <a:t> 9 temas posibles para trabajar en los parques</a:t>
            </a:r>
            <a:r>
              <a:rPr lang="es-ES" dirty="0"/>
              <a:t>, estos debían elegir los tres temas más importantes para ellos.</a:t>
            </a:r>
            <a:r>
              <a:rPr lang="es-ES" baseline="0" dirty="0"/>
              <a:t> P</a:t>
            </a:r>
            <a:r>
              <a:rPr lang="es-ES" dirty="0"/>
              <a:t>ara el análisis se hizo una suma de las menciones de cada uno</a:t>
            </a:r>
            <a:r>
              <a:rPr lang="es-ES" baseline="0" dirty="0"/>
              <a:t> de los temas</a:t>
            </a:r>
            <a:r>
              <a:rPr lang="es-ES" dirty="0"/>
              <a:t> propuestos. En el caso de los datos generales, el porcentaje de menciones se calculó en base a la suma total de las menciones de todos los temas.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CL" dirty="0"/>
              <a:t>Los principales temas a trabajar en los parques, según</a:t>
            </a:r>
            <a:r>
              <a:rPr lang="es-CL" baseline="0" dirty="0"/>
              <a:t> los encuestados son: ver la cantidad de vegetación en estos espacios (18%), la calidad y cantidad de infraestructura (17%), la seguridad (16%) y el manejo de basura y suciedad (15%). </a:t>
            </a:r>
          </a:p>
          <a:p>
            <a:pPr marL="171450" indent="-171450">
              <a:buFont typeface="Arial" panose="020B0604020202020204" pitchFamily="34" charset="0"/>
              <a:buChar char="•"/>
            </a:pPr>
            <a:r>
              <a:rPr lang="es-CL" baseline="0" dirty="0"/>
              <a:t>La cantidad de vegetación es el principal tema que surge en las región de Arica y Parinacota (21%), Ñuble (21%) y el Maule (21%). La calidad y cantidad de infraestructura se posiciona principalmente en Los Lagos (25%) y Magallanes (23%).</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17</a:t>
            </a:fld>
            <a:endParaRPr lang="es-CL"/>
          </a:p>
        </p:txBody>
      </p:sp>
    </p:spTree>
    <p:extLst>
      <p:ext uri="{BB962C8B-B14F-4D97-AF65-F5344CB8AC3E}">
        <p14:creationId xmlns:p14="http://schemas.microsoft.com/office/powerpoint/2010/main" val="285989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Las principales diferencias</a:t>
            </a:r>
            <a:r>
              <a:rPr lang="es-CL" baseline="0" dirty="0"/>
              <a:t> (aunque muy leves) que se observan respecto al género con respecto a los temas más urgentes de trabajar en parques se dan en temas como la calidad y cantidad de infraestructura, que es levemente mayor en hombres; la inclusividad de personas con discapacidad (9% mujeres y 7% hombres); espacios exclusivos para mascotas (6% mujeres y 4% hombres).</a:t>
            </a:r>
          </a:p>
          <a:p>
            <a:pPr marL="171450" indent="-171450">
              <a:buFont typeface="Arial" panose="020B0604020202020204" pitchFamily="34" charset="0"/>
              <a:buChar char="•"/>
            </a:pPr>
            <a:r>
              <a:rPr lang="es-CL" baseline="0" dirty="0"/>
              <a:t>La cantidad de vegetación es el tema que porcentualmente más preocupa a los encuestados de entre 14 y 29 años (19%), para quienes tienen entre 30 y 44 años es la calidad y cantidad de infraestructura del parque (18%), mientras que para los grupos de entre 45 a 59 años y de 60 años y más, el principal tema es la seguridad, con un 19% y 23% respectivamente.</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18</a:t>
            </a:fld>
            <a:endParaRPr lang="es-CL"/>
          </a:p>
        </p:txBody>
      </p:sp>
    </p:spTree>
    <p:extLst>
      <p:ext uri="{BB962C8B-B14F-4D97-AF65-F5344CB8AC3E}">
        <p14:creationId xmlns:p14="http://schemas.microsoft.com/office/powerpoint/2010/main" val="13447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Se</a:t>
            </a:r>
            <a:r>
              <a:rPr lang="es-CL" baseline="0" dirty="0"/>
              <a:t> le consultó a los encuestados por si estaban dispuestos a pagar por cada uno de los ítems mencionados en la encuesta. La frecuencia corresponde al número de encuestados que respondió que SÍ estaba dispuesto, el porcentaje se calculó en base al total de encuestados. Para el caso de región, género y edad, los porcentajes se calcularon en base al total de cada uno de los grupos (por cada región, género y grupo etario).</a:t>
            </a:r>
          </a:p>
          <a:p>
            <a:pPr marL="171450" indent="-171450">
              <a:buFont typeface="Arial" panose="020B0604020202020204" pitchFamily="34" charset="0"/>
              <a:buChar char="•"/>
            </a:pPr>
            <a:r>
              <a:rPr lang="es-CL" dirty="0"/>
              <a:t>En</a:t>
            </a:r>
            <a:r>
              <a:rPr lang="es-CL" baseline="0" dirty="0"/>
              <a:t> términos generales, el 42% de los encuestados señaló estar dispuesto a pagar por baños o camarines. Asimismo, un 41% declaró que pagaría por asistir a eventos, como conciertos, exposiciones, ferias, etc. Por otro lado, un 35% pagaría para utilizar quinchos para asados y un 32% lo haría para arrendar salas para charlas, talleres o reuniones. 30% estaría dispuesto a pagar por estacionamientos.</a:t>
            </a:r>
          </a:p>
          <a:p>
            <a:pPr marL="171450" indent="-171450">
              <a:buFont typeface="Arial" panose="020B0604020202020204" pitchFamily="34" charset="0"/>
              <a:buChar char="•"/>
            </a:pPr>
            <a:r>
              <a:rPr lang="es-CL" baseline="0" dirty="0"/>
              <a:t>Los porcentajes más bajos se observan en el transporte al interior del parque (solo un 10% pagaría por ellos), la plaza para mascotas (19%) y pagar por entrar al parque (18%).</a:t>
            </a:r>
          </a:p>
          <a:p>
            <a:pPr marL="171450" indent="-171450">
              <a:buFont typeface="Arial" panose="020B0604020202020204" pitchFamily="34" charset="0"/>
              <a:buChar char="•"/>
            </a:pPr>
            <a:r>
              <a:rPr lang="es-CL" baseline="0" dirty="0"/>
              <a:t>Si se observan los ítem con más porcentajes de disposición a pagar, pero desagregado en términos regionales, se aprecia que las regiones con mayores porcentajes (por sobre el 50%) de encuestados dispuestos a pagar por baños o camarines son: Maule (56%), Magallanes (53%) y Antofagasta (52%). En cuanto al pago por realización de eventos, los porcentajes más altos se ven en Los Lagos (54%) y Los Ríos (50%). </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19</a:t>
            </a:fld>
            <a:endParaRPr lang="es-CL"/>
          </a:p>
        </p:txBody>
      </p:sp>
    </p:spTree>
    <p:extLst>
      <p:ext uri="{BB962C8B-B14F-4D97-AF65-F5344CB8AC3E}">
        <p14:creationId xmlns:p14="http://schemas.microsoft.com/office/powerpoint/2010/main" val="396483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Se</a:t>
            </a:r>
            <a:r>
              <a:rPr lang="es-CL" baseline="0" dirty="0"/>
              <a:t> le consultó a los encuestados por si estaban dispuestos a pagar por cada uno de los ítems mencionados en la encuesta. La frecuencia corresponde al número de encuestados que respondió que SÍ estaba dispuesto, el porcentaje se calculó en base al total de encuestados. Para el caso de región, género y edad, los porcentajes se calcularon en base al total de cada uno de los grupos (por cada región, género y grupo etario).</a:t>
            </a:r>
          </a:p>
          <a:p>
            <a:pPr marL="171450" indent="-171450">
              <a:buFont typeface="Arial" panose="020B0604020202020204" pitchFamily="34" charset="0"/>
              <a:buChar char="•"/>
            </a:pPr>
            <a:r>
              <a:rPr lang="es-CL" dirty="0"/>
              <a:t>En</a:t>
            </a:r>
            <a:r>
              <a:rPr lang="es-CL" baseline="0" dirty="0"/>
              <a:t> términos generales, el 42% de los encuestados señaló estar dispuesto a pagar por baños o camarines. Asimismo, un 41% declaró que pagaría por asistir a eventos, como conciertos, exposiciones, ferias, etc. Por otro lado, un 35% pagaría para utilizar quinchos para asados y un 32% lo haría para arrendar salas para charlas, talleres o reuniones. 30% estaría dispuesto a pagar por estacionamientos.</a:t>
            </a:r>
          </a:p>
          <a:p>
            <a:pPr marL="171450" indent="-171450">
              <a:buFont typeface="Arial" panose="020B0604020202020204" pitchFamily="34" charset="0"/>
              <a:buChar char="•"/>
            </a:pPr>
            <a:r>
              <a:rPr lang="es-CL" baseline="0" dirty="0"/>
              <a:t>Los porcentajes más bajos se observan en el transporte al interior del parque (solo un 10% pagaría por ellos), la plaza para mascotas (19%) y pagar por entrar al parque (18%).</a:t>
            </a:r>
          </a:p>
          <a:p>
            <a:pPr marL="171450" indent="-171450">
              <a:buFont typeface="Arial" panose="020B0604020202020204" pitchFamily="34" charset="0"/>
              <a:buChar char="•"/>
            </a:pPr>
            <a:r>
              <a:rPr lang="es-CL" baseline="0" dirty="0"/>
              <a:t>Si se observan los ítem con más porcentajes de disposición a pagar, pero desagregado en términos regionales, se aprecia que las regiones con mayores porcentajes (por sobre el 50%) de encuestados dispuestos a pagar por baños o camarines son: Maule (56%), Magallanes (53%) y Antofagasta (52%). En cuanto al pago por realización de eventos, los porcentajes más altos se ven en Los Lagos (54%) y Los Ríos (50%). </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20</a:t>
            </a:fld>
            <a:endParaRPr lang="es-CL"/>
          </a:p>
        </p:txBody>
      </p:sp>
    </p:spTree>
    <p:extLst>
      <p:ext uri="{BB962C8B-B14F-4D97-AF65-F5344CB8AC3E}">
        <p14:creationId xmlns:p14="http://schemas.microsoft.com/office/powerpoint/2010/main" val="179439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Con respecto al género,</a:t>
            </a:r>
            <a:r>
              <a:rPr lang="es-CL" baseline="0" dirty="0"/>
              <a:t> se observan dos principales diferencias en cuanto a los encuestados que están dispuestos a pagar por ciertos servicios. En este sentido, hay una diferencia de 10 puntos porcentuales entre los hombres (30%) que estás dispuestos a pagar por canchas deportivas y las mujeres (20%). Asimismo, mientras que un 33% de los hombres pagaría por estacionamientos, un 28% de las mujeres también lo haría.</a:t>
            </a:r>
          </a:p>
          <a:p>
            <a:pPr marL="171450" indent="-171450">
              <a:buFont typeface="Arial" panose="020B0604020202020204" pitchFamily="34" charset="0"/>
              <a:buChar char="•"/>
            </a:pPr>
            <a:r>
              <a:rPr lang="es-CL" baseline="0" dirty="0"/>
              <a:t>Con respecto a los grupos etarios se observa claramente en todos, que los servicios que destacan son los eventos y los baños o camarines.</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21</a:t>
            </a:fld>
            <a:endParaRPr lang="es-CL"/>
          </a:p>
        </p:txBody>
      </p:sp>
    </p:spTree>
    <p:extLst>
      <p:ext uri="{BB962C8B-B14F-4D97-AF65-F5344CB8AC3E}">
        <p14:creationId xmlns:p14="http://schemas.microsoft.com/office/powerpoint/2010/main" val="213729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Más</a:t>
            </a:r>
            <a:r>
              <a:rPr lang="es-CL" baseline="0" dirty="0"/>
              <a:t> de la mitad de los encuestados (55%) está de acuerdo con que en los parques existan zonas que sean administradas por privados, generando una alianza público-privada, mientras que un 32% no está de acuerdo con ello y un 14% no está claro respecto a este tema.</a:t>
            </a:r>
          </a:p>
          <a:p>
            <a:pPr marL="171450" indent="-171450">
              <a:buFont typeface="Arial" panose="020B0604020202020204" pitchFamily="34" charset="0"/>
              <a:buChar char="•"/>
            </a:pPr>
            <a:r>
              <a:rPr lang="es-CL" baseline="0" dirty="0"/>
              <a:t>Las regiones donde se observan los porcentajes de encuestados más altos de acuerdo con la alianza público-privado son: Antofagasta (70%), Los Lagos (70%), Atacama (68%) y Aysén (68%). Cabe destacar que en todas las regiones se aprecia que el porcentaje de acuerdo frente a esta alianza es mayor que el rechazo, solo en Coquimbo se da una situación de más equilibrio entre ambas opciones.</a:t>
            </a:r>
          </a:p>
          <a:p>
            <a:pPr marL="171450" indent="-171450">
              <a:buFont typeface="Arial" panose="020B0604020202020204" pitchFamily="34" charset="0"/>
              <a:buChar char="•"/>
            </a:pPr>
            <a:r>
              <a:rPr lang="es-CL" baseline="0" dirty="0"/>
              <a:t>Con respecto al género, un mayor porcentaje de hombres está de acuerdo con esta alianza público-privada (59%), mientras que las mujeres opinan de la misma forma en un 51% de los casos. El porcentaje de rechazo es igual en ambos géneros, mientras que la falta de claridad frente a esta temática es mayor en las mujeres, con un 17% de las mujeres encuestados, frente a un 10% en el caso de los hombres.</a:t>
            </a:r>
          </a:p>
          <a:p>
            <a:pPr marL="171450" indent="-171450">
              <a:buFont typeface="Arial" panose="020B0604020202020204" pitchFamily="34" charset="0"/>
              <a:buChar char="•"/>
            </a:pPr>
            <a:r>
              <a:rPr lang="es-CL" baseline="0" dirty="0"/>
              <a:t>En cuanto a los grupos etarios, se observa que en todos más del 50% de los encuestados está de acuerdo con que existan zonas en los parques que sean administrados por privados, particularmente el grupo que comprende a los encuestados de entre 30 a 44 años, con el 58% de las menciones.</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22</a:t>
            </a:fld>
            <a:endParaRPr lang="es-CL"/>
          </a:p>
        </p:txBody>
      </p:sp>
    </p:spTree>
    <p:extLst>
      <p:ext uri="{BB962C8B-B14F-4D97-AF65-F5344CB8AC3E}">
        <p14:creationId xmlns:p14="http://schemas.microsoft.com/office/powerpoint/2010/main" val="317876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términos</a:t>
            </a:r>
            <a:r>
              <a:rPr lang="es-CL" baseline="0" dirty="0"/>
              <a:t> generales, la mayoría de los encuestados (66%) señala que en su comuna sí existe un parque urbano, mientras que el 32% dice que si bien no hay parques sí existe la presencia de plazas. Solo un 2% de los encuestados señala que en su comuna no existen ni parques ni plazas.</a:t>
            </a:r>
          </a:p>
          <a:p>
            <a:pPr marL="171450" indent="-171450">
              <a:buFontTx/>
              <a:buChar char="-"/>
            </a:pPr>
            <a:r>
              <a:rPr lang="es-CL" baseline="0" dirty="0"/>
              <a:t>Región: Las principales regiones donde los encuestados señalan en mayor medida que existen parques en sus comunas son: Los Ríos (94%), Atacama (88%) y Magallanes (85%). En el caso contrario, en las regiones donde están los mayores porcentajes de respuestas que señalan que en sus comunas no hay parques ni plazas, se observa Los Lagos (12%) y Tarapacá (11%).</a:t>
            </a:r>
          </a:p>
          <a:p>
            <a:pPr marL="171450" indent="-171450">
              <a:buFontTx/>
              <a:buChar char="-"/>
            </a:pPr>
            <a:r>
              <a:rPr lang="es-CL" baseline="0" dirty="0"/>
              <a:t>Género y edad: En cuanto al género, no se observan diferencias importantes, ya que no es una pregunta que esté asociado a la percepción de los encuestados, sino más bien a la existencia efectiva o no de estos espacios, algo parecido ocurre con la variable edad, aun cuando se ven algunas diferencias, particularmente si se observan las diferencias entre el tramo etario de 60 y más años y quienes tienen entre 14 y 29 años, con una diferencia de 10 puntos porcentuales entre ambos grupos ante la respuesta de que en su comuna sí existen parques urbanos.</a:t>
            </a:r>
          </a:p>
          <a:p>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5</a:t>
            </a:fld>
            <a:endParaRPr lang="es-CL"/>
          </a:p>
        </p:txBody>
      </p:sp>
    </p:spTree>
    <p:extLst>
      <p:ext uri="{BB962C8B-B14F-4D97-AF65-F5344CB8AC3E}">
        <p14:creationId xmlns:p14="http://schemas.microsoft.com/office/powerpoint/2010/main" val="171363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En cuanto</a:t>
            </a:r>
            <a:r>
              <a:rPr lang="es-CL" baseline="0" dirty="0"/>
              <a:t> al nivel de acuerdo de los encuestados con poner cierres perimetrales al los parques, el 55% responde estar de acuerdo con esta medida, mientras que un 36% señala lo contrario y un 9% no sabe situarse frente a esta consulta.</a:t>
            </a:r>
          </a:p>
          <a:p>
            <a:pPr marL="171450" indent="-171450">
              <a:buFont typeface="Arial" panose="020B0604020202020204" pitchFamily="34" charset="0"/>
              <a:buChar char="•"/>
            </a:pPr>
            <a:r>
              <a:rPr lang="es-CL" baseline="0" dirty="0"/>
              <a:t>Las regiones en las que se observan los porcentajes más altos de acuerdo con los cierres perimetrales son: Los Ríos (73%), Coquimbo (68%), Magallanes (65%) y Arica y Parinacota (62%). Por otro lado, en Atacama (61%) y Biobío (55%) estás los porcentajes más altos de rechazo frente a esta medida.</a:t>
            </a:r>
          </a:p>
          <a:p>
            <a:pPr marL="171450" indent="-171450">
              <a:buFont typeface="Arial" panose="020B0604020202020204" pitchFamily="34" charset="0"/>
              <a:buChar char="•"/>
            </a:pPr>
            <a:r>
              <a:rPr lang="es-CL" baseline="0" dirty="0"/>
              <a:t>Con respecto al género, un 56% de las mujeres y un 53% de los hombres están a favor del cierre perimetral. Por otro lado, un 39% de los hombres está en desacuerdo y un 34% de mujeres.</a:t>
            </a:r>
          </a:p>
          <a:p>
            <a:pPr marL="171450" indent="-171450">
              <a:buFont typeface="Arial" panose="020B0604020202020204" pitchFamily="34" charset="0"/>
              <a:buChar char="•"/>
            </a:pPr>
            <a:r>
              <a:rPr lang="es-CL" baseline="0" dirty="0"/>
              <a:t>En relación a las diferencias que se observan en los distintos grupos etarios, se observa que el porcentaje de encuestados que está a favor del cierre perimetral va aumentado mientras aumenta la edad. De esta forma, en el grupo más joven, el 51% está de acuerdo, porcentaje que aumenta a un 62% en el caso de quienes tienen 60 y más años.</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23</a:t>
            </a:fld>
            <a:endParaRPr lang="es-CL"/>
          </a:p>
        </p:txBody>
      </p:sp>
    </p:spTree>
    <p:extLst>
      <p:ext uri="{BB962C8B-B14F-4D97-AF65-F5344CB8AC3E}">
        <p14:creationId xmlns:p14="http://schemas.microsoft.com/office/powerpoint/2010/main" val="728316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Con respecto a la importancia</a:t>
            </a:r>
            <a:r>
              <a:rPr lang="es-CL" baseline="0" dirty="0"/>
              <a:t> que tiene para los encuestados la existencia de una nueva Política Nacional de Parques Urbanos, un 98% de los encuestados considera que esta es muy o algo importante, situación que se da en similar medida en regiones y al observar las variables género y edad.</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24</a:t>
            </a:fld>
            <a:endParaRPr lang="es-CL"/>
          </a:p>
        </p:txBody>
      </p:sp>
    </p:spTree>
    <p:extLst>
      <p:ext uri="{BB962C8B-B14F-4D97-AF65-F5344CB8AC3E}">
        <p14:creationId xmlns:p14="http://schemas.microsoft.com/office/powerpoint/2010/main" val="286245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Según los datos del Catastro de áreas verdes del (2019), el promedio nacional de acceso a áreas verdes es de 6,2 m</a:t>
            </a:r>
            <a:r>
              <a:rPr lang="es-CL" sz="1200" kern="1200" baseline="30000" dirty="0">
                <a:solidFill>
                  <a:schemeClr val="tx1"/>
                </a:solidFill>
                <a:effectLst/>
                <a:latin typeface="+mn-lt"/>
                <a:ea typeface="+mn-ea"/>
                <a:cs typeface="+mn-cs"/>
              </a:rPr>
              <a:t>2</a:t>
            </a:r>
            <a:r>
              <a:rPr lang="es-CL" sz="1200" kern="1200" dirty="0">
                <a:solidFill>
                  <a:schemeClr val="tx1"/>
                </a:solidFill>
                <a:effectLst/>
                <a:latin typeface="+mn-lt"/>
                <a:ea typeface="+mn-ea"/>
                <a:cs typeface="+mn-cs"/>
              </a:rPr>
              <a:t>/</a:t>
            </a:r>
            <a:r>
              <a:rPr lang="es-CL" sz="1200" kern="1200" dirty="0" err="1">
                <a:solidFill>
                  <a:schemeClr val="tx1"/>
                </a:solidFill>
                <a:effectLst/>
                <a:latin typeface="+mn-lt"/>
                <a:ea typeface="+mn-ea"/>
                <a:cs typeface="+mn-cs"/>
              </a:rPr>
              <a:t>hab</a:t>
            </a:r>
            <a:r>
              <a:rPr lang="es-CL" sz="1200" kern="1200" dirty="0">
                <a:solidFill>
                  <a:schemeClr val="tx1"/>
                </a:solidFill>
                <a:effectLst/>
                <a:latin typeface="+mn-lt"/>
                <a:ea typeface="+mn-ea"/>
                <a:cs typeface="+mn-cs"/>
              </a:rPr>
              <a:t>, donde la región que más tiene es Aysén con 13,1 m2 de área verde por habitante y la que menos tiene es Tarapacá, con 2,9 m2/hab. En general existe una tendencia a que las regiones del norte, como Arica y Parinacota, Tarapacá o Antofagasta, cuenten con menor acceso a áreas verdes que las regiones del sur, como es el caso de Los Ríos, Aysén o Magallanes. Si bien esto tiene que ver con las condiciones climáticas de los territorios, también dice relación con la gestión y priorización de inversión de las mismas regiones, ya que como veremos más adelante, existen diferencias en el acceso a áreas vedes entre comunas de una misma región. </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27</a:t>
            </a:fld>
            <a:endParaRPr lang="es-CL"/>
          </a:p>
        </p:txBody>
      </p:sp>
    </p:spTree>
    <p:extLst>
      <p:ext uri="{BB962C8B-B14F-4D97-AF65-F5344CB8AC3E}">
        <p14:creationId xmlns:p14="http://schemas.microsoft.com/office/powerpoint/2010/main" val="1269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por </a:t>
            </a:r>
            <a:r>
              <a:rPr lang="es-CL" dirty="0" err="1"/>
              <a:t>centaje</a:t>
            </a:r>
            <a:r>
              <a:rPr lang="es-CL" dirty="0"/>
              <a:t> es casi el mismo</a:t>
            </a:r>
          </a:p>
        </p:txBody>
      </p:sp>
      <p:sp>
        <p:nvSpPr>
          <p:cNvPr id="4" name="Marcador de número de diapositiva 3"/>
          <p:cNvSpPr>
            <a:spLocks noGrp="1"/>
          </p:cNvSpPr>
          <p:nvPr>
            <p:ph type="sldNum" sz="quarter" idx="10"/>
          </p:nvPr>
        </p:nvSpPr>
        <p:spPr/>
        <p:txBody>
          <a:bodyPr/>
          <a:lstStyle/>
          <a:p>
            <a:fld id="{B60716CC-3447-4B61-B276-0D2A61EA6674}" type="slidenum">
              <a:rPr lang="es-CL" smtClean="0"/>
              <a:t>29</a:t>
            </a:fld>
            <a:endParaRPr lang="es-CL"/>
          </a:p>
        </p:txBody>
      </p:sp>
    </p:spTree>
    <p:extLst>
      <p:ext uri="{BB962C8B-B14F-4D97-AF65-F5344CB8AC3E}">
        <p14:creationId xmlns:p14="http://schemas.microsoft.com/office/powerpoint/2010/main" val="386606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Se observa</a:t>
            </a:r>
            <a:r>
              <a:rPr lang="es-CL" baseline="0" dirty="0"/>
              <a:t> una distribución más bien pareja en cuanto a la distancia que declaran los encuestados respecto al parque más cercano a sus casas. </a:t>
            </a:r>
          </a:p>
          <a:p>
            <a:r>
              <a:rPr lang="es-CL" baseline="0" dirty="0"/>
              <a:t>Región: Más del 30% en las regiones de </a:t>
            </a:r>
            <a:r>
              <a:rPr lang="es-ES" sz="1200" b="0" i="0" u="none" strike="noStrike" kern="1200" dirty="0">
                <a:solidFill>
                  <a:schemeClr val="tx1"/>
                </a:solidFill>
                <a:effectLst/>
                <a:latin typeface="+mn-lt"/>
                <a:ea typeface="+mn-ea"/>
                <a:cs typeface="+mn-cs"/>
              </a:rPr>
              <a:t>Los Ríos,</a:t>
            </a:r>
            <a:r>
              <a:rPr lang="es-ES" dirty="0"/>
              <a:t> </a:t>
            </a:r>
            <a:r>
              <a:rPr lang="es-ES" sz="1200" b="0" i="0" u="none" strike="noStrike" kern="1200" dirty="0">
                <a:solidFill>
                  <a:schemeClr val="tx1"/>
                </a:solidFill>
                <a:effectLst/>
                <a:latin typeface="+mn-lt"/>
                <a:ea typeface="+mn-ea"/>
                <a:cs typeface="+mn-cs"/>
              </a:rPr>
              <a:t>Metropolitana,</a:t>
            </a:r>
            <a:r>
              <a:rPr lang="es-ES" dirty="0"/>
              <a:t> </a:t>
            </a:r>
            <a:r>
              <a:rPr lang="es-ES" sz="1200" b="0" i="0" u="none" strike="noStrike" kern="1200" dirty="0">
                <a:solidFill>
                  <a:schemeClr val="tx1"/>
                </a:solidFill>
                <a:effectLst/>
                <a:latin typeface="+mn-lt"/>
                <a:ea typeface="+mn-ea"/>
                <a:cs typeface="+mn-cs"/>
              </a:rPr>
              <a:t>Magallanes,</a:t>
            </a:r>
            <a:r>
              <a:rPr lang="es-ES" dirty="0"/>
              <a:t> </a:t>
            </a:r>
            <a:r>
              <a:rPr lang="es-ES" sz="1200" b="0" i="0" u="none" strike="noStrike" kern="1200" dirty="0">
                <a:solidFill>
                  <a:schemeClr val="tx1"/>
                </a:solidFill>
                <a:effectLst/>
                <a:latin typeface="+mn-lt"/>
                <a:ea typeface="+mn-ea"/>
                <a:cs typeface="+mn-cs"/>
              </a:rPr>
              <a:t>Biobío,</a:t>
            </a:r>
            <a:r>
              <a:rPr lang="es-ES" dirty="0"/>
              <a:t> </a:t>
            </a:r>
            <a:r>
              <a:rPr lang="es-ES" sz="1200" b="0" i="0" u="none" strike="noStrike" kern="1200" dirty="0">
                <a:solidFill>
                  <a:schemeClr val="tx1"/>
                </a:solidFill>
                <a:effectLst/>
                <a:latin typeface="+mn-lt"/>
                <a:ea typeface="+mn-ea"/>
                <a:cs typeface="+mn-cs"/>
              </a:rPr>
              <a:t>Aysén,</a:t>
            </a:r>
            <a:r>
              <a:rPr lang="es-ES" dirty="0"/>
              <a:t> </a:t>
            </a:r>
            <a:r>
              <a:rPr lang="es-ES" sz="1200" b="0" i="0" u="none" strike="noStrike" kern="1200" dirty="0">
                <a:solidFill>
                  <a:schemeClr val="tx1"/>
                </a:solidFill>
                <a:effectLst/>
                <a:latin typeface="+mn-lt"/>
                <a:ea typeface="+mn-ea"/>
                <a:cs typeface="+mn-cs"/>
              </a:rPr>
              <a:t>Maule y</a:t>
            </a:r>
            <a:r>
              <a:rPr lang="es-ES" dirty="0"/>
              <a:t> </a:t>
            </a:r>
            <a:r>
              <a:rPr lang="es-ES" sz="1200" b="0" i="0" u="none" strike="noStrike" kern="1200" dirty="0">
                <a:solidFill>
                  <a:schemeClr val="tx1"/>
                </a:solidFill>
                <a:effectLst/>
                <a:latin typeface="+mn-lt"/>
                <a:ea typeface="+mn-ea"/>
                <a:cs typeface="+mn-cs"/>
              </a:rPr>
              <a:t>Tarapacá,</a:t>
            </a:r>
            <a:r>
              <a:rPr lang="es-ES" sz="1200" b="0" i="0" u="none" strike="noStrike" kern="1200" baseline="0" dirty="0">
                <a:solidFill>
                  <a:schemeClr val="tx1"/>
                </a:solidFill>
                <a:effectLst/>
                <a:latin typeface="+mn-lt"/>
                <a:ea typeface="+mn-ea"/>
                <a:cs typeface="+mn-cs"/>
              </a:rPr>
              <a:t> declaran que el parque más cercano a sus casas queda a menos de 1 km. Sin embargo, llama la atención que más de un 40% de los encuestados en las regiones de Los Lagos (49%), Ñuble (46%) y Valparaíso (44%), señalan que el parque más cercano está a más de 5 Km de distancia.</a:t>
            </a:r>
          </a:p>
          <a:p>
            <a:r>
              <a:rPr lang="es-ES" sz="1200" b="0" i="0" u="none" strike="noStrike" kern="1200" baseline="0" dirty="0">
                <a:solidFill>
                  <a:schemeClr val="tx1"/>
                </a:solidFill>
                <a:effectLst/>
                <a:latin typeface="+mn-lt"/>
                <a:ea typeface="+mn-ea"/>
                <a:cs typeface="+mn-cs"/>
              </a:rPr>
              <a:t>Género: Con respecto al género de los encuestados, no se observan grandes diferencias respecto a la distancia de los parques respectos a sus viviendas.</a:t>
            </a:r>
          </a:p>
          <a:p>
            <a:r>
              <a:rPr lang="es-ES" sz="1200" b="0" i="0" u="none" strike="noStrike" kern="1200" baseline="0" dirty="0">
                <a:solidFill>
                  <a:schemeClr val="tx1"/>
                </a:solidFill>
                <a:effectLst/>
                <a:latin typeface="+mn-lt"/>
                <a:ea typeface="+mn-ea"/>
                <a:cs typeface="+mn-cs"/>
              </a:rPr>
              <a:t>Edad: Un dato que llama la atención, es que el porcentaje más alto de mayores de 60 años, declara que el parque más cercano se encuentra a menos de un km.</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6</a:t>
            </a:fld>
            <a:endParaRPr lang="es-CL"/>
          </a:p>
        </p:txBody>
      </p:sp>
    </p:spTree>
    <p:extLst>
      <p:ext uri="{BB962C8B-B14F-4D97-AF65-F5344CB8AC3E}">
        <p14:creationId xmlns:p14="http://schemas.microsoft.com/office/powerpoint/2010/main" val="376672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000" i="1" dirty="0"/>
              <a:t>**Frecuentemente</a:t>
            </a:r>
            <a:r>
              <a:rPr lang="es-CL" sz="1000" i="1" baseline="0" dirty="0"/>
              <a:t> (3 o más veces a la semana)</a:t>
            </a:r>
            <a:endParaRPr lang="es-CL" sz="1000" i="1" dirty="0"/>
          </a:p>
          <a:p>
            <a:r>
              <a:rPr lang="es-CL" sz="1000" i="1" dirty="0"/>
              <a:t>   Rara vez (menos de 3 veces al año)</a:t>
            </a:r>
          </a:p>
          <a:p>
            <a:pPr marL="171450" indent="-171450">
              <a:buFont typeface="Arial" panose="020B0604020202020204" pitchFamily="34" charset="0"/>
              <a:buChar char="•"/>
            </a:pPr>
            <a:r>
              <a:rPr lang="es-CL" dirty="0"/>
              <a:t>Un 13% de los encuestados a nivel general señalan</a:t>
            </a:r>
            <a:r>
              <a:rPr lang="es-CL" baseline="0" dirty="0"/>
              <a:t> visitar un parque frecuentemente, es decir, tres o más veces a la semana. La mayoría de los consultados señala ir mensualmente al parque (29%) o rara vez (29%). Junto con ello, solo un 6% declara nunca ir a algún parque.</a:t>
            </a:r>
          </a:p>
          <a:p>
            <a:pPr marL="171450" indent="-171450">
              <a:buFont typeface="Arial" panose="020B0604020202020204" pitchFamily="34" charset="0"/>
              <a:buChar char="•"/>
            </a:pPr>
            <a:r>
              <a:rPr lang="es-CL" baseline="0" dirty="0"/>
              <a:t>Género: Se aprecia que los hombres presentan porcentajes levemente más altos que los hombres respecto a la visita que hacen a los parques. De esta manera, un 14% de los hombres declara ir frecuentemente a parques, frente a un 11% de las mujeres. Además, un 30% de los hombres dice ir mensualmente a algún parque, mientras que un 28% de las mujeres señala lo mismo. También se observa un porcentaje más alto de mujeres que declaran no ir nunca al parque, con un 8% de las menciones, frente a un 5% en el caso de los hombres.</a:t>
            </a:r>
          </a:p>
          <a:p>
            <a:pPr marL="171450" indent="-171450">
              <a:buFont typeface="Arial" panose="020B0604020202020204" pitchFamily="34" charset="0"/>
              <a:buChar char="•"/>
            </a:pPr>
            <a:r>
              <a:rPr lang="es-CL" baseline="0" dirty="0"/>
              <a:t>Edad: A medida que aumenta la edad de los encuestados, se observa un menor porcentaje de personas que señalan ir frecuentemente a un parque. De esta forma, un 14% de los encuestados de entre 14 y 29 años dice ir frecuentemente, un 11% del grupo de 60 años y más declara esta misma respuesta. Asimismo, se observa un aumento en los porcentajes de encuestados que declaran ir rara vez a los parques, en la medida que aumenta la edad.</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7</a:t>
            </a:fld>
            <a:endParaRPr lang="es-CL"/>
          </a:p>
        </p:txBody>
      </p:sp>
    </p:spTree>
    <p:extLst>
      <p:ext uri="{BB962C8B-B14F-4D97-AF65-F5344CB8AC3E}">
        <p14:creationId xmlns:p14="http://schemas.microsoft.com/office/powerpoint/2010/main" val="183791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Esta pregunta la</a:t>
            </a:r>
            <a:r>
              <a:rPr lang="es-CL" baseline="0" dirty="0"/>
              <a:t> respondieron quienes señalaron que nunca o rara vez van a un parque urbano. </a:t>
            </a:r>
          </a:p>
          <a:p>
            <a:r>
              <a:rPr lang="es-ES" dirty="0"/>
              <a:t>*A los encuestados se les entregó un listado con 10 tipos de posibles razones por las que no van</a:t>
            </a:r>
            <a:r>
              <a:rPr lang="es-ES" baseline="0" dirty="0"/>
              <a:t> a los parques</a:t>
            </a:r>
            <a:r>
              <a:rPr lang="es-ES" dirty="0"/>
              <a:t>, quienes debían elegir las tres razones principales.</a:t>
            </a:r>
            <a:r>
              <a:rPr lang="es-ES" baseline="0" dirty="0"/>
              <a:t> P</a:t>
            </a:r>
            <a:r>
              <a:rPr lang="es-ES" dirty="0"/>
              <a:t>ara el análisis se hizo una suma de las menciones de cada una de las razones propuestas. En el caso de los datos generales, el porcentaje de menciones se calculó en base a la suma total de las menciones de todas las razones.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ES" dirty="0"/>
              <a:t>El</a:t>
            </a:r>
            <a:r>
              <a:rPr lang="es-ES" baseline="0" dirty="0"/>
              <a:t> 17% de los encuestados que declaró ir rara vez o nunca a un parque señaló que esta situación se debía principalmente porque no tienen ningún parque cerca, además, el 15% señala que el parque no le da sensación de seguridad y el 12% responde que no asisten porque estos están en malas condiciones.</a:t>
            </a:r>
          </a:p>
          <a:p>
            <a:pPr marL="171450" indent="-171450">
              <a:buFont typeface="Arial" panose="020B0604020202020204" pitchFamily="34" charset="0"/>
              <a:buChar char="•"/>
            </a:pPr>
            <a:r>
              <a:rPr lang="es-ES" baseline="0" dirty="0"/>
              <a:t>Respecto a estos tres puntos, las regiones donde hay mayores porcentajes de encuestados que declaran que no tienen parques cercas son: Ñuble (29%), Antofagasta (24%) y Maule (24%). En relación a la falta de seguridad que perciben los encuestados, esto se da con mayor frecuencia en O’Higgins (22%), Coquimbo (20%) y Tarapacá (18%). Los porcentajes más altos de encuestados que consideran que los parques están en mal estados se observan en Magallanes (23%), Coquimbo (21%) y Los Lagos (16%).</a:t>
            </a:r>
            <a:endParaRPr lang="es-ES" dirty="0"/>
          </a:p>
          <a:p>
            <a:pPr marL="171450" indent="-171450">
              <a:buFont typeface="Arial" panose="020B0604020202020204" pitchFamily="34" charset="0"/>
              <a:buChar char="•"/>
            </a:pPr>
            <a:endParaRPr lang="es-ES" dirty="0"/>
          </a:p>
          <a:p>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8</a:t>
            </a:fld>
            <a:endParaRPr lang="es-CL"/>
          </a:p>
        </p:txBody>
      </p:sp>
    </p:spTree>
    <p:extLst>
      <p:ext uri="{BB962C8B-B14F-4D97-AF65-F5344CB8AC3E}">
        <p14:creationId xmlns:p14="http://schemas.microsoft.com/office/powerpoint/2010/main" val="366062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Esta pregunta la</a:t>
            </a:r>
            <a:r>
              <a:rPr lang="es-CL" baseline="0" dirty="0"/>
              <a:t> respondieron quienes señalaron que nunca o rara vez van a un parque urbano. </a:t>
            </a:r>
          </a:p>
          <a:p>
            <a:r>
              <a:rPr lang="es-ES" dirty="0"/>
              <a:t>*A los encuestados se les entregó un listado con 10 tipos de posibles razones por las que no van</a:t>
            </a:r>
            <a:r>
              <a:rPr lang="es-ES" baseline="0" dirty="0"/>
              <a:t> a los parques</a:t>
            </a:r>
            <a:r>
              <a:rPr lang="es-ES" dirty="0"/>
              <a:t>, quienes debían elegir las tres razones principales.</a:t>
            </a:r>
            <a:r>
              <a:rPr lang="es-ES" baseline="0" dirty="0"/>
              <a:t> P</a:t>
            </a:r>
            <a:r>
              <a:rPr lang="es-ES" dirty="0"/>
              <a:t>ara el análisis se hizo una suma de las menciones de cada una de las razones propuestas. En el caso de los datos generales, el porcentaje de menciones se calculó en base a la suma total de las menciones de todas las razones.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ES" dirty="0"/>
              <a:t>El</a:t>
            </a:r>
            <a:r>
              <a:rPr lang="es-ES" baseline="0" dirty="0"/>
              <a:t> 17% de los encuestados que declaró ir rara vez o nunca a un parque señaló que esta situación se debía principalmente porque no tienen ningún parque cerca, además, el 15% señala que el parque no le da sensación de seguridad y el 12% responde que no asisten porque estos están en malas condiciones.</a:t>
            </a:r>
          </a:p>
          <a:p>
            <a:pPr marL="171450" indent="-171450">
              <a:buFont typeface="Arial" panose="020B0604020202020204" pitchFamily="34" charset="0"/>
              <a:buChar char="•"/>
            </a:pPr>
            <a:r>
              <a:rPr lang="es-ES" baseline="0" dirty="0"/>
              <a:t>Respecto a estos tres puntos, las regiones donde hay mayores porcentajes de encuestados que declaran que no tienen parques cercas son: Ñuble (29%), Antofagasta (24%) y Maule (24%). En relación a la falta de seguridad que perciben los encuestados, esto se da con mayor frecuencia en O’Higgins (22%), Coquimbo (20%) y Tarapacá (18%). Los porcentajes más altos de encuestados que consideran que los parques están en mal estados se observan en Magallanes (23%), Coquimbo (21%) y Los Lagos (16%).</a:t>
            </a:r>
            <a:endParaRPr lang="es-ES" dirty="0"/>
          </a:p>
          <a:p>
            <a:pPr marL="171450" indent="-171450">
              <a:buFont typeface="Arial" panose="020B0604020202020204" pitchFamily="34" charset="0"/>
              <a:buChar char="•"/>
            </a:pPr>
            <a:endParaRPr lang="es-ES" dirty="0"/>
          </a:p>
          <a:p>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9</a:t>
            </a:fld>
            <a:endParaRPr lang="es-CL"/>
          </a:p>
        </p:txBody>
      </p:sp>
    </p:spTree>
    <p:extLst>
      <p:ext uri="{BB962C8B-B14F-4D97-AF65-F5344CB8AC3E}">
        <p14:creationId xmlns:p14="http://schemas.microsoft.com/office/powerpoint/2010/main" val="30936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CL" dirty="0"/>
              <a:t>En</a:t>
            </a:r>
            <a:r>
              <a:rPr lang="es-CL" baseline="0" dirty="0"/>
              <a:t> términos de género, la distribución de las razones de por qué no asisten a los parques es similar entre ambos géneros. Sin embargo, es posible leves diferencias, por ejemplo, un porcentaje mayor de hombres (13%) señala que la razón de por qué no asisten a un parque es porque estos se encuentran en mal estado, situación que se da en el 11% de las mujeres. Junto con ello, un 9% de las mujeres señala no conocer las ubicaciones de los parques, frente al 7% de los hombres. Además, un 7% de los hombres declara que no asiste a estos espacios porque no hay lugares para la práctica de deportes, mientras que el 5% de las mujeres declara la misma situación.</a:t>
            </a:r>
          </a:p>
          <a:p>
            <a:pPr marL="171450" indent="-171450">
              <a:buFont typeface="Arial" panose="020B0604020202020204" pitchFamily="34" charset="0"/>
              <a:buChar char="•"/>
            </a:pPr>
            <a:r>
              <a:rPr lang="es-CL" baseline="0" dirty="0"/>
              <a:t>Con respecto a las diferencias entre grupos etarios, se observa que los grupos más jóvenes no asisten a los parques principalmente no porque  no tienen uno cerca y en segundo lugar porque no les dan sensación de seguridad, orden que cambia en los grupos de más edad. Un punto que llama la atención, es que el 8% de los encuestados que tienen 60 años o más no van a los parques porque estos no están adaptados para personas en situación de discapacidad, aspecto que es considerado por porcentajes más bajos de encuestados en los otros grupos etarios.</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10</a:t>
            </a:fld>
            <a:endParaRPr lang="es-CL"/>
          </a:p>
        </p:txBody>
      </p:sp>
    </p:spTree>
    <p:extLst>
      <p:ext uri="{BB962C8B-B14F-4D97-AF65-F5344CB8AC3E}">
        <p14:creationId xmlns:p14="http://schemas.microsoft.com/office/powerpoint/2010/main" val="253662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a:t>
            </a:r>
            <a:r>
              <a:rPr lang="es-CL" baseline="0" dirty="0"/>
              <a:t> relación a la percepción de los encuestados sobre la calidad de los parques que se encuentran en sus comunas, el 39% considera que su calidad es muy buena y buena, un 33% la evalúa como razonable, mientras que un 28% considera que es muy mala y mala.</a:t>
            </a:r>
          </a:p>
          <a:p>
            <a:r>
              <a:rPr lang="es-CL" baseline="0" dirty="0"/>
              <a:t>Región: Las regiones de Atacama (52%), Metropolitana (46%) y Los Ríos (45%) son las que presentan los porcentajes más altos de evaluación positiva de la calidad de los parques. Por otro lado, en Ñuble (50%), Magallanes (49%), y la Araucanía (48%) se observan los porcentajes más altos de evaluación “Razonable” respecto a la calidad de los parques de sus comunas. Por último, las regiones de Los Lagos (52%), O’Higgins (50%) y Coquimbo (48%) se observan los porcentajes más altos de evaluaciones negativas sobre la calidad de los parques.</a:t>
            </a: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11</a:t>
            </a:fld>
            <a:endParaRPr lang="es-CL"/>
          </a:p>
        </p:txBody>
      </p:sp>
    </p:spTree>
    <p:extLst>
      <p:ext uri="{BB962C8B-B14F-4D97-AF65-F5344CB8AC3E}">
        <p14:creationId xmlns:p14="http://schemas.microsoft.com/office/powerpoint/2010/main" val="223264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CL" dirty="0"/>
              <a:t>*A los encuestados se les entregó</a:t>
            </a:r>
            <a:r>
              <a:rPr lang="es-CL" baseline="0" dirty="0"/>
              <a:t> un listado con 10 tipos de posibles actividades, estos debían elegir las tres actividades principales que hacen cuando visitan un parque. Es por ello que, para el análisis se hizo una suma de las menciones de cada una de las actividades propuestas. En el caso de los datos generales, el porcentaje de menciones se calculó en base a la suma total de las menciones de todas las actividades. En el caso de las regiones los porcentajes se calcularon sobre el total de cada una de las regiones, lo mismo se realizó para las variables edad y género, cuyos porcentajes se calcularon con base a sus propios totales.</a:t>
            </a:r>
          </a:p>
          <a:p>
            <a:pPr marL="171450" indent="-171450">
              <a:buFont typeface="Arial" panose="020B0604020202020204" pitchFamily="34" charset="0"/>
              <a:buChar char="•"/>
            </a:pPr>
            <a:r>
              <a:rPr lang="es-CL" baseline="0" dirty="0"/>
              <a:t>En términos generales, la actividad que más realizan los encuestados cuando visitan un parque es pasear, apreciar la naturaleza y relajarse, con el 30% de las menciones, seguido por los juegos infantiles (16%) y comer y hacer picnic (13%). Andar en patineta o hacer patinaje, por otro lado, es la actividad que menos se realiza, alcanzando solo el 1% de las menciones, junto con la práctica de deportes en equipo (4%).</a:t>
            </a:r>
          </a:p>
          <a:p>
            <a:pPr marL="171450" indent="-171450">
              <a:buFont typeface="Arial" panose="020B0604020202020204" pitchFamily="34" charset="0"/>
              <a:buChar char="•"/>
            </a:pPr>
            <a:r>
              <a:rPr lang="es-CL" baseline="0" dirty="0"/>
              <a:t>A nivel regional, en todas las regiones se observa unánimemente que la actividad más realizada en los parques es pasear, apreciar la naturaleza y relajarse, particularmente se da en Atacama (32%). En Ñuble, se observa el porcentaje más bajo de esta actividad, con un 25%.</a:t>
            </a:r>
          </a:p>
          <a:p>
            <a:pPr marL="171450" indent="-171450">
              <a:buFont typeface="Arial" panose="020B0604020202020204" pitchFamily="34" charset="0"/>
              <a:buChar char="•"/>
            </a:pPr>
            <a:endParaRPr lang="es-CL" dirty="0"/>
          </a:p>
        </p:txBody>
      </p:sp>
      <p:sp>
        <p:nvSpPr>
          <p:cNvPr id="4" name="Marcador de número de diapositiva 3"/>
          <p:cNvSpPr>
            <a:spLocks noGrp="1"/>
          </p:cNvSpPr>
          <p:nvPr>
            <p:ph type="sldNum" sz="quarter" idx="10"/>
          </p:nvPr>
        </p:nvSpPr>
        <p:spPr/>
        <p:txBody>
          <a:bodyPr/>
          <a:lstStyle/>
          <a:p>
            <a:fld id="{B60716CC-3447-4B61-B276-0D2A61EA6674}" type="slidenum">
              <a:rPr lang="es-CL" smtClean="0"/>
              <a:t>12</a:t>
            </a:fld>
            <a:endParaRPr lang="es-CL"/>
          </a:p>
        </p:txBody>
      </p:sp>
    </p:spTree>
    <p:extLst>
      <p:ext uri="{BB962C8B-B14F-4D97-AF65-F5344CB8AC3E}">
        <p14:creationId xmlns:p14="http://schemas.microsoft.com/office/powerpoint/2010/main" val="29785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281" y="2126474"/>
            <a:ext cx="1036185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562" y="3841370"/>
            <a:ext cx="853328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51331" y="716221"/>
            <a:ext cx="10487753" cy="307847"/>
          </a:xfrm>
        </p:spPr>
        <p:txBody>
          <a:bodyPr lIns="0" tIns="0" rIns="0" bIns="0"/>
          <a:lstStyle>
            <a:lvl1pPr>
              <a:defRPr sz="2000" b="0" i="0">
                <a:solidFill>
                  <a:srgbClr val="93C01F"/>
                </a:solidFill>
                <a:latin typeface="Bebas Neue"/>
                <a:cs typeface="Bebas Neu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51331" y="716221"/>
            <a:ext cx="10487753" cy="307847"/>
          </a:xfrm>
        </p:spPr>
        <p:txBody>
          <a:bodyPr lIns="0" tIns="0" rIns="0" bIns="0"/>
          <a:lstStyle>
            <a:lvl1pPr>
              <a:defRPr sz="2000" b="0" i="0">
                <a:solidFill>
                  <a:srgbClr val="93C01F"/>
                </a:solidFill>
                <a:latin typeface="Bebas Neue"/>
                <a:cs typeface="Bebas Neue"/>
              </a:defRPr>
            </a:lvl1pPr>
          </a:lstStyle>
          <a:p>
            <a:endParaRPr/>
          </a:p>
        </p:txBody>
      </p:sp>
      <p:sp>
        <p:nvSpPr>
          <p:cNvPr id="3" name="Holder 3"/>
          <p:cNvSpPr>
            <a:spLocks noGrp="1"/>
          </p:cNvSpPr>
          <p:nvPr>
            <p:ph sz="half" idx="2"/>
          </p:nvPr>
        </p:nvSpPr>
        <p:spPr>
          <a:xfrm>
            <a:off x="609520" y="1577706"/>
            <a:ext cx="53028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063" y="1577706"/>
            <a:ext cx="53028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51331" y="716221"/>
            <a:ext cx="10487753" cy="307847"/>
          </a:xfrm>
        </p:spPr>
        <p:txBody>
          <a:bodyPr lIns="0" tIns="0" rIns="0" bIns="0"/>
          <a:lstStyle>
            <a:lvl1pPr>
              <a:defRPr sz="2000" b="0" i="0">
                <a:solidFill>
                  <a:srgbClr val="93C01F"/>
                </a:solidFill>
                <a:latin typeface="Bebas Neue"/>
                <a:cs typeface="Bebas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3802" y="1664117"/>
            <a:ext cx="9142810" cy="184666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3802" y="3602872"/>
            <a:ext cx="9142810" cy="369332"/>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7936E8F9-A1DB-4CBE-A294-2A1626EABF4C}" type="datetimeFigureOut">
              <a:rPr lang="es-CL" smtClean="0"/>
              <a:t>04-05-2020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281D3A0-4F9F-4367-9DAE-679E52ECBD16}" type="slidenum">
              <a:rPr lang="es-CL" smtClean="0"/>
              <a:t>‹Nº›</a:t>
            </a:fld>
            <a:endParaRPr lang="es-CL"/>
          </a:p>
        </p:txBody>
      </p:sp>
    </p:spTree>
    <p:extLst>
      <p:ext uri="{BB962C8B-B14F-4D97-AF65-F5344CB8AC3E}">
        <p14:creationId xmlns:p14="http://schemas.microsoft.com/office/powerpoint/2010/main" val="158329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331" y="716221"/>
            <a:ext cx="10487753" cy="307777"/>
          </a:xfrm>
          <a:prstGeom prst="rect">
            <a:avLst/>
          </a:prstGeom>
        </p:spPr>
        <p:txBody>
          <a:bodyPr wrap="square" lIns="0" tIns="0" rIns="0" bIns="0">
            <a:spAutoFit/>
          </a:bodyPr>
          <a:lstStyle>
            <a:lvl1pPr>
              <a:defRPr sz="2000" b="0" i="0">
                <a:solidFill>
                  <a:srgbClr val="93C01F"/>
                </a:solidFill>
                <a:latin typeface="Bebas Neue"/>
                <a:cs typeface="Bebas Neue"/>
              </a:defRPr>
            </a:lvl1pPr>
          </a:lstStyle>
          <a:p>
            <a:endParaRPr/>
          </a:p>
        </p:txBody>
      </p:sp>
      <p:sp>
        <p:nvSpPr>
          <p:cNvPr id="3" name="Holder 3"/>
          <p:cNvSpPr>
            <a:spLocks noGrp="1"/>
          </p:cNvSpPr>
          <p:nvPr>
            <p:ph type="body" idx="1"/>
          </p:nvPr>
        </p:nvSpPr>
        <p:spPr>
          <a:xfrm>
            <a:off x="609521" y="1577706"/>
            <a:ext cx="1097137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4741" y="6379418"/>
            <a:ext cx="3900932" cy="292388"/>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522" y="6379418"/>
            <a:ext cx="2803795" cy="292388"/>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5/4/2020</a:t>
            </a:fld>
            <a:endParaRPr lang="en-US"/>
          </a:p>
        </p:txBody>
      </p:sp>
      <p:sp>
        <p:nvSpPr>
          <p:cNvPr id="6" name="Holder 6"/>
          <p:cNvSpPr>
            <a:spLocks noGrp="1"/>
          </p:cNvSpPr>
          <p:nvPr>
            <p:ph type="sldNum" sz="quarter" idx="7"/>
          </p:nvPr>
        </p:nvSpPr>
        <p:spPr>
          <a:xfrm>
            <a:off x="8777097" y="6379418"/>
            <a:ext cx="2803795" cy="292388"/>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26.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28.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734548" y="2896394"/>
            <a:ext cx="4134485" cy="1799209"/>
          </a:xfrm>
          <a:prstGeom prst="rect">
            <a:avLst/>
          </a:prstGeom>
        </p:spPr>
        <p:txBody>
          <a:bodyPr vert="horz" wrap="square" lIns="0" tIns="123189" rIns="0" bIns="0" rtlCol="0">
            <a:spAutoFit/>
          </a:bodyPr>
          <a:lstStyle/>
          <a:p>
            <a:pPr marL="12700" marR="5080">
              <a:lnSpc>
                <a:spcPts val="4370"/>
              </a:lnSpc>
              <a:spcBef>
                <a:spcPts val="969"/>
              </a:spcBef>
            </a:pPr>
            <a:r>
              <a:rPr lang="es-CL" sz="3200" b="1" spc="-10" dirty="0">
                <a:solidFill>
                  <a:schemeClr val="accent3"/>
                </a:solidFill>
                <a:cs typeface="Bebas Neue"/>
              </a:rPr>
              <a:t>HACIA UNA </a:t>
            </a:r>
            <a:br>
              <a:rPr lang="es-CL" sz="3200" b="1" spc="-10" dirty="0">
                <a:solidFill>
                  <a:schemeClr val="accent3"/>
                </a:solidFill>
                <a:cs typeface="Bebas Neue"/>
              </a:rPr>
            </a:br>
            <a:r>
              <a:rPr lang="es-CL" sz="3200" b="1" spc="-10" dirty="0">
                <a:solidFill>
                  <a:schemeClr val="accent3"/>
                </a:solidFill>
                <a:cs typeface="Bebas Neue"/>
              </a:rPr>
              <a:t>POLÍTICA NACIONAL DE PARQUES URBANOS</a:t>
            </a:r>
            <a:endParaRPr sz="3200" b="1" dirty="0">
              <a:solidFill>
                <a:schemeClr val="accent3"/>
              </a:solidFill>
              <a:cs typeface="Bebas Neue"/>
            </a:endParaRPr>
          </a:p>
        </p:txBody>
      </p:sp>
      <p:sp>
        <p:nvSpPr>
          <p:cNvPr id="5" name="object 4"/>
          <p:cNvSpPr/>
          <p:nvPr/>
        </p:nvSpPr>
        <p:spPr>
          <a:xfrm>
            <a:off x="715137" y="4784327"/>
            <a:ext cx="2299970" cy="116839"/>
          </a:xfrm>
          <a:custGeom>
            <a:avLst/>
            <a:gdLst/>
            <a:ahLst/>
            <a:cxnLst/>
            <a:rect l="l" t="t" r="r" b="b"/>
            <a:pathLst>
              <a:path w="2299970" h="116839">
                <a:moveTo>
                  <a:pt x="2299728" y="116751"/>
                </a:moveTo>
                <a:lnTo>
                  <a:pt x="0" y="116751"/>
                </a:lnTo>
                <a:lnTo>
                  <a:pt x="0" y="0"/>
                </a:lnTo>
                <a:lnTo>
                  <a:pt x="2299728" y="0"/>
                </a:lnTo>
                <a:lnTo>
                  <a:pt x="2299728" y="116751"/>
                </a:lnTo>
                <a:close/>
              </a:path>
            </a:pathLst>
          </a:custGeom>
          <a:solidFill>
            <a:srgbClr val="9C9B9B"/>
          </a:solidFill>
        </p:spPr>
        <p:txBody>
          <a:bodyPr wrap="square" lIns="0" tIns="0" rIns="0" bIns="0" rtlCol="0"/>
          <a:lstStyle/>
          <a:p>
            <a:endParaRPr/>
          </a:p>
        </p:txBody>
      </p:sp>
      <p:sp>
        <p:nvSpPr>
          <p:cNvPr id="6" name="object 20"/>
          <p:cNvSpPr/>
          <p:nvPr/>
        </p:nvSpPr>
        <p:spPr>
          <a:xfrm>
            <a:off x="3265258" y="4778852"/>
            <a:ext cx="77850" cy="128018"/>
          </a:xfrm>
          <a:prstGeom prst="rect">
            <a:avLst/>
          </a:prstGeom>
          <a:blipFill>
            <a:blip r:embed="rId2" cstate="print"/>
            <a:stretch>
              <a:fillRect/>
            </a:stretch>
          </a:blipFill>
        </p:spPr>
        <p:txBody>
          <a:bodyPr wrap="square" lIns="0" tIns="0" rIns="0" bIns="0" rtlCol="0"/>
          <a:lstStyle/>
          <a:p>
            <a:endParaRPr/>
          </a:p>
        </p:txBody>
      </p:sp>
      <p:sp>
        <p:nvSpPr>
          <p:cNvPr id="7" name="object 21"/>
          <p:cNvSpPr/>
          <p:nvPr/>
        </p:nvSpPr>
        <p:spPr>
          <a:xfrm>
            <a:off x="3172414" y="4779778"/>
            <a:ext cx="69862" cy="126657"/>
          </a:xfrm>
          <a:prstGeom prst="rect">
            <a:avLst/>
          </a:prstGeom>
          <a:blipFill>
            <a:blip r:embed="rId3" cstate="print"/>
            <a:stretch>
              <a:fillRect/>
            </a:stretch>
          </a:blipFill>
        </p:spPr>
        <p:txBody>
          <a:bodyPr wrap="square" lIns="0" tIns="0" rIns="0" bIns="0" rtlCol="0"/>
          <a:lstStyle/>
          <a:p>
            <a:endParaRPr/>
          </a:p>
        </p:txBody>
      </p:sp>
      <p:sp>
        <p:nvSpPr>
          <p:cNvPr id="8" name="object 22"/>
          <p:cNvSpPr/>
          <p:nvPr/>
        </p:nvSpPr>
        <p:spPr>
          <a:xfrm>
            <a:off x="3376776" y="4781659"/>
            <a:ext cx="79222" cy="119871"/>
          </a:xfrm>
          <a:prstGeom prst="rect">
            <a:avLst/>
          </a:prstGeom>
          <a:blipFill>
            <a:blip r:embed="rId4" cstate="print"/>
            <a:stretch>
              <a:fillRect/>
            </a:stretch>
          </a:blipFill>
        </p:spPr>
        <p:txBody>
          <a:bodyPr wrap="square" lIns="0" tIns="0" rIns="0" bIns="0" rtlCol="0"/>
          <a:lstStyle/>
          <a:p>
            <a:endParaRPr/>
          </a:p>
        </p:txBody>
      </p:sp>
      <p:sp>
        <p:nvSpPr>
          <p:cNvPr id="9" name="object 23"/>
          <p:cNvSpPr/>
          <p:nvPr/>
        </p:nvSpPr>
        <p:spPr>
          <a:xfrm>
            <a:off x="3079424" y="4779181"/>
            <a:ext cx="67208" cy="127609"/>
          </a:xfrm>
          <a:prstGeom prst="rect">
            <a:avLst/>
          </a:prstGeom>
          <a:blipFill>
            <a:blip r:embed="rId5" cstate="print"/>
            <a:stretch>
              <a:fillRect/>
            </a:stretch>
          </a:blipFill>
        </p:spPr>
        <p:txBody>
          <a:bodyPr wrap="square" lIns="0" tIns="0" rIns="0" bIns="0" rtlCol="0"/>
          <a:lstStyle/>
          <a:p>
            <a:endParaRPr/>
          </a:p>
        </p:txBody>
      </p:sp>
      <p:sp>
        <p:nvSpPr>
          <p:cNvPr id="10" name="object 24"/>
          <p:cNvSpPr/>
          <p:nvPr/>
        </p:nvSpPr>
        <p:spPr>
          <a:xfrm>
            <a:off x="4253025" y="4782789"/>
            <a:ext cx="78765" cy="118772"/>
          </a:xfrm>
          <a:prstGeom prst="rect">
            <a:avLst/>
          </a:prstGeom>
          <a:blipFill>
            <a:blip r:embed="rId6" cstate="print"/>
            <a:stretch>
              <a:fillRect/>
            </a:stretch>
          </a:blipFill>
        </p:spPr>
        <p:txBody>
          <a:bodyPr wrap="square" lIns="0" tIns="0" rIns="0" bIns="0" rtlCol="0"/>
          <a:lstStyle/>
          <a:p>
            <a:endParaRPr/>
          </a:p>
        </p:txBody>
      </p:sp>
      <p:sp>
        <p:nvSpPr>
          <p:cNvPr id="11" name="object 25"/>
          <p:cNvSpPr/>
          <p:nvPr/>
        </p:nvSpPr>
        <p:spPr>
          <a:xfrm>
            <a:off x="4469343" y="4778034"/>
            <a:ext cx="74549" cy="122796"/>
          </a:xfrm>
          <a:prstGeom prst="rect">
            <a:avLst/>
          </a:prstGeom>
          <a:blipFill>
            <a:blip r:embed="rId7" cstate="print"/>
            <a:stretch>
              <a:fillRect/>
            </a:stretch>
          </a:blipFill>
        </p:spPr>
        <p:txBody>
          <a:bodyPr wrap="square" lIns="0" tIns="0" rIns="0" bIns="0" rtlCol="0"/>
          <a:lstStyle/>
          <a:p>
            <a:endParaRPr/>
          </a:p>
        </p:txBody>
      </p:sp>
      <p:sp>
        <p:nvSpPr>
          <p:cNvPr id="12" name="object 26"/>
          <p:cNvSpPr/>
          <p:nvPr/>
        </p:nvSpPr>
        <p:spPr>
          <a:xfrm>
            <a:off x="4030143" y="4778040"/>
            <a:ext cx="75374" cy="122720"/>
          </a:xfrm>
          <a:prstGeom prst="rect">
            <a:avLst/>
          </a:prstGeom>
          <a:blipFill>
            <a:blip r:embed="rId8" cstate="print"/>
            <a:stretch>
              <a:fillRect/>
            </a:stretch>
          </a:blipFill>
        </p:spPr>
        <p:txBody>
          <a:bodyPr wrap="square" lIns="0" tIns="0" rIns="0" bIns="0" rtlCol="0"/>
          <a:lstStyle/>
          <a:p>
            <a:endParaRPr/>
          </a:p>
        </p:txBody>
      </p:sp>
      <p:sp>
        <p:nvSpPr>
          <p:cNvPr id="13" name="object 27"/>
          <p:cNvSpPr/>
          <p:nvPr/>
        </p:nvSpPr>
        <p:spPr>
          <a:xfrm>
            <a:off x="3593381" y="4776796"/>
            <a:ext cx="73088" cy="124232"/>
          </a:xfrm>
          <a:prstGeom prst="rect">
            <a:avLst/>
          </a:prstGeom>
          <a:blipFill>
            <a:blip r:embed="rId9" cstate="print"/>
            <a:stretch>
              <a:fillRect/>
            </a:stretch>
          </a:blipFill>
        </p:spPr>
        <p:txBody>
          <a:bodyPr wrap="square" lIns="0" tIns="0" rIns="0" bIns="0" rtlCol="0"/>
          <a:lstStyle/>
          <a:p>
            <a:endParaRPr/>
          </a:p>
        </p:txBody>
      </p:sp>
      <p:sp>
        <p:nvSpPr>
          <p:cNvPr id="14" name="object 28"/>
          <p:cNvSpPr/>
          <p:nvPr/>
        </p:nvSpPr>
        <p:spPr>
          <a:xfrm>
            <a:off x="3816746" y="4781420"/>
            <a:ext cx="76223" cy="120090"/>
          </a:xfrm>
          <a:prstGeom prst="rect">
            <a:avLst/>
          </a:prstGeom>
          <a:blipFill>
            <a:blip r:embed="rId10" cstate="print"/>
            <a:stretch>
              <a:fillRect/>
            </a:stretch>
          </a:blipFill>
        </p:spPr>
        <p:txBody>
          <a:bodyPr wrap="square" lIns="0" tIns="0" rIns="0" bIns="0" rtlCol="0"/>
          <a:lstStyle/>
          <a:p>
            <a:endParaRPr/>
          </a:p>
        </p:txBody>
      </p:sp>
      <p:sp>
        <p:nvSpPr>
          <p:cNvPr id="15" name="object 29"/>
          <p:cNvSpPr/>
          <p:nvPr/>
        </p:nvSpPr>
        <p:spPr>
          <a:xfrm>
            <a:off x="4366477" y="4778555"/>
            <a:ext cx="64173" cy="122743"/>
          </a:xfrm>
          <a:prstGeom prst="rect">
            <a:avLst/>
          </a:prstGeom>
          <a:blipFill>
            <a:blip r:embed="rId11" cstate="print"/>
            <a:stretch>
              <a:fillRect/>
            </a:stretch>
          </a:blipFill>
        </p:spPr>
        <p:txBody>
          <a:bodyPr wrap="square" lIns="0" tIns="0" rIns="0" bIns="0" rtlCol="0"/>
          <a:lstStyle/>
          <a:p>
            <a:endParaRPr/>
          </a:p>
        </p:txBody>
      </p:sp>
      <p:sp>
        <p:nvSpPr>
          <p:cNvPr id="16" name="object 30"/>
          <p:cNvSpPr/>
          <p:nvPr/>
        </p:nvSpPr>
        <p:spPr>
          <a:xfrm>
            <a:off x="3488894" y="4778629"/>
            <a:ext cx="65963" cy="122171"/>
          </a:xfrm>
          <a:prstGeom prst="rect">
            <a:avLst/>
          </a:prstGeom>
          <a:blipFill>
            <a:blip r:embed="rId12" cstate="print"/>
            <a:stretch>
              <a:fillRect/>
            </a:stretch>
          </a:blipFill>
        </p:spPr>
        <p:txBody>
          <a:bodyPr wrap="square" lIns="0" tIns="0" rIns="0" bIns="0" rtlCol="0"/>
          <a:lstStyle/>
          <a:p>
            <a:endParaRPr/>
          </a:p>
        </p:txBody>
      </p:sp>
      <p:sp>
        <p:nvSpPr>
          <p:cNvPr id="17" name="object 31"/>
          <p:cNvSpPr/>
          <p:nvPr/>
        </p:nvSpPr>
        <p:spPr>
          <a:xfrm>
            <a:off x="3928498" y="4778712"/>
            <a:ext cx="64287" cy="121817"/>
          </a:xfrm>
          <a:prstGeom prst="rect">
            <a:avLst/>
          </a:prstGeom>
          <a:blipFill>
            <a:blip r:embed="rId13" cstate="print"/>
            <a:stretch>
              <a:fillRect/>
            </a:stretch>
          </a:blipFill>
        </p:spPr>
        <p:txBody>
          <a:bodyPr wrap="square" lIns="0" tIns="0" rIns="0" bIns="0" rtlCol="0"/>
          <a:lstStyle/>
          <a:p>
            <a:endParaRPr/>
          </a:p>
        </p:txBody>
      </p:sp>
      <p:sp>
        <p:nvSpPr>
          <p:cNvPr id="18" name="object 32"/>
          <p:cNvSpPr/>
          <p:nvPr/>
        </p:nvSpPr>
        <p:spPr>
          <a:xfrm>
            <a:off x="4690539" y="4770208"/>
            <a:ext cx="55244" cy="134620"/>
          </a:xfrm>
          <a:custGeom>
            <a:avLst/>
            <a:gdLst/>
            <a:ahLst/>
            <a:cxnLst/>
            <a:rect l="l" t="t" r="r" b="b"/>
            <a:pathLst>
              <a:path w="55245" h="134620">
                <a:moveTo>
                  <a:pt x="28574" y="0"/>
                </a:moveTo>
                <a:lnTo>
                  <a:pt x="15428" y="1248"/>
                </a:lnTo>
                <a:lnTo>
                  <a:pt x="6329" y="4643"/>
                </a:lnTo>
                <a:lnTo>
                  <a:pt x="1209" y="10403"/>
                </a:lnTo>
                <a:lnTo>
                  <a:pt x="0" y="18745"/>
                </a:lnTo>
                <a:lnTo>
                  <a:pt x="923" y="30744"/>
                </a:lnTo>
                <a:lnTo>
                  <a:pt x="3797" y="66738"/>
                </a:lnTo>
                <a:lnTo>
                  <a:pt x="5130" y="66751"/>
                </a:lnTo>
                <a:lnTo>
                  <a:pt x="5055" y="79638"/>
                </a:lnTo>
                <a:lnTo>
                  <a:pt x="5333" y="118275"/>
                </a:lnTo>
                <a:lnTo>
                  <a:pt x="35801" y="134150"/>
                </a:lnTo>
                <a:lnTo>
                  <a:pt x="53847" y="133832"/>
                </a:lnTo>
                <a:lnTo>
                  <a:pt x="54571" y="126695"/>
                </a:lnTo>
                <a:lnTo>
                  <a:pt x="54269" y="92522"/>
                </a:lnTo>
                <a:lnTo>
                  <a:pt x="54182" y="79638"/>
                </a:lnTo>
                <a:lnTo>
                  <a:pt x="54208" y="41888"/>
                </a:lnTo>
                <a:lnTo>
                  <a:pt x="54813" y="16548"/>
                </a:lnTo>
                <a:lnTo>
                  <a:pt x="53595" y="8363"/>
                </a:lnTo>
                <a:lnTo>
                  <a:pt x="49028" y="3221"/>
                </a:lnTo>
                <a:lnTo>
                  <a:pt x="40793" y="605"/>
                </a:lnTo>
                <a:lnTo>
                  <a:pt x="28574" y="0"/>
                </a:lnTo>
                <a:close/>
              </a:path>
            </a:pathLst>
          </a:custGeom>
          <a:solidFill>
            <a:srgbClr val="9C9B9B"/>
          </a:solidFill>
        </p:spPr>
        <p:txBody>
          <a:bodyPr wrap="square" lIns="0" tIns="0" rIns="0" bIns="0" rtlCol="0"/>
          <a:lstStyle/>
          <a:p>
            <a:endParaRPr/>
          </a:p>
        </p:txBody>
      </p:sp>
      <p:sp>
        <p:nvSpPr>
          <p:cNvPr id="19" name="object 33"/>
          <p:cNvSpPr/>
          <p:nvPr/>
        </p:nvSpPr>
        <p:spPr>
          <a:xfrm>
            <a:off x="4837895" y="4770774"/>
            <a:ext cx="53975" cy="133350"/>
          </a:xfrm>
          <a:custGeom>
            <a:avLst/>
            <a:gdLst/>
            <a:ahLst/>
            <a:cxnLst/>
            <a:rect l="l" t="t" r="r" b="b"/>
            <a:pathLst>
              <a:path w="53975" h="133350">
                <a:moveTo>
                  <a:pt x="19113" y="0"/>
                </a:moveTo>
                <a:lnTo>
                  <a:pt x="0" y="65671"/>
                </a:lnTo>
                <a:lnTo>
                  <a:pt x="1447" y="65671"/>
                </a:lnTo>
                <a:lnTo>
                  <a:pt x="1344" y="78503"/>
                </a:lnTo>
                <a:lnTo>
                  <a:pt x="1689" y="116979"/>
                </a:lnTo>
                <a:lnTo>
                  <a:pt x="34988" y="133134"/>
                </a:lnTo>
                <a:lnTo>
                  <a:pt x="46354" y="131728"/>
                </a:lnTo>
                <a:lnTo>
                  <a:pt x="52025" y="127960"/>
                </a:lnTo>
                <a:lnTo>
                  <a:pt x="53790" y="122441"/>
                </a:lnTo>
                <a:lnTo>
                  <a:pt x="53441" y="115785"/>
                </a:lnTo>
                <a:lnTo>
                  <a:pt x="50644" y="91056"/>
                </a:lnTo>
                <a:lnTo>
                  <a:pt x="47904" y="65671"/>
                </a:lnTo>
                <a:lnTo>
                  <a:pt x="45403" y="41589"/>
                </a:lnTo>
                <a:lnTo>
                  <a:pt x="42913" y="16852"/>
                </a:lnTo>
                <a:lnTo>
                  <a:pt x="40882" y="9906"/>
                </a:lnTo>
                <a:lnTo>
                  <a:pt x="36256" y="4459"/>
                </a:lnTo>
                <a:lnTo>
                  <a:pt x="29009" y="995"/>
                </a:lnTo>
                <a:lnTo>
                  <a:pt x="19113" y="0"/>
                </a:lnTo>
                <a:close/>
              </a:path>
            </a:pathLst>
          </a:custGeom>
          <a:solidFill>
            <a:srgbClr val="9C9B9B"/>
          </a:solidFill>
        </p:spPr>
        <p:txBody>
          <a:bodyPr wrap="square" lIns="0" tIns="0" rIns="0" bIns="0" rtlCol="0"/>
          <a:lstStyle/>
          <a:p>
            <a:endParaRPr/>
          </a:p>
        </p:txBody>
      </p:sp>
      <p:sp>
        <p:nvSpPr>
          <p:cNvPr id="20" name="object 34"/>
          <p:cNvSpPr/>
          <p:nvPr/>
        </p:nvSpPr>
        <p:spPr>
          <a:xfrm>
            <a:off x="4770455" y="4769693"/>
            <a:ext cx="44450" cy="138430"/>
          </a:xfrm>
          <a:custGeom>
            <a:avLst/>
            <a:gdLst/>
            <a:ahLst/>
            <a:cxnLst/>
            <a:rect l="l" t="t" r="r" b="b"/>
            <a:pathLst>
              <a:path w="44450" h="138429">
                <a:moveTo>
                  <a:pt x="24817" y="0"/>
                </a:moveTo>
                <a:lnTo>
                  <a:pt x="18191" y="1065"/>
                </a:lnTo>
                <a:lnTo>
                  <a:pt x="12390" y="3461"/>
                </a:lnTo>
                <a:lnTo>
                  <a:pt x="7238" y="6959"/>
                </a:lnTo>
                <a:lnTo>
                  <a:pt x="0" y="12839"/>
                </a:lnTo>
                <a:lnTo>
                  <a:pt x="927" y="19824"/>
                </a:lnTo>
                <a:lnTo>
                  <a:pt x="1130" y="26606"/>
                </a:lnTo>
                <a:lnTo>
                  <a:pt x="1931" y="46265"/>
                </a:lnTo>
                <a:lnTo>
                  <a:pt x="2884" y="65921"/>
                </a:lnTo>
                <a:lnTo>
                  <a:pt x="3525" y="85569"/>
                </a:lnTo>
                <a:lnTo>
                  <a:pt x="12017" y="125549"/>
                </a:lnTo>
                <a:lnTo>
                  <a:pt x="40817" y="137947"/>
                </a:lnTo>
                <a:lnTo>
                  <a:pt x="40700" y="19824"/>
                </a:lnTo>
                <a:lnTo>
                  <a:pt x="40652" y="8394"/>
                </a:lnTo>
                <a:lnTo>
                  <a:pt x="43840" y="2362"/>
                </a:lnTo>
                <a:lnTo>
                  <a:pt x="32448" y="495"/>
                </a:lnTo>
                <a:lnTo>
                  <a:pt x="24817" y="0"/>
                </a:lnTo>
                <a:close/>
              </a:path>
            </a:pathLst>
          </a:custGeom>
          <a:solidFill>
            <a:srgbClr val="9C9B9B"/>
          </a:solidFill>
        </p:spPr>
        <p:txBody>
          <a:bodyPr wrap="square" lIns="0" tIns="0" rIns="0" bIns="0" rtlCol="0"/>
          <a:lstStyle/>
          <a:p>
            <a:endParaRPr/>
          </a:p>
        </p:txBody>
      </p:sp>
      <p:sp>
        <p:nvSpPr>
          <p:cNvPr id="21" name="object 35"/>
          <p:cNvSpPr/>
          <p:nvPr/>
        </p:nvSpPr>
        <p:spPr>
          <a:xfrm>
            <a:off x="3696091" y="4778236"/>
            <a:ext cx="41275" cy="125095"/>
          </a:xfrm>
          <a:custGeom>
            <a:avLst/>
            <a:gdLst/>
            <a:ahLst/>
            <a:cxnLst/>
            <a:rect l="l" t="t" r="r" b="b"/>
            <a:pathLst>
              <a:path w="41275" h="125095">
                <a:moveTo>
                  <a:pt x="12631" y="0"/>
                </a:moveTo>
                <a:lnTo>
                  <a:pt x="3531" y="1470"/>
                </a:lnTo>
                <a:lnTo>
                  <a:pt x="190" y="5778"/>
                </a:lnTo>
                <a:lnTo>
                  <a:pt x="0" y="11458"/>
                </a:lnTo>
                <a:lnTo>
                  <a:pt x="351" y="17043"/>
                </a:lnTo>
                <a:lnTo>
                  <a:pt x="48" y="27307"/>
                </a:lnTo>
                <a:lnTo>
                  <a:pt x="97" y="49395"/>
                </a:lnTo>
                <a:lnTo>
                  <a:pt x="160" y="58127"/>
                </a:lnTo>
                <a:lnTo>
                  <a:pt x="2014" y="58127"/>
                </a:lnTo>
                <a:lnTo>
                  <a:pt x="2061" y="108000"/>
                </a:lnTo>
                <a:lnTo>
                  <a:pt x="36012" y="124802"/>
                </a:lnTo>
                <a:lnTo>
                  <a:pt x="40419" y="115849"/>
                </a:lnTo>
                <a:lnTo>
                  <a:pt x="40628" y="107708"/>
                </a:lnTo>
                <a:lnTo>
                  <a:pt x="40884" y="95314"/>
                </a:lnTo>
                <a:lnTo>
                  <a:pt x="40945" y="72053"/>
                </a:lnTo>
                <a:lnTo>
                  <a:pt x="40635" y="60071"/>
                </a:lnTo>
                <a:lnTo>
                  <a:pt x="40030" y="49395"/>
                </a:lnTo>
                <a:lnTo>
                  <a:pt x="39020" y="37580"/>
                </a:lnTo>
                <a:lnTo>
                  <a:pt x="38038" y="27307"/>
                </a:lnTo>
                <a:lnTo>
                  <a:pt x="37130" y="17386"/>
                </a:lnTo>
                <a:lnTo>
                  <a:pt x="34691" y="10437"/>
                </a:lnTo>
                <a:lnTo>
                  <a:pt x="29234" y="5035"/>
                </a:lnTo>
                <a:lnTo>
                  <a:pt x="21599" y="1462"/>
                </a:lnTo>
                <a:lnTo>
                  <a:pt x="12631" y="0"/>
                </a:lnTo>
                <a:close/>
              </a:path>
            </a:pathLst>
          </a:custGeom>
          <a:solidFill>
            <a:srgbClr val="9C9B9B"/>
          </a:solidFill>
        </p:spPr>
        <p:txBody>
          <a:bodyPr wrap="square" lIns="0" tIns="0" rIns="0" bIns="0" rtlCol="0"/>
          <a:lstStyle/>
          <a:p>
            <a:endParaRPr/>
          </a:p>
        </p:txBody>
      </p:sp>
      <p:sp>
        <p:nvSpPr>
          <p:cNvPr id="22" name="object 36"/>
          <p:cNvSpPr/>
          <p:nvPr/>
        </p:nvSpPr>
        <p:spPr>
          <a:xfrm>
            <a:off x="4573156" y="4776025"/>
            <a:ext cx="40640" cy="127000"/>
          </a:xfrm>
          <a:custGeom>
            <a:avLst/>
            <a:gdLst/>
            <a:ahLst/>
            <a:cxnLst/>
            <a:rect l="l" t="t" r="r" b="b"/>
            <a:pathLst>
              <a:path w="40639" h="127000">
                <a:moveTo>
                  <a:pt x="16179" y="0"/>
                </a:moveTo>
                <a:lnTo>
                  <a:pt x="0" y="4190"/>
                </a:lnTo>
                <a:lnTo>
                  <a:pt x="698" y="9309"/>
                </a:lnTo>
                <a:lnTo>
                  <a:pt x="635" y="61696"/>
                </a:lnTo>
                <a:lnTo>
                  <a:pt x="2387" y="61696"/>
                </a:lnTo>
                <a:lnTo>
                  <a:pt x="2488" y="73223"/>
                </a:lnTo>
                <a:lnTo>
                  <a:pt x="2591" y="96272"/>
                </a:lnTo>
                <a:lnTo>
                  <a:pt x="2120" y="107784"/>
                </a:lnTo>
                <a:lnTo>
                  <a:pt x="3168" y="115024"/>
                </a:lnTo>
                <a:lnTo>
                  <a:pt x="7129" y="120908"/>
                </a:lnTo>
                <a:lnTo>
                  <a:pt x="13688" y="124942"/>
                </a:lnTo>
                <a:lnTo>
                  <a:pt x="22529" y="126631"/>
                </a:lnTo>
                <a:lnTo>
                  <a:pt x="31316" y="125294"/>
                </a:lnTo>
                <a:lnTo>
                  <a:pt x="36831" y="121210"/>
                </a:lnTo>
                <a:lnTo>
                  <a:pt x="39644" y="115414"/>
                </a:lnTo>
                <a:lnTo>
                  <a:pt x="40322" y="108940"/>
                </a:lnTo>
                <a:lnTo>
                  <a:pt x="39592" y="84750"/>
                </a:lnTo>
                <a:lnTo>
                  <a:pt x="37477" y="17005"/>
                </a:lnTo>
                <a:lnTo>
                  <a:pt x="35217" y="11125"/>
                </a:lnTo>
                <a:lnTo>
                  <a:pt x="20726" y="4673"/>
                </a:lnTo>
                <a:lnTo>
                  <a:pt x="16179" y="0"/>
                </a:lnTo>
                <a:close/>
              </a:path>
            </a:pathLst>
          </a:custGeom>
          <a:solidFill>
            <a:srgbClr val="9C9B9B"/>
          </a:solidFill>
        </p:spPr>
        <p:txBody>
          <a:bodyPr wrap="square" lIns="0" tIns="0" rIns="0" bIns="0" rtlCol="0"/>
          <a:lstStyle/>
          <a:p>
            <a:endParaRPr/>
          </a:p>
        </p:txBody>
      </p:sp>
      <p:sp>
        <p:nvSpPr>
          <p:cNvPr id="23" name="object 37"/>
          <p:cNvSpPr/>
          <p:nvPr/>
        </p:nvSpPr>
        <p:spPr>
          <a:xfrm>
            <a:off x="4134803" y="4775497"/>
            <a:ext cx="92229" cy="126961"/>
          </a:xfrm>
          <a:prstGeom prst="rect">
            <a:avLst/>
          </a:prstGeom>
          <a:blipFill>
            <a:blip r:embed="rId14" cstate="print"/>
            <a:stretch>
              <a:fillRect/>
            </a:stretch>
          </a:blipFill>
        </p:spPr>
        <p:txBody>
          <a:bodyPr wrap="square" lIns="0" tIns="0" rIns="0" bIns="0" rtlCol="0"/>
          <a:lstStyle/>
          <a:p>
            <a:endParaRPr/>
          </a:p>
        </p:txBody>
      </p:sp>
      <p:sp>
        <p:nvSpPr>
          <p:cNvPr id="24" name="object 38"/>
          <p:cNvSpPr/>
          <p:nvPr/>
        </p:nvSpPr>
        <p:spPr>
          <a:xfrm>
            <a:off x="3763402" y="4775041"/>
            <a:ext cx="27305" cy="118110"/>
          </a:xfrm>
          <a:custGeom>
            <a:avLst/>
            <a:gdLst/>
            <a:ahLst/>
            <a:cxnLst/>
            <a:rect l="l" t="t" r="r" b="b"/>
            <a:pathLst>
              <a:path w="27304" h="118110">
                <a:moveTo>
                  <a:pt x="22517" y="0"/>
                </a:moveTo>
                <a:lnTo>
                  <a:pt x="0" y="825"/>
                </a:lnTo>
                <a:lnTo>
                  <a:pt x="50" y="112166"/>
                </a:lnTo>
                <a:lnTo>
                  <a:pt x="1384" y="117970"/>
                </a:lnTo>
                <a:lnTo>
                  <a:pt x="23177" y="117360"/>
                </a:lnTo>
                <a:lnTo>
                  <a:pt x="27266" y="112966"/>
                </a:lnTo>
                <a:lnTo>
                  <a:pt x="27228" y="4330"/>
                </a:lnTo>
                <a:lnTo>
                  <a:pt x="22517" y="0"/>
                </a:lnTo>
                <a:close/>
              </a:path>
            </a:pathLst>
          </a:custGeom>
          <a:solidFill>
            <a:srgbClr val="9C9B9B"/>
          </a:solidFill>
        </p:spPr>
        <p:txBody>
          <a:bodyPr wrap="square" lIns="0" tIns="0" rIns="0" bIns="0" rtlCol="0"/>
          <a:lstStyle/>
          <a:p>
            <a:endParaRPr/>
          </a:p>
        </p:txBody>
      </p:sp>
      <p:sp>
        <p:nvSpPr>
          <p:cNvPr id="25" name="object 39"/>
          <p:cNvSpPr/>
          <p:nvPr/>
        </p:nvSpPr>
        <p:spPr>
          <a:xfrm>
            <a:off x="7924007" y="169244"/>
            <a:ext cx="4262530" cy="4444413"/>
          </a:xfrm>
          <a:prstGeom prst="rect">
            <a:avLst/>
          </a:prstGeom>
          <a:blipFill>
            <a:blip r:embed="rId15" cstate="print"/>
            <a:stretch>
              <a:fillRect/>
            </a:stretch>
          </a:blipFill>
        </p:spPr>
        <p:txBody>
          <a:bodyPr wrap="square" lIns="0" tIns="0" rIns="0" bIns="0" rtlCol="0"/>
          <a:lstStyle/>
          <a:p>
            <a:endParaRPr/>
          </a:p>
        </p:txBody>
      </p:sp>
      <p:sp>
        <p:nvSpPr>
          <p:cNvPr id="26" name="object 7"/>
          <p:cNvSpPr txBox="1">
            <a:spLocks/>
          </p:cNvSpPr>
          <p:nvPr/>
        </p:nvSpPr>
        <p:spPr>
          <a:xfrm>
            <a:off x="725076" y="5016267"/>
            <a:ext cx="4304124" cy="884858"/>
          </a:xfrm>
          <a:prstGeom prst="rect">
            <a:avLst/>
          </a:prstGeom>
        </p:spPr>
        <p:txBody>
          <a:bodyPr vert="horz" wrap="square" lIns="0" tIns="53340" rIns="0" bIns="0" rtlCol="0">
            <a:spAutoFit/>
          </a:bodyPr>
          <a:lstStyle>
            <a:lvl1pPr>
              <a:defRPr>
                <a:latin typeface="+mj-lt"/>
                <a:ea typeface="+mj-ea"/>
                <a:cs typeface="+mj-cs"/>
              </a:defRPr>
            </a:lvl1pPr>
          </a:lstStyle>
          <a:p>
            <a:pPr marL="12700" marR="5080"/>
            <a:r>
              <a:rPr lang="es-ES" sz="2000" kern="0" spc="-10" dirty="0">
                <a:solidFill>
                  <a:schemeClr val="bg1">
                    <a:lumMod val="50000"/>
                  </a:schemeClr>
                </a:solidFill>
              </a:rPr>
              <a:t>Resultados Consulta Ciudadana</a:t>
            </a:r>
          </a:p>
          <a:p>
            <a:pPr marL="12700" marR="5080"/>
            <a:endParaRPr lang="es-ES" sz="2000" kern="0" spc="-10" dirty="0">
              <a:solidFill>
                <a:schemeClr val="bg1">
                  <a:lumMod val="50000"/>
                </a:schemeClr>
              </a:solidFill>
            </a:endParaRPr>
          </a:p>
          <a:p>
            <a:pPr marL="12700" marR="5080"/>
            <a:r>
              <a:rPr lang="es-ES" sz="1400" b="1" kern="0" spc="-10" dirty="0"/>
              <a:t>MIÉRCOLES 13 DE NOVIEMBRE DE 2019</a:t>
            </a:r>
            <a:endParaRPr lang="es-ES" sz="1400" b="1" kern="0" spc="-5" dirty="0"/>
          </a:p>
        </p:txBody>
      </p:sp>
      <p:pic>
        <p:nvPicPr>
          <p:cNvPr id="28" name="Imagen 27"/>
          <p:cNvPicPr>
            <a:picLocks noChangeAspect="1"/>
          </p:cNvPicPr>
          <p:nvPr/>
        </p:nvPicPr>
        <p:blipFill rotWithShape="1">
          <a:blip r:embed="rId16">
            <a:extLst>
              <a:ext uri="{28A0092B-C50C-407E-A947-70E740481C1C}">
                <a14:useLocalDpi xmlns:a14="http://schemas.microsoft.com/office/drawing/2010/main" val="0"/>
              </a:ext>
            </a:extLst>
          </a:blip>
          <a:srcRect l="4669" t="61169" r="49161" b="16492"/>
          <a:stretch/>
        </p:blipFill>
        <p:spPr>
          <a:xfrm>
            <a:off x="725076" y="5898114"/>
            <a:ext cx="3305067" cy="961474"/>
          </a:xfrm>
          <a:prstGeom prst="rect">
            <a:avLst/>
          </a:prstGeom>
        </p:spPr>
      </p:pic>
    </p:spTree>
    <p:extLst>
      <p:ext uri="{BB962C8B-B14F-4D97-AF65-F5344CB8AC3E}">
        <p14:creationId xmlns:p14="http://schemas.microsoft.com/office/powerpoint/2010/main" val="162185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Si rara vez o nunca visita un parque urbano ¿cuáles son las razones?</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2" name="Gráfico 21"/>
          <p:cNvGraphicFramePr>
            <a:graphicFrameLocks/>
          </p:cNvGraphicFramePr>
          <p:nvPr>
            <p:extLst>
              <p:ext uri="{D42A27DB-BD31-4B8C-83A1-F6EECF244321}">
                <p14:modId xmlns:p14="http://schemas.microsoft.com/office/powerpoint/2010/main" val="3970304449"/>
              </p:ext>
            </p:extLst>
          </p:nvPr>
        </p:nvGraphicFramePr>
        <p:xfrm>
          <a:off x="498656" y="1372394"/>
          <a:ext cx="3996350" cy="5105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p:cNvGraphicFramePr>
            <a:graphicFrameLocks/>
          </p:cNvGraphicFramePr>
          <p:nvPr/>
        </p:nvGraphicFramePr>
        <p:xfrm>
          <a:off x="4495006" y="1372394"/>
          <a:ext cx="7391400" cy="518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21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4" name="CuadroTexto 23"/>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¿Cómo calificaría la calidad de los parques en su comuna?</a:t>
            </a:r>
            <a:endParaRPr lang="es-CL" sz="2000" b="1" i="1" dirty="0">
              <a:solidFill>
                <a:schemeClr val="tx1">
                  <a:lumMod val="65000"/>
                  <a:lumOff val="35000"/>
                </a:schemeClr>
              </a:solidFill>
            </a:endParaRPr>
          </a:p>
        </p:txBody>
      </p:sp>
      <p:graphicFrame>
        <p:nvGraphicFramePr>
          <p:cNvPr id="27" name="Gráfico 26"/>
          <p:cNvGraphicFramePr>
            <a:graphicFrameLocks/>
          </p:cNvGraphicFramePr>
          <p:nvPr>
            <p:extLst>
              <p:ext uri="{D42A27DB-BD31-4B8C-83A1-F6EECF244321}">
                <p14:modId xmlns:p14="http://schemas.microsoft.com/office/powerpoint/2010/main" val="554283005"/>
              </p:ext>
            </p:extLst>
          </p:nvPr>
        </p:nvGraphicFramePr>
        <p:xfrm>
          <a:off x="439397" y="3011945"/>
          <a:ext cx="45720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áfico 27"/>
          <p:cNvGraphicFramePr>
            <a:graphicFrameLocks/>
          </p:cNvGraphicFramePr>
          <p:nvPr>
            <p:extLst>
              <p:ext uri="{D42A27DB-BD31-4B8C-83A1-F6EECF244321}">
                <p14:modId xmlns:p14="http://schemas.microsoft.com/office/powerpoint/2010/main" val="829872010"/>
              </p:ext>
            </p:extLst>
          </p:nvPr>
        </p:nvGraphicFramePr>
        <p:xfrm>
          <a:off x="380206" y="4993145"/>
          <a:ext cx="4808454" cy="18007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3270500466"/>
              </p:ext>
            </p:extLst>
          </p:nvPr>
        </p:nvGraphicFramePr>
        <p:xfrm>
          <a:off x="5790406" y="1978819"/>
          <a:ext cx="5271124" cy="3774101"/>
        </p:xfrm>
        <a:graphic>
          <a:graphicData uri="http://schemas.openxmlformats.org/drawingml/2006/table">
            <a:tbl>
              <a:tblPr>
                <a:tableStyleId>{0505E3EF-67EA-436B-97B2-0124C06EBD24}</a:tableStyleId>
              </a:tblPr>
              <a:tblGrid>
                <a:gridCol w="1317781">
                  <a:extLst>
                    <a:ext uri="{9D8B030D-6E8A-4147-A177-3AD203B41FA5}">
                      <a16:colId xmlns:a16="http://schemas.microsoft.com/office/drawing/2014/main" val="2958144848"/>
                    </a:ext>
                  </a:extLst>
                </a:gridCol>
                <a:gridCol w="1317781">
                  <a:extLst>
                    <a:ext uri="{9D8B030D-6E8A-4147-A177-3AD203B41FA5}">
                      <a16:colId xmlns:a16="http://schemas.microsoft.com/office/drawing/2014/main" val="2259706301"/>
                    </a:ext>
                  </a:extLst>
                </a:gridCol>
                <a:gridCol w="1317781">
                  <a:extLst>
                    <a:ext uri="{9D8B030D-6E8A-4147-A177-3AD203B41FA5}">
                      <a16:colId xmlns:a16="http://schemas.microsoft.com/office/drawing/2014/main" val="329462585"/>
                    </a:ext>
                  </a:extLst>
                </a:gridCol>
                <a:gridCol w="1317781">
                  <a:extLst>
                    <a:ext uri="{9D8B030D-6E8A-4147-A177-3AD203B41FA5}">
                      <a16:colId xmlns:a16="http://schemas.microsoft.com/office/drawing/2014/main" val="1916703376"/>
                    </a:ext>
                  </a:extLst>
                </a:gridCol>
              </a:tblGrid>
              <a:tr h="227755">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Muy buena + Buena</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a:effectLst/>
                        </a:rPr>
                        <a:t>Razonable</a:t>
                      </a:r>
                      <a:endParaRPr lang="es-CL" sz="1200" b="1" i="0" u="none" strike="noStrike">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Muy mala + mala</a:t>
                      </a:r>
                      <a:endParaRPr lang="es-CL" sz="1200" b="1" i="0" u="none" strike="noStrike" dirty="0">
                        <a:solidFill>
                          <a:srgbClr val="000000"/>
                        </a:solidFill>
                        <a:effectLst/>
                        <a:latin typeface="Calibri" panose="020F0502020204030204" pitchFamily="34" charset="0"/>
                      </a:endParaRPr>
                    </a:p>
                  </a:txBody>
                  <a:tcPr marL="820" marR="820" marT="820" marB="0" anchor="ctr"/>
                </a:tc>
                <a:extLst>
                  <a:ext uri="{0D108BD9-81ED-4DB2-BD59-A6C34878D82A}">
                    <a16:rowId xmlns:a16="http://schemas.microsoft.com/office/drawing/2014/main" val="2377957257"/>
                  </a:ext>
                </a:extLst>
              </a:tr>
              <a:tr h="220774">
                <a:tc>
                  <a:txBody>
                    <a:bodyPr/>
                    <a:lstStyle/>
                    <a:p>
                      <a:pPr algn="l" fontAlgn="t"/>
                      <a:r>
                        <a:rPr lang="es-CL" sz="1200" b="0" i="0" u="none" strike="noStrike" dirty="0">
                          <a:solidFill>
                            <a:srgbClr val="000000"/>
                          </a:solidFill>
                          <a:effectLst/>
                          <a:latin typeface="Calibri" panose="020F0502020204030204" pitchFamily="34" charset="0"/>
                        </a:rPr>
                        <a:t>Arica y Parinacota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23%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51697720"/>
                  </a:ext>
                </a:extLst>
              </a:tr>
              <a:tr h="220774">
                <a:tc>
                  <a:txBody>
                    <a:bodyPr/>
                    <a:lstStyle/>
                    <a:p>
                      <a:pPr algn="l" fontAlgn="t"/>
                      <a:r>
                        <a:rPr lang="es-CL" sz="1200" b="0" i="0" u="none" strike="noStrike" dirty="0">
                          <a:solidFill>
                            <a:srgbClr val="000000"/>
                          </a:solidFill>
                          <a:effectLst/>
                          <a:latin typeface="Calibri" panose="020F0502020204030204" pitchFamily="34" charset="0"/>
                        </a:rPr>
                        <a:t>Tarapacá</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2204842216"/>
                  </a:ext>
                </a:extLst>
              </a:tr>
              <a:tr h="220774">
                <a:tc>
                  <a:txBody>
                    <a:bodyPr/>
                    <a:lstStyle/>
                    <a:p>
                      <a:pPr algn="l" fontAlgn="t"/>
                      <a:r>
                        <a:rPr lang="es-CL" sz="1200" b="0" i="0" u="none" strike="noStrike" dirty="0">
                          <a:solidFill>
                            <a:srgbClr val="000000"/>
                          </a:solidFill>
                          <a:effectLst/>
                          <a:latin typeface="Calibri" panose="020F0502020204030204" pitchFamily="34" charset="0"/>
                        </a:rPr>
                        <a:t>Antofagasta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2929120058"/>
                  </a:ext>
                </a:extLst>
              </a:tr>
              <a:tr h="220774">
                <a:tc>
                  <a:txBody>
                    <a:bodyPr/>
                    <a:lstStyle/>
                    <a:p>
                      <a:pPr algn="l" fontAlgn="t"/>
                      <a:r>
                        <a:rPr lang="es-CL" sz="1200" b="0" i="0" u="none" strike="noStrike" dirty="0">
                          <a:solidFill>
                            <a:srgbClr val="000000"/>
                          </a:solidFill>
                          <a:effectLst/>
                          <a:latin typeface="Calibri" panose="020F0502020204030204" pitchFamily="34" charset="0"/>
                        </a:rPr>
                        <a:t>Atacama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52%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36%</a:t>
                      </a:r>
                    </a:p>
                  </a:txBody>
                  <a:tcPr marL="9525" marR="9525" marT="9525" marB="0" anchor="b"/>
                </a:tc>
                <a:tc>
                  <a:txBody>
                    <a:bodyPr/>
                    <a:lstStyle/>
                    <a:p>
                      <a:pPr algn="ctr" fontAlgn="b"/>
                      <a:r>
                        <a:rPr lang="es-CL" sz="1200" b="0" i="0" u="none" strike="noStrike">
                          <a:solidFill>
                            <a:srgbClr val="FF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159976788"/>
                  </a:ext>
                </a:extLst>
              </a:tr>
              <a:tr h="220774">
                <a:tc>
                  <a:txBody>
                    <a:bodyPr/>
                    <a:lstStyle/>
                    <a:p>
                      <a:pPr algn="l" fontAlgn="t"/>
                      <a:r>
                        <a:rPr lang="es-CL" sz="1200" b="0" i="0" u="none" strike="noStrike" dirty="0">
                          <a:solidFill>
                            <a:srgbClr val="000000"/>
                          </a:solidFill>
                          <a:effectLst/>
                          <a:latin typeface="Calibri" panose="020F0502020204030204" pitchFamily="34" charset="0"/>
                        </a:rPr>
                        <a:t>Coquimbo</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48%</a:t>
                      </a:r>
                    </a:p>
                  </a:txBody>
                  <a:tcPr marL="9525" marR="9525" marT="9525" marB="0" anchor="b"/>
                </a:tc>
                <a:extLst>
                  <a:ext uri="{0D108BD9-81ED-4DB2-BD59-A6C34878D82A}">
                    <a16:rowId xmlns:a16="http://schemas.microsoft.com/office/drawing/2014/main" val="1097258130"/>
                  </a:ext>
                </a:extLst>
              </a:tr>
              <a:tr h="220774">
                <a:tc>
                  <a:txBody>
                    <a:bodyPr/>
                    <a:lstStyle/>
                    <a:p>
                      <a:pPr algn="l" fontAlgn="t"/>
                      <a:r>
                        <a:rPr lang="es-CL" sz="1200" b="0" i="0" u="none" strike="noStrike" dirty="0">
                          <a:solidFill>
                            <a:srgbClr val="000000"/>
                          </a:solidFill>
                          <a:effectLst/>
                          <a:latin typeface="Calibri" panose="020F0502020204030204" pitchFamily="34" charset="0"/>
                        </a:rPr>
                        <a:t>Valparaíso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val="2239889843"/>
                  </a:ext>
                </a:extLst>
              </a:tr>
              <a:tr h="220774">
                <a:tc>
                  <a:txBody>
                    <a:bodyPr/>
                    <a:lstStyle/>
                    <a:p>
                      <a:pPr algn="l" fontAlgn="t"/>
                      <a:r>
                        <a:rPr lang="es-CL" sz="1200" b="0" i="0" u="none" strike="noStrike" dirty="0">
                          <a:solidFill>
                            <a:srgbClr val="000000"/>
                          </a:solidFill>
                          <a:effectLst/>
                          <a:latin typeface="Calibri" panose="020F0502020204030204" pitchFamily="34" charset="0"/>
                        </a:rPr>
                        <a:t>Metropolitana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849809607"/>
                  </a:ext>
                </a:extLst>
              </a:tr>
              <a:tr h="220774">
                <a:tc>
                  <a:txBody>
                    <a:bodyPr/>
                    <a:lstStyle/>
                    <a:p>
                      <a:pPr algn="l" fontAlgn="t"/>
                      <a:r>
                        <a:rPr lang="es-CL" sz="1200" b="0" i="0" u="none" strike="noStrike" dirty="0">
                          <a:solidFill>
                            <a:srgbClr val="000000"/>
                          </a:solidFill>
                          <a:effectLst/>
                          <a:latin typeface="Calibri" panose="020F0502020204030204" pitchFamily="34" charset="0"/>
                        </a:rPr>
                        <a:t>O'Higgins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50%</a:t>
                      </a:r>
                    </a:p>
                  </a:txBody>
                  <a:tcPr marL="9525" marR="9525" marT="9525" marB="0" anchor="b"/>
                </a:tc>
                <a:extLst>
                  <a:ext uri="{0D108BD9-81ED-4DB2-BD59-A6C34878D82A}">
                    <a16:rowId xmlns:a16="http://schemas.microsoft.com/office/drawing/2014/main" val="3980606582"/>
                  </a:ext>
                </a:extLst>
              </a:tr>
              <a:tr h="220774">
                <a:tc>
                  <a:txBody>
                    <a:bodyPr/>
                    <a:lstStyle/>
                    <a:p>
                      <a:pPr algn="l" fontAlgn="t"/>
                      <a:r>
                        <a:rPr lang="es-CL" sz="1200" b="0" i="0" u="none" strike="noStrike" dirty="0">
                          <a:solidFill>
                            <a:srgbClr val="000000"/>
                          </a:solidFill>
                          <a:effectLst/>
                          <a:latin typeface="Calibri" panose="020F0502020204030204" pitchFamily="34" charset="0"/>
                        </a:rPr>
                        <a:t>Maule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val="1803352656"/>
                  </a:ext>
                </a:extLst>
              </a:tr>
              <a:tr h="220774">
                <a:tc>
                  <a:txBody>
                    <a:bodyPr/>
                    <a:lstStyle/>
                    <a:p>
                      <a:pPr algn="l" fontAlgn="t"/>
                      <a:r>
                        <a:rPr lang="es-CL" sz="1200" b="0" i="0" u="none" strike="noStrike" dirty="0">
                          <a:solidFill>
                            <a:srgbClr val="000000"/>
                          </a:solidFill>
                          <a:effectLst/>
                          <a:latin typeface="Calibri" panose="020F0502020204030204" pitchFamily="34" charset="0"/>
                        </a:rPr>
                        <a:t>Ñuble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val="155841616"/>
                  </a:ext>
                </a:extLst>
              </a:tr>
              <a:tr h="220774">
                <a:tc>
                  <a:txBody>
                    <a:bodyPr/>
                    <a:lstStyle/>
                    <a:p>
                      <a:pPr algn="l" fontAlgn="t"/>
                      <a:r>
                        <a:rPr lang="es-CL" sz="1200" b="0" i="0" u="none" strike="noStrike" dirty="0">
                          <a:solidFill>
                            <a:srgbClr val="000000"/>
                          </a:solidFill>
                          <a:effectLst/>
                          <a:latin typeface="Calibri" panose="020F0502020204030204" pitchFamily="34" charset="0"/>
                        </a:rPr>
                        <a:t>Biobío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41%</a:t>
                      </a:r>
                    </a:p>
                  </a:txBody>
                  <a:tcPr marL="9525" marR="9525" marT="9525" marB="0" anchor="b"/>
                </a:tc>
                <a:tc>
                  <a:txBody>
                    <a:bodyPr/>
                    <a:lstStyle/>
                    <a:p>
                      <a:pPr algn="ctr" fontAlgn="b"/>
                      <a:r>
                        <a:rPr lang="es-CL" sz="1200" b="0" i="0" u="none" strike="noStrike">
                          <a:solidFill>
                            <a:srgbClr val="FF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874374165"/>
                  </a:ext>
                </a:extLst>
              </a:tr>
              <a:tr h="220774">
                <a:tc>
                  <a:txBody>
                    <a:bodyPr/>
                    <a:lstStyle/>
                    <a:p>
                      <a:pPr algn="l" fontAlgn="t"/>
                      <a:r>
                        <a:rPr lang="es-CL" sz="1200" b="0" i="0" u="none" strike="noStrike" dirty="0">
                          <a:solidFill>
                            <a:srgbClr val="000000"/>
                          </a:solidFill>
                          <a:effectLst/>
                          <a:latin typeface="Calibri" panose="020F0502020204030204" pitchFamily="34" charset="0"/>
                        </a:rPr>
                        <a:t>Araucanía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48%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3128985657"/>
                  </a:ext>
                </a:extLst>
              </a:tr>
              <a:tr h="227755">
                <a:tc>
                  <a:txBody>
                    <a:bodyPr/>
                    <a:lstStyle/>
                    <a:p>
                      <a:pPr algn="l" fontAlgn="t"/>
                      <a:r>
                        <a:rPr lang="es-CL" sz="1200" b="0" i="0" u="none" strike="noStrike" dirty="0">
                          <a:solidFill>
                            <a:srgbClr val="000000"/>
                          </a:solidFill>
                          <a:effectLst/>
                          <a:latin typeface="Calibri" panose="020F0502020204030204" pitchFamily="34" charset="0"/>
                        </a:rPr>
                        <a:t>Los Ríos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44%</a:t>
                      </a:r>
                    </a:p>
                  </a:txBody>
                  <a:tcPr marL="9525" marR="9525" marT="9525" marB="0" anchor="b"/>
                </a:tc>
                <a:tc>
                  <a:txBody>
                    <a:bodyPr/>
                    <a:lstStyle/>
                    <a:p>
                      <a:pPr algn="ctr" fontAlgn="b"/>
                      <a:r>
                        <a:rPr lang="es-CL" sz="1200" b="0" i="0" u="none" strike="noStrike">
                          <a:solidFill>
                            <a:srgbClr val="FF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4263801955"/>
                  </a:ext>
                </a:extLst>
              </a:tr>
              <a:tr h="220774">
                <a:tc>
                  <a:txBody>
                    <a:bodyPr/>
                    <a:lstStyle/>
                    <a:p>
                      <a:pPr algn="l" fontAlgn="t"/>
                      <a:r>
                        <a:rPr lang="es-CL" sz="1200" b="0" i="0" u="none" strike="noStrike" dirty="0">
                          <a:solidFill>
                            <a:srgbClr val="000000"/>
                          </a:solidFill>
                          <a:effectLst/>
                          <a:latin typeface="Calibri" panose="020F0502020204030204" pitchFamily="34" charset="0"/>
                        </a:rPr>
                        <a:t>Los Lagos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27%</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52%</a:t>
                      </a:r>
                    </a:p>
                  </a:txBody>
                  <a:tcPr marL="9525" marR="9525" marT="9525" marB="0" anchor="b"/>
                </a:tc>
                <a:extLst>
                  <a:ext uri="{0D108BD9-81ED-4DB2-BD59-A6C34878D82A}">
                    <a16:rowId xmlns:a16="http://schemas.microsoft.com/office/drawing/2014/main" val="2522712460"/>
                  </a:ext>
                </a:extLst>
              </a:tr>
              <a:tr h="227755">
                <a:tc>
                  <a:txBody>
                    <a:bodyPr/>
                    <a:lstStyle/>
                    <a:p>
                      <a:pPr algn="l" fontAlgn="t"/>
                      <a:r>
                        <a:rPr lang="es-CL" sz="1200" b="0" i="0" u="none" strike="noStrike" dirty="0">
                          <a:solidFill>
                            <a:srgbClr val="000000"/>
                          </a:solidFill>
                          <a:effectLst/>
                          <a:latin typeface="Calibri" panose="020F0502020204030204" pitchFamily="34" charset="0"/>
                        </a:rPr>
                        <a:t>Aysén</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746533710"/>
                  </a:ext>
                </a:extLst>
              </a:tr>
              <a:tr h="220774">
                <a:tc>
                  <a:txBody>
                    <a:bodyPr/>
                    <a:lstStyle/>
                    <a:p>
                      <a:pPr algn="l" fontAlgn="t"/>
                      <a:r>
                        <a:rPr lang="es-CL" sz="1200" b="0" i="0" u="none" strike="noStrike" dirty="0">
                          <a:solidFill>
                            <a:srgbClr val="000000"/>
                          </a:solidFill>
                          <a:effectLst/>
                          <a:latin typeface="Calibri" panose="020F0502020204030204" pitchFamily="34" charset="0"/>
                        </a:rPr>
                        <a:t>Magallanes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val="2633099507"/>
                  </a:ext>
                </a:extLst>
              </a:tr>
            </a:tbl>
          </a:graphicData>
        </a:graphic>
      </p:graphicFrame>
      <p:sp>
        <p:nvSpPr>
          <p:cNvPr id="22" name="CuadroTexto 21"/>
          <p:cNvSpPr txBox="1"/>
          <p:nvPr/>
        </p:nvSpPr>
        <p:spPr>
          <a:xfrm>
            <a:off x="6552406" y="6401594"/>
            <a:ext cx="1600200" cy="369332"/>
          </a:xfrm>
          <a:prstGeom prst="rect">
            <a:avLst/>
          </a:prstGeom>
          <a:noFill/>
        </p:spPr>
        <p:txBody>
          <a:bodyPr wrap="square" rtlCol="0">
            <a:spAutoFit/>
          </a:bodyPr>
          <a:lstStyle/>
          <a:p>
            <a:r>
              <a:rPr lang="es-CL" sz="1800" dirty="0">
                <a:hlinkClick r:id="rId6" action="ppaction://hlinksldjump"/>
              </a:rPr>
              <a:t>(Comparación)</a:t>
            </a:r>
            <a:endParaRPr lang="es-CL" sz="1800" dirty="0"/>
          </a:p>
        </p:txBody>
      </p:sp>
      <p:graphicFrame>
        <p:nvGraphicFramePr>
          <p:cNvPr id="30" name="Gráfico 29"/>
          <p:cNvGraphicFramePr>
            <a:graphicFrameLocks/>
          </p:cNvGraphicFramePr>
          <p:nvPr>
            <p:extLst>
              <p:ext uri="{D42A27DB-BD31-4B8C-83A1-F6EECF244321}">
                <p14:modId xmlns:p14="http://schemas.microsoft.com/office/powerpoint/2010/main" val="431842475"/>
              </p:ext>
            </p:extLst>
          </p:nvPr>
        </p:nvGraphicFramePr>
        <p:xfrm>
          <a:off x="-534194" y="1120052"/>
          <a:ext cx="4548757" cy="23246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88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1" name="CuadroTexto 20"/>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 ¿Qué actividades realiza cuando visita un parque?*</a:t>
            </a:r>
            <a:endParaRPr lang="es-CL" sz="2000" b="1" i="1" dirty="0">
              <a:solidFill>
                <a:schemeClr val="tx1">
                  <a:lumMod val="65000"/>
                  <a:lumOff val="35000"/>
                </a:schemeClr>
              </a:solidFill>
            </a:endParaRPr>
          </a:p>
        </p:txBody>
      </p:sp>
      <p:graphicFrame>
        <p:nvGraphicFramePr>
          <p:cNvPr id="25" name="Gráfico 24"/>
          <p:cNvGraphicFramePr>
            <a:graphicFrameLocks/>
          </p:cNvGraphicFramePr>
          <p:nvPr>
            <p:extLst>
              <p:ext uri="{D42A27DB-BD31-4B8C-83A1-F6EECF244321}">
                <p14:modId xmlns:p14="http://schemas.microsoft.com/office/powerpoint/2010/main" val="621685093"/>
              </p:ext>
            </p:extLst>
          </p:nvPr>
        </p:nvGraphicFramePr>
        <p:xfrm>
          <a:off x="989806" y="1753394"/>
          <a:ext cx="99060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33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1" name="CuadroTexto 20"/>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 ¿Qué actividades realiza cuando visita un parque?*</a:t>
            </a:r>
            <a:endParaRPr lang="es-CL" sz="2000" b="1" i="1" dirty="0">
              <a:solidFill>
                <a:schemeClr val="tx1">
                  <a:lumMod val="65000"/>
                  <a:lumOff val="35000"/>
                </a:schemeClr>
              </a:solidFill>
            </a:endParaRPr>
          </a:p>
        </p:txBody>
      </p:sp>
      <p:graphicFrame>
        <p:nvGraphicFramePr>
          <p:cNvPr id="24" name="Tabla 23"/>
          <p:cNvGraphicFramePr>
            <a:graphicFrameLocks noGrp="1"/>
          </p:cNvGraphicFramePr>
          <p:nvPr>
            <p:extLst>
              <p:ext uri="{D42A27DB-BD31-4B8C-83A1-F6EECF244321}">
                <p14:modId xmlns:p14="http://schemas.microsoft.com/office/powerpoint/2010/main" val="609160989"/>
              </p:ext>
            </p:extLst>
          </p:nvPr>
        </p:nvGraphicFramePr>
        <p:xfrm>
          <a:off x="398375" y="1502394"/>
          <a:ext cx="11430001" cy="4745042"/>
        </p:xfrm>
        <a:graphic>
          <a:graphicData uri="http://schemas.openxmlformats.org/drawingml/2006/table">
            <a:tbl>
              <a:tblPr>
                <a:tableStyleId>{0505E3EF-67EA-436B-97B2-0124C06EBD24}</a:tableStyleId>
              </a:tblPr>
              <a:tblGrid>
                <a:gridCol w="1505831">
                  <a:extLst>
                    <a:ext uri="{9D8B030D-6E8A-4147-A177-3AD203B41FA5}">
                      <a16:colId xmlns:a16="http://schemas.microsoft.com/office/drawing/2014/main" val="2771204680"/>
                    </a:ext>
                  </a:extLst>
                </a:gridCol>
                <a:gridCol w="990600">
                  <a:extLst>
                    <a:ext uri="{9D8B030D-6E8A-4147-A177-3AD203B41FA5}">
                      <a16:colId xmlns:a16="http://schemas.microsoft.com/office/drawing/2014/main" val="2695866572"/>
                    </a:ext>
                  </a:extLst>
                </a:gridCol>
                <a:gridCol w="1143000">
                  <a:extLst>
                    <a:ext uri="{9D8B030D-6E8A-4147-A177-3AD203B41FA5}">
                      <a16:colId xmlns:a16="http://schemas.microsoft.com/office/drawing/2014/main" val="1247769270"/>
                    </a:ext>
                  </a:extLst>
                </a:gridCol>
                <a:gridCol w="990600">
                  <a:extLst>
                    <a:ext uri="{9D8B030D-6E8A-4147-A177-3AD203B41FA5}">
                      <a16:colId xmlns:a16="http://schemas.microsoft.com/office/drawing/2014/main" val="956317877"/>
                    </a:ext>
                  </a:extLst>
                </a:gridCol>
                <a:gridCol w="838200">
                  <a:extLst>
                    <a:ext uri="{9D8B030D-6E8A-4147-A177-3AD203B41FA5}">
                      <a16:colId xmlns:a16="http://schemas.microsoft.com/office/drawing/2014/main" val="2689267124"/>
                    </a:ext>
                  </a:extLst>
                </a:gridCol>
                <a:gridCol w="1143000">
                  <a:extLst>
                    <a:ext uri="{9D8B030D-6E8A-4147-A177-3AD203B41FA5}">
                      <a16:colId xmlns:a16="http://schemas.microsoft.com/office/drawing/2014/main" val="667694192"/>
                    </a:ext>
                  </a:extLst>
                </a:gridCol>
                <a:gridCol w="914400">
                  <a:extLst>
                    <a:ext uri="{9D8B030D-6E8A-4147-A177-3AD203B41FA5}">
                      <a16:colId xmlns:a16="http://schemas.microsoft.com/office/drawing/2014/main" val="4270864588"/>
                    </a:ext>
                  </a:extLst>
                </a:gridCol>
                <a:gridCol w="1143000">
                  <a:extLst>
                    <a:ext uri="{9D8B030D-6E8A-4147-A177-3AD203B41FA5}">
                      <a16:colId xmlns:a16="http://schemas.microsoft.com/office/drawing/2014/main" val="2516285199"/>
                    </a:ext>
                  </a:extLst>
                </a:gridCol>
                <a:gridCol w="1143000">
                  <a:extLst>
                    <a:ext uri="{9D8B030D-6E8A-4147-A177-3AD203B41FA5}">
                      <a16:colId xmlns:a16="http://schemas.microsoft.com/office/drawing/2014/main" val="1007343272"/>
                    </a:ext>
                  </a:extLst>
                </a:gridCol>
                <a:gridCol w="1618370">
                  <a:extLst>
                    <a:ext uri="{9D8B030D-6E8A-4147-A177-3AD203B41FA5}">
                      <a16:colId xmlns:a16="http://schemas.microsoft.com/office/drawing/2014/main" val="379534205"/>
                    </a:ext>
                  </a:extLst>
                </a:gridCol>
              </a:tblGrid>
              <a:tr h="1480122">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s-CL" sz="1200" b="1" u="none" strike="noStrike" dirty="0">
                          <a:effectLst/>
                        </a:rPr>
                        <a:t>Andar en bicicleta</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a:effectLst/>
                        </a:rPr>
                        <a:t>Andar en patineta (skate) o patinaje</a:t>
                      </a:r>
                      <a:endParaRPr lang="es-CL"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t"/>
                      <a:r>
                        <a:rPr lang="es-CL" sz="1200" b="1" u="none" strike="noStrike" dirty="0">
                          <a:effectLst/>
                        </a:rPr>
                        <a:t>Comer o hacer picnic</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200" b="1" u="none" strike="noStrike" dirty="0">
                          <a:effectLst/>
                        </a:rPr>
                        <a:t>Correr o atletismo</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Juegos con niños/as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Pasear perros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dirty="0">
                          <a:effectLst/>
                        </a:rPr>
                        <a:t>Pasear, apreciar la naturaleza, relajarse</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dirty="0">
                          <a:effectLst/>
                        </a:rPr>
                        <a:t>Practicar deportes en equipo</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s-CL" sz="1200" b="1" u="none" strike="noStrike" dirty="0">
                          <a:effectLst/>
                        </a:rPr>
                        <a:t>Ver shows, espectáculos o participar de actividades organizadas por la administración del parque</a:t>
                      </a:r>
                      <a:endParaRPr lang="es-CL"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63888258"/>
                  </a:ext>
                </a:extLst>
              </a:tr>
              <a:tr h="189760">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2186007057"/>
                  </a:ext>
                </a:extLst>
              </a:tr>
              <a:tr h="227710">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478668932"/>
                  </a:ext>
                </a:extLst>
              </a:tr>
              <a:tr h="189760">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386663616"/>
                  </a:ext>
                </a:extLst>
              </a:tr>
              <a:tr h="189760">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2478156891"/>
                  </a:ext>
                </a:extLst>
              </a:tr>
              <a:tr h="227710">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928514952"/>
                  </a:ext>
                </a:extLst>
              </a:tr>
              <a:tr h="189760">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78845497"/>
                  </a:ext>
                </a:extLst>
              </a:tr>
              <a:tr h="189760">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630606839"/>
                  </a:ext>
                </a:extLst>
              </a:tr>
              <a:tr h="189760">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3617594991"/>
                  </a:ext>
                </a:extLst>
              </a:tr>
              <a:tr h="189760">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287539314"/>
                  </a:ext>
                </a:extLst>
              </a:tr>
              <a:tr h="189760">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3920902006"/>
                  </a:ext>
                </a:extLst>
              </a:tr>
              <a:tr h="189760">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extLst>
                  <a:ext uri="{0D108BD9-81ED-4DB2-BD59-A6C34878D82A}">
                    <a16:rowId xmlns:a16="http://schemas.microsoft.com/office/drawing/2014/main" val="3243201076"/>
                  </a:ext>
                </a:extLst>
              </a:tr>
              <a:tr h="227710">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2659161297"/>
                  </a:ext>
                </a:extLst>
              </a:tr>
              <a:tr h="227710">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183038958"/>
                  </a:ext>
                </a:extLst>
              </a:tr>
              <a:tr h="189760">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3665023625"/>
                  </a:ext>
                </a:extLst>
              </a:tr>
              <a:tr h="237625">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1266468505"/>
                  </a:ext>
                </a:extLst>
              </a:tr>
              <a:tr h="189760">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1" i="0" u="none" strike="noStrike" dirty="0">
                          <a:solidFill>
                            <a:srgbClr val="0070C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3968437374"/>
                  </a:ext>
                </a:extLst>
              </a:tr>
            </a:tbl>
          </a:graphicData>
        </a:graphic>
      </p:graphicFrame>
    </p:spTree>
    <p:extLst>
      <p:ext uri="{BB962C8B-B14F-4D97-AF65-F5344CB8AC3E}">
        <p14:creationId xmlns:p14="http://schemas.microsoft.com/office/powerpoint/2010/main" val="27535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2" name="CuadroTexto 21"/>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 ¿Qué actividades realiza cuando visita un parque?</a:t>
            </a:r>
            <a:endParaRPr lang="es-CL" sz="2000" b="1" i="1" dirty="0">
              <a:solidFill>
                <a:schemeClr val="tx1">
                  <a:lumMod val="65000"/>
                  <a:lumOff val="35000"/>
                </a:schemeClr>
              </a:solidFill>
            </a:endParaRPr>
          </a:p>
        </p:txBody>
      </p:sp>
      <p:graphicFrame>
        <p:nvGraphicFramePr>
          <p:cNvPr id="23" name="Gráfico 22"/>
          <p:cNvGraphicFramePr>
            <a:graphicFrameLocks/>
          </p:cNvGraphicFramePr>
          <p:nvPr>
            <p:extLst>
              <p:ext uri="{D42A27DB-BD31-4B8C-83A1-F6EECF244321}">
                <p14:modId xmlns:p14="http://schemas.microsoft.com/office/powerpoint/2010/main" val="753876434"/>
              </p:ext>
            </p:extLst>
          </p:nvPr>
        </p:nvGraphicFramePr>
        <p:xfrm>
          <a:off x="823722" y="1562005"/>
          <a:ext cx="4572000" cy="4315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p:cNvGraphicFramePr>
            <a:graphicFrameLocks/>
          </p:cNvGraphicFramePr>
          <p:nvPr>
            <p:extLst>
              <p:ext uri="{D42A27DB-BD31-4B8C-83A1-F6EECF244321}">
                <p14:modId xmlns:p14="http://schemas.microsoft.com/office/powerpoint/2010/main" val="3085118810"/>
              </p:ext>
            </p:extLst>
          </p:nvPr>
        </p:nvGraphicFramePr>
        <p:xfrm>
          <a:off x="5714206" y="1543283"/>
          <a:ext cx="6210300" cy="43338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07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1" name="CuadroTexto 20"/>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¿Cómo se traslada para visitar estos parques?*</a:t>
            </a:r>
            <a:endParaRPr lang="es-CL" sz="2000" b="1" i="1" dirty="0">
              <a:solidFill>
                <a:schemeClr val="tx1">
                  <a:lumMod val="65000"/>
                  <a:lumOff val="35000"/>
                </a:schemeClr>
              </a:solidFill>
            </a:endParaRPr>
          </a:p>
        </p:txBody>
      </p:sp>
      <p:graphicFrame>
        <p:nvGraphicFramePr>
          <p:cNvPr id="23" name="Tabla 22"/>
          <p:cNvGraphicFramePr>
            <a:graphicFrameLocks noGrp="1"/>
          </p:cNvGraphicFramePr>
          <p:nvPr>
            <p:extLst>
              <p:ext uri="{D42A27DB-BD31-4B8C-83A1-F6EECF244321}">
                <p14:modId xmlns:p14="http://schemas.microsoft.com/office/powerpoint/2010/main" val="1566068597"/>
              </p:ext>
            </p:extLst>
          </p:nvPr>
        </p:nvGraphicFramePr>
        <p:xfrm>
          <a:off x="593231" y="3110951"/>
          <a:ext cx="5682456" cy="3512354"/>
        </p:xfrm>
        <a:graphic>
          <a:graphicData uri="http://schemas.openxmlformats.org/drawingml/2006/table">
            <a:tbl>
              <a:tblPr>
                <a:tableStyleId>{0505E3EF-67EA-436B-97B2-0124C06EBD24}</a:tableStyleId>
              </a:tblPr>
              <a:tblGrid>
                <a:gridCol w="1158575">
                  <a:extLst>
                    <a:ext uri="{9D8B030D-6E8A-4147-A177-3AD203B41FA5}">
                      <a16:colId xmlns:a16="http://schemas.microsoft.com/office/drawing/2014/main" val="3423801158"/>
                    </a:ext>
                  </a:extLst>
                </a:gridCol>
                <a:gridCol w="735577">
                  <a:extLst>
                    <a:ext uri="{9D8B030D-6E8A-4147-A177-3AD203B41FA5}">
                      <a16:colId xmlns:a16="http://schemas.microsoft.com/office/drawing/2014/main" val="2969229722"/>
                    </a:ext>
                  </a:extLst>
                </a:gridCol>
                <a:gridCol w="947076">
                  <a:extLst>
                    <a:ext uri="{9D8B030D-6E8A-4147-A177-3AD203B41FA5}">
                      <a16:colId xmlns:a16="http://schemas.microsoft.com/office/drawing/2014/main" val="2580748630"/>
                    </a:ext>
                  </a:extLst>
                </a:gridCol>
                <a:gridCol w="947076">
                  <a:extLst>
                    <a:ext uri="{9D8B030D-6E8A-4147-A177-3AD203B41FA5}">
                      <a16:colId xmlns:a16="http://schemas.microsoft.com/office/drawing/2014/main" val="1996715231"/>
                    </a:ext>
                  </a:extLst>
                </a:gridCol>
                <a:gridCol w="947076">
                  <a:extLst>
                    <a:ext uri="{9D8B030D-6E8A-4147-A177-3AD203B41FA5}">
                      <a16:colId xmlns:a16="http://schemas.microsoft.com/office/drawing/2014/main" val="2628240524"/>
                    </a:ext>
                  </a:extLst>
                </a:gridCol>
                <a:gridCol w="947076">
                  <a:extLst>
                    <a:ext uri="{9D8B030D-6E8A-4147-A177-3AD203B41FA5}">
                      <a16:colId xmlns:a16="http://schemas.microsoft.com/office/drawing/2014/main" val="4192731078"/>
                    </a:ext>
                  </a:extLst>
                </a:gridCol>
              </a:tblGrid>
              <a:tr h="336118">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A pie</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En bicicleta</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En auto particular</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En taxi o colectivo</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En transporte público</a:t>
                      </a:r>
                      <a:endParaRPr lang="es-CL" sz="1200" b="1" i="0" u="none" strike="noStrike" dirty="0">
                        <a:solidFill>
                          <a:srgbClr val="000000"/>
                        </a:solidFill>
                        <a:effectLst/>
                        <a:latin typeface="Calibri" panose="020F0502020204030204" pitchFamily="34" charset="0"/>
                      </a:endParaRPr>
                    </a:p>
                  </a:txBody>
                  <a:tcPr marL="820" marR="820" marT="820" marB="0" anchor="ctr"/>
                </a:tc>
                <a:extLst>
                  <a:ext uri="{0D108BD9-81ED-4DB2-BD59-A6C34878D82A}">
                    <a16:rowId xmlns:a16="http://schemas.microsoft.com/office/drawing/2014/main" val="1377504259"/>
                  </a:ext>
                </a:extLst>
              </a:tr>
              <a:tr h="189364">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62%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extLst>
                  <a:ext uri="{0D108BD9-81ED-4DB2-BD59-A6C34878D82A}">
                    <a16:rowId xmlns:a16="http://schemas.microsoft.com/office/drawing/2014/main" val="1547642610"/>
                  </a:ext>
                </a:extLst>
              </a:tr>
              <a:tr h="189364">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t"/>
                      <a:r>
                        <a:rPr lang="es-CL" sz="1200" b="1" i="0" u="none" strike="noStrike" dirty="0">
                          <a:solidFill>
                            <a:srgbClr val="0070C0"/>
                          </a:solidFill>
                          <a:effectLst/>
                          <a:latin typeface="Calibri" panose="020F0502020204030204" pitchFamily="34" charset="0"/>
                        </a:rPr>
                        <a:t>47%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a:t>
                      </a:r>
                    </a:p>
                  </a:txBody>
                  <a:tcPr marL="9525" marR="9525" marT="9525" marB="0"/>
                </a:tc>
                <a:extLst>
                  <a:ext uri="{0D108BD9-81ED-4DB2-BD59-A6C34878D82A}">
                    <a16:rowId xmlns:a16="http://schemas.microsoft.com/office/drawing/2014/main" val="3969541011"/>
                  </a:ext>
                </a:extLst>
              </a:tr>
              <a:tr h="189364">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54%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12%</a:t>
                      </a:r>
                    </a:p>
                  </a:txBody>
                  <a:tcPr marL="9525" marR="9525" marT="9525" marB="0"/>
                </a:tc>
                <a:extLst>
                  <a:ext uri="{0D108BD9-81ED-4DB2-BD59-A6C34878D82A}">
                    <a16:rowId xmlns:a16="http://schemas.microsoft.com/office/drawing/2014/main" val="2421042524"/>
                  </a:ext>
                </a:extLst>
              </a:tr>
              <a:tr h="189364">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55%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a:t>
                      </a:r>
                    </a:p>
                  </a:txBody>
                  <a:tcPr marL="9525" marR="9525" marT="9525" marB="0"/>
                </a:tc>
                <a:extLst>
                  <a:ext uri="{0D108BD9-81ED-4DB2-BD59-A6C34878D82A}">
                    <a16:rowId xmlns:a16="http://schemas.microsoft.com/office/drawing/2014/main" val="2048255045"/>
                  </a:ext>
                </a:extLst>
              </a:tr>
              <a:tr h="189364">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50%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extLst>
                  <a:ext uri="{0D108BD9-81ED-4DB2-BD59-A6C34878D82A}">
                    <a16:rowId xmlns:a16="http://schemas.microsoft.com/office/drawing/2014/main" val="1466746344"/>
                  </a:ext>
                </a:extLst>
              </a:tr>
              <a:tr h="189364">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extLst>
                  <a:ext uri="{0D108BD9-81ED-4DB2-BD59-A6C34878D82A}">
                    <a16:rowId xmlns:a16="http://schemas.microsoft.com/office/drawing/2014/main" val="3934357781"/>
                  </a:ext>
                </a:extLst>
              </a:tr>
              <a:tr h="189364">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t"/>
                      <a:r>
                        <a:rPr lang="es-CL" sz="1200" b="1" i="0" u="none" strike="noStrike" dirty="0">
                          <a:solidFill>
                            <a:srgbClr val="0070C0"/>
                          </a:solidFill>
                          <a:effectLst/>
                          <a:latin typeface="Calibri" panose="020F0502020204030204" pitchFamily="34" charset="0"/>
                        </a:rPr>
                        <a:t>41%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extLst>
                  <a:ext uri="{0D108BD9-81ED-4DB2-BD59-A6C34878D82A}">
                    <a16:rowId xmlns:a16="http://schemas.microsoft.com/office/drawing/2014/main" val="3357847855"/>
                  </a:ext>
                </a:extLst>
              </a:tr>
              <a:tr h="189364">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tc>
                <a:extLst>
                  <a:ext uri="{0D108BD9-81ED-4DB2-BD59-A6C34878D82A}">
                    <a16:rowId xmlns:a16="http://schemas.microsoft.com/office/drawing/2014/main" val="937799737"/>
                  </a:ext>
                </a:extLst>
              </a:tr>
              <a:tr h="189364">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tc>
                <a:extLst>
                  <a:ext uri="{0D108BD9-81ED-4DB2-BD59-A6C34878D82A}">
                    <a16:rowId xmlns:a16="http://schemas.microsoft.com/office/drawing/2014/main" val="3553692250"/>
                  </a:ext>
                </a:extLst>
              </a:tr>
              <a:tr h="189364">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50%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tc>
                <a:extLst>
                  <a:ext uri="{0D108BD9-81ED-4DB2-BD59-A6C34878D82A}">
                    <a16:rowId xmlns:a16="http://schemas.microsoft.com/office/drawing/2014/main" val="3768418615"/>
                  </a:ext>
                </a:extLst>
              </a:tr>
              <a:tr h="189364">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12%</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3121373228"/>
                  </a:ext>
                </a:extLst>
              </a:tr>
              <a:tr h="189364">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34%</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4274178341"/>
                  </a:ext>
                </a:extLst>
              </a:tr>
              <a:tr h="226052">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11%</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tc>
                <a:extLst>
                  <a:ext uri="{0D108BD9-81ED-4DB2-BD59-A6C34878D82A}">
                    <a16:rowId xmlns:a16="http://schemas.microsoft.com/office/drawing/2014/main" val="1268356035"/>
                  </a:ext>
                </a:extLst>
              </a:tr>
              <a:tr h="189364">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tc>
                <a:tc>
                  <a:txBody>
                    <a:bodyPr/>
                    <a:lstStyle/>
                    <a:p>
                      <a:pPr algn="ctr" fontAlgn="t"/>
                      <a:r>
                        <a:rPr lang="es-CL" sz="1200" b="1" i="0" u="none" strike="noStrike" dirty="0">
                          <a:solidFill>
                            <a:srgbClr val="0070C0"/>
                          </a:solidFill>
                          <a:effectLst/>
                          <a:latin typeface="Calibri" panose="020F0502020204030204" pitchFamily="34" charset="0"/>
                        </a:rPr>
                        <a:t>51%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tc>
                <a:extLst>
                  <a:ext uri="{0D108BD9-81ED-4DB2-BD59-A6C34878D82A}">
                    <a16:rowId xmlns:a16="http://schemas.microsoft.com/office/drawing/2014/main" val="660209916"/>
                  </a:ext>
                </a:extLst>
              </a:tr>
              <a:tr h="226052">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49%</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a:t>
                      </a:r>
                    </a:p>
                  </a:txBody>
                  <a:tcPr marL="9525" marR="9525" marT="9525" marB="0"/>
                </a:tc>
                <a:extLst>
                  <a:ext uri="{0D108BD9-81ED-4DB2-BD59-A6C34878D82A}">
                    <a16:rowId xmlns:a16="http://schemas.microsoft.com/office/drawing/2014/main" val="1542820692"/>
                  </a:ext>
                </a:extLst>
              </a:tr>
              <a:tr h="189364">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1" i="0" u="none" strike="noStrike">
                          <a:solidFill>
                            <a:srgbClr val="0070C0"/>
                          </a:solidFill>
                          <a:effectLst/>
                          <a:latin typeface="Calibri" panose="020F0502020204030204" pitchFamily="34" charset="0"/>
                        </a:rPr>
                        <a:t>59%</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5%</a:t>
                      </a:r>
                    </a:p>
                  </a:txBody>
                  <a:tcPr marL="9525" marR="9525" marT="9525" marB="0"/>
                </a:tc>
                <a:extLst>
                  <a:ext uri="{0D108BD9-81ED-4DB2-BD59-A6C34878D82A}">
                    <a16:rowId xmlns:a16="http://schemas.microsoft.com/office/drawing/2014/main" val="1618957852"/>
                  </a:ext>
                </a:extLst>
              </a:tr>
            </a:tbl>
          </a:graphicData>
        </a:graphic>
      </p:graphicFrame>
      <p:graphicFrame>
        <p:nvGraphicFramePr>
          <p:cNvPr id="24" name="Gráfico 23"/>
          <p:cNvGraphicFramePr>
            <a:graphicFrameLocks/>
          </p:cNvGraphicFramePr>
          <p:nvPr>
            <p:extLst>
              <p:ext uri="{D42A27DB-BD31-4B8C-83A1-F6EECF244321}">
                <p14:modId xmlns:p14="http://schemas.microsoft.com/office/powerpoint/2010/main" val="1052397898"/>
              </p:ext>
            </p:extLst>
          </p:nvPr>
        </p:nvGraphicFramePr>
        <p:xfrm>
          <a:off x="6467978" y="1067594"/>
          <a:ext cx="522446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a:graphicFrameLocks/>
          </p:cNvGraphicFramePr>
          <p:nvPr>
            <p:extLst>
              <p:ext uri="{D42A27DB-BD31-4B8C-83A1-F6EECF244321}">
                <p14:modId xmlns:p14="http://schemas.microsoft.com/office/powerpoint/2010/main" val="2537564930"/>
              </p:ext>
            </p:extLst>
          </p:nvPr>
        </p:nvGraphicFramePr>
        <p:xfrm>
          <a:off x="6467978" y="3810794"/>
          <a:ext cx="587692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p:cNvGraphicFramePr>
            <a:graphicFrameLocks/>
          </p:cNvGraphicFramePr>
          <p:nvPr>
            <p:extLst>
              <p:ext uri="{D42A27DB-BD31-4B8C-83A1-F6EECF244321}">
                <p14:modId xmlns:p14="http://schemas.microsoft.com/office/powerpoint/2010/main" val="3659895186"/>
              </p:ext>
            </p:extLst>
          </p:nvPr>
        </p:nvGraphicFramePr>
        <p:xfrm>
          <a:off x="402688" y="1267649"/>
          <a:ext cx="5540118" cy="17049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504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¿Qué temas considera se deben trabajar con urgencia en los parques?</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5" name="Gráfico 24"/>
          <p:cNvGraphicFramePr>
            <a:graphicFrameLocks/>
          </p:cNvGraphicFramePr>
          <p:nvPr>
            <p:extLst>
              <p:ext uri="{D42A27DB-BD31-4B8C-83A1-F6EECF244321}">
                <p14:modId xmlns:p14="http://schemas.microsoft.com/office/powerpoint/2010/main" val="341570356"/>
              </p:ext>
            </p:extLst>
          </p:nvPr>
        </p:nvGraphicFramePr>
        <p:xfrm>
          <a:off x="227806" y="1677194"/>
          <a:ext cx="11201400"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29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¿Qué temas considera se deben trabajar con urgencia en los parques?</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4" name="Tabla 23"/>
          <p:cNvGraphicFramePr>
            <a:graphicFrameLocks noGrp="1"/>
          </p:cNvGraphicFramePr>
          <p:nvPr>
            <p:extLst>
              <p:ext uri="{D42A27DB-BD31-4B8C-83A1-F6EECF244321}">
                <p14:modId xmlns:p14="http://schemas.microsoft.com/office/powerpoint/2010/main" val="3160624041"/>
              </p:ext>
            </p:extLst>
          </p:nvPr>
        </p:nvGraphicFramePr>
        <p:xfrm>
          <a:off x="395598" y="1526147"/>
          <a:ext cx="11567011" cy="4166374"/>
        </p:xfrm>
        <a:graphic>
          <a:graphicData uri="http://schemas.openxmlformats.org/drawingml/2006/table">
            <a:tbl>
              <a:tblPr>
                <a:tableStyleId>{0505E3EF-67EA-436B-97B2-0124C06EBD24}</a:tableStyleId>
              </a:tblPr>
              <a:tblGrid>
                <a:gridCol w="1701030">
                  <a:extLst>
                    <a:ext uri="{9D8B030D-6E8A-4147-A177-3AD203B41FA5}">
                      <a16:colId xmlns:a16="http://schemas.microsoft.com/office/drawing/2014/main" val="1685558043"/>
                    </a:ext>
                  </a:extLst>
                </a:gridCol>
                <a:gridCol w="933042">
                  <a:extLst>
                    <a:ext uri="{9D8B030D-6E8A-4147-A177-3AD203B41FA5}">
                      <a16:colId xmlns:a16="http://schemas.microsoft.com/office/drawing/2014/main" val="2358807877"/>
                    </a:ext>
                  </a:extLst>
                </a:gridCol>
                <a:gridCol w="1145249">
                  <a:extLst>
                    <a:ext uri="{9D8B030D-6E8A-4147-A177-3AD203B41FA5}">
                      <a16:colId xmlns:a16="http://schemas.microsoft.com/office/drawing/2014/main" val="3018160742"/>
                    </a:ext>
                  </a:extLst>
                </a:gridCol>
                <a:gridCol w="1145249">
                  <a:extLst>
                    <a:ext uri="{9D8B030D-6E8A-4147-A177-3AD203B41FA5}">
                      <a16:colId xmlns:a16="http://schemas.microsoft.com/office/drawing/2014/main" val="3512221288"/>
                    </a:ext>
                  </a:extLst>
                </a:gridCol>
                <a:gridCol w="1145249">
                  <a:extLst>
                    <a:ext uri="{9D8B030D-6E8A-4147-A177-3AD203B41FA5}">
                      <a16:colId xmlns:a16="http://schemas.microsoft.com/office/drawing/2014/main" val="532084655"/>
                    </a:ext>
                  </a:extLst>
                </a:gridCol>
                <a:gridCol w="1145249">
                  <a:extLst>
                    <a:ext uri="{9D8B030D-6E8A-4147-A177-3AD203B41FA5}">
                      <a16:colId xmlns:a16="http://schemas.microsoft.com/office/drawing/2014/main" val="17413353"/>
                    </a:ext>
                  </a:extLst>
                </a:gridCol>
                <a:gridCol w="1145249">
                  <a:extLst>
                    <a:ext uri="{9D8B030D-6E8A-4147-A177-3AD203B41FA5}">
                      <a16:colId xmlns:a16="http://schemas.microsoft.com/office/drawing/2014/main" val="1312685694"/>
                    </a:ext>
                  </a:extLst>
                </a:gridCol>
                <a:gridCol w="1030723">
                  <a:extLst>
                    <a:ext uri="{9D8B030D-6E8A-4147-A177-3AD203B41FA5}">
                      <a16:colId xmlns:a16="http://schemas.microsoft.com/office/drawing/2014/main" val="2231464096"/>
                    </a:ext>
                  </a:extLst>
                </a:gridCol>
                <a:gridCol w="1145249">
                  <a:extLst>
                    <a:ext uri="{9D8B030D-6E8A-4147-A177-3AD203B41FA5}">
                      <a16:colId xmlns:a16="http://schemas.microsoft.com/office/drawing/2014/main" val="3651522023"/>
                    </a:ext>
                  </a:extLst>
                </a:gridCol>
                <a:gridCol w="1030722">
                  <a:extLst>
                    <a:ext uri="{9D8B030D-6E8A-4147-A177-3AD203B41FA5}">
                      <a16:colId xmlns:a16="http://schemas.microsoft.com/office/drawing/2014/main" val="2200547878"/>
                    </a:ext>
                  </a:extLst>
                </a:gridCol>
              </a:tblGrid>
              <a:tr h="989247">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Cantidad de vegetación</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dirty="0">
                          <a:effectLst/>
                        </a:rPr>
                        <a:t>La calidad y cantidad de infraestructura </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La seguridad (guardias, luminarias)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dirty="0">
                          <a:effectLst/>
                        </a:rPr>
                        <a:t>Manejo de la basura y suciedad</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a:effectLst/>
                        </a:rPr>
                        <a:t>Más actividades de entretención, deporte y cultura</a:t>
                      </a:r>
                      <a:endParaRPr lang="es-ES"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ES" sz="1200" b="1" u="none" strike="noStrike">
                          <a:effectLst/>
                        </a:rPr>
                        <a:t>Inclusividad para personas en situación de discapacidad</a:t>
                      </a:r>
                      <a:endParaRPr lang="es-ES"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Disponibilidad de restaurantes o cafeterías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Espacios exclusivos para mascotas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Accesos en transporte público</a:t>
                      </a:r>
                      <a:endParaRPr lang="es-CL"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35065095"/>
                  </a:ext>
                </a:extLst>
              </a:tr>
              <a:tr h="198962">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466814182"/>
                  </a:ext>
                </a:extLst>
              </a:tr>
              <a:tr h="182786">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695872627"/>
                  </a:ext>
                </a:extLst>
              </a:tr>
              <a:tr h="198962">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1" i="0" u="none" strike="noStrike" dirty="0">
                          <a:solidFill>
                            <a:srgbClr val="0070C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19504150"/>
                  </a:ext>
                </a:extLst>
              </a:tr>
              <a:tr h="198962">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b"/>
                      <a:r>
                        <a:rPr lang="es-CL" sz="1200" b="1" i="0" u="none" strike="noStrike">
                          <a:solidFill>
                            <a:srgbClr val="0070C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3622000181"/>
                  </a:ext>
                </a:extLst>
              </a:tr>
              <a:tr h="198962">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b"/>
                      <a:r>
                        <a:rPr lang="es-CL" sz="1200" b="1" i="0" u="none" strike="noStrike">
                          <a:solidFill>
                            <a:srgbClr val="0070C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2434929901"/>
                  </a:ext>
                </a:extLst>
              </a:tr>
              <a:tr h="198962">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b"/>
                      <a:r>
                        <a:rPr lang="es-CL" sz="1200" b="1" i="0" u="none" strike="noStrike">
                          <a:solidFill>
                            <a:srgbClr val="0070C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382976265"/>
                  </a:ext>
                </a:extLst>
              </a:tr>
              <a:tr h="198962">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b"/>
                      <a:r>
                        <a:rPr lang="es-CL" sz="1200" b="1" i="0" u="none" strike="noStrike">
                          <a:solidFill>
                            <a:srgbClr val="0070C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1087355022"/>
                  </a:ext>
                </a:extLst>
              </a:tr>
              <a:tr h="198962">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823377956"/>
                  </a:ext>
                </a:extLst>
              </a:tr>
              <a:tr h="198962">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b"/>
                      <a:r>
                        <a:rPr lang="es-CL" sz="1200" b="1" i="0" u="none" strike="noStrike">
                          <a:solidFill>
                            <a:srgbClr val="0070C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830138684"/>
                  </a:ext>
                </a:extLst>
              </a:tr>
              <a:tr h="198962">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468811482"/>
                  </a:ext>
                </a:extLst>
              </a:tr>
              <a:tr h="198962">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1" i="0" u="none" strike="noStrike" dirty="0">
                          <a:solidFill>
                            <a:srgbClr val="0070C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781598407"/>
                  </a:ext>
                </a:extLst>
              </a:tr>
              <a:tr h="182786">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321671053"/>
                  </a:ext>
                </a:extLst>
              </a:tr>
              <a:tr h="212368">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463189014"/>
                  </a:ext>
                </a:extLst>
              </a:tr>
              <a:tr h="198962">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25%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83537524"/>
                  </a:ext>
                </a:extLst>
              </a:tr>
              <a:tr h="182786">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21%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05476675"/>
                  </a:ext>
                </a:extLst>
              </a:tr>
              <a:tr h="198962">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1" i="0" u="none" strike="noStrike">
                          <a:solidFill>
                            <a:srgbClr val="0070C0"/>
                          </a:solidFill>
                          <a:effectLst/>
                          <a:latin typeface="Calibri" panose="020F0502020204030204" pitchFamily="34" charset="0"/>
                        </a:rPr>
                        <a:t>23%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361424976"/>
                  </a:ext>
                </a:extLst>
              </a:tr>
            </a:tbl>
          </a:graphicData>
        </a:graphic>
      </p:graphicFrame>
    </p:spTree>
    <p:extLst>
      <p:ext uri="{BB962C8B-B14F-4D97-AF65-F5344CB8AC3E}">
        <p14:creationId xmlns:p14="http://schemas.microsoft.com/office/powerpoint/2010/main" val="19820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¿Qué temas considera se deben trabajar con urgencia en los parques?</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2" name="Gráfico 21"/>
          <p:cNvGraphicFramePr>
            <a:graphicFrameLocks/>
          </p:cNvGraphicFramePr>
          <p:nvPr>
            <p:extLst>
              <p:ext uri="{D42A27DB-BD31-4B8C-83A1-F6EECF244321}">
                <p14:modId xmlns:p14="http://schemas.microsoft.com/office/powerpoint/2010/main" val="3806234681"/>
              </p:ext>
            </p:extLst>
          </p:nvPr>
        </p:nvGraphicFramePr>
        <p:xfrm>
          <a:off x="296394" y="1372394"/>
          <a:ext cx="4572000" cy="4733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p:cNvGraphicFramePr>
            <a:graphicFrameLocks/>
          </p:cNvGraphicFramePr>
          <p:nvPr>
            <p:extLst>
              <p:ext uri="{D42A27DB-BD31-4B8C-83A1-F6EECF244321}">
                <p14:modId xmlns:p14="http://schemas.microsoft.com/office/powerpoint/2010/main" val="2660557928"/>
              </p:ext>
            </p:extLst>
          </p:nvPr>
        </p:nvGraphicFramePr>
        <p:xfrm>
          <a:off x="5104606" y="1575453"/>
          <a:ext cx="6837933"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97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707886"/>
          </a:xfrm>
          <a:prstGeom prst="rect">
            <a:avLst/>
          </a:prstGeom>
          <a:noFill/>
        </p:spPr>
        <p:txBody>
          <a:bodyPr wrap="square" rtlCol="0">
            <a:spAutoFit/>
          </a:bodyPr>
          <a:lstStyle/>
          <a:p>
            <a:r>
              <a:rPr lang="es-ES" sz="2000" b="1" i="1" dirty="0">
                <a:solidFill>
                  <a:schemeClr val="tx1">
                    <a:lumMod val="65000"/>
                    <a:lumOff val="35000"/>
                  </a:schemeClr>
                </a:solidFill>
              </a:rPr>
              <a:t>En caso de que los municipios no cuenten con recursos para mantener los parques urbanos ¿estaría dispuesto a pagar por lo siguiente? (Respuesta SI)*</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4" name="Gráfico 23"/>
          <p:cNvGraphicFramePr>
            <a:graphicFrameLocks/>
          </p:cNvGraphicFramePr>
          <p:nvPr>
            <p:extLst>
              <p:ext uri="{D42A27DB-BD31-4B8C-83A1-F6EECF244321}">
                <p14:modId xmlns:p14="http://schemas.microsoft.com/office/powerpoint/2010/main" val="1687526464"/>
              </p:ext>
            </p:extLst>
          </p:nvPr>
        </p:nvGraphicFramePr>
        <p:xfrm>
          <a:off x="395599" y="2058194"/>
          <a:ext cx="11033607"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40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7"/>
          <p:cNvSpPr txBox="1">
            <a:spLocks/>
          </p:cNvSpPr>
          <p:nvPr/>
        </p:nvSpPr>
        <p:spPr>
          <a:xfrm>
            <a:off x="380206" y="268748"/>
            <a:ext cx="5715794" cy="337072"/>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ANTECEDENTES</a:t>
            </a:r>
            <a:endParaRPr lang="es-CL" sz="2400" kern="0" spc="-5" dirty="0">
              <a:solidFill>
                <a:schemeClr val="accent3"/>
              </a:solidFill>
            </a:endParaRPr>
          </a:p>
        </p:txBody>
      </p:sp>
      <p:sp>
        <p:nvSpPr>
          <p:cNvPr id="6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6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6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6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6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7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7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7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7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7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7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7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7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7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7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80" name="object 5"/>
          <p:cNvSpPr txBox="1"/>
          <p:nvPr/>
        </p:nvSpPr>
        <p:spPr>
          <a:xfrm>
            <a:off x="9334084" y="6649826"/>
            <a:ext cx="2397841" cy="120544"/>
          </a:xfrm>
          <a:prstGeom prst="rect">
            <a:avLst/>
          </a:prstGeom>
        </p:spPr>
        <p:txBody>
          <a:bodyPr vert="horz" wrap="square" lIns="0" tIns="12698" rIns="0" bIns="0" rtlCol="0">
            <a:spAutoFit/>
          </a:bodyPr>
          <a:lstStyle/>
          <a:p>
            <a:pPr marL="12700">
              <a:spcBef>
                <a:spcPts val="100"/>
              </a:spcBef>
            </a:pPr>
            <a:r>
              <a:rPr lang="es-CL" sz="700" spc="-5" dirty="0">
                <a:solidFill>
                  <a:schemeClr val="bg1"/>
                </a:solidFill>
                <a:latin typeface="Segoe UI" panose="020B0502040204020203" pitchFamily="34" charset="0"/>
                <a:cs typeface="Segoe UI" panose="020B0502040204020203" pitchFamily="34" charset="0"/>
              </a:rPr>
              <a:t>Hacia una Política</a:t>
            </a:r>
            <a:r>
              <a:rPr sz="700" spc="-5" dirty="0">
                <a:solidFill>
                  <a:schemeClr val="bg1"/>
                </a:solidFill>
                <a:latin typeface="Segoe UI" panose="020B0502040204020203" pitchFamily="34" charset="0"/>
                <a:cs typeface="Segoe UI" panose="020B0502040204020203" pitchFamily="34" charset="0"/>
              </a:rPr>
              <a:t> </a:t>
            </a:r>
            <a:r>
              <a:rPr sz="700" dirty="0">
                <a:solidFill>
                  <a:schemeClr val="bg1"/>
                </a:solidFill>
                <a:latin typeface="Segoe UI" panose="020B0502040204020203" pitchFamily="34" charset="0"/>
                <a:cs typeface="Segoe UI" panose="020B0502040204020203" pitchFamily="34" charset="0"/>
              </a:rPr>
              <a:t>Nacional de </a:t>
            </a:r>
            <a:r>
              <a:rPr sz="700" spc="-11" dirty="0" err="1">
                <a:solidFill>
                  <a:schemeClr val="bg1"/>
                </a:solidFill>
                <a:latin typeface="Segoe UI" panose="020B0502040204020203" pitchFamily="34" charset="0"/>
                <a:cs typeface="Segoe UI" panose="020B0502040204020203" pitchFamily="34" charset="0"/>
              </a:rPr>
              <a:t>Parques</a:t>
            </a:r>
            <a:r>
              <a:rPr sz="700" spc="-55" dirty="0">
                <a:solidFill>
                  <a:schemeClr val="bg1"/>
                </a:solidFill>
                <a:latin typeface="Segoe UI" panose="020B0502040204020203" pitchFamily="34" charset="0"/>
                <a:cs typeface="Segoe UI" panose="020B0502040204020203" pitchFamily="34" charset="0"/>
              </a:rPr>
              <a:t> </a:t>
            </a:r>
            <a:r>
              <a:rPr sz="700" dirty="0" err="1">
                <a:solidFill>
                  <a:schemeClr val="bg1"/>
                </a:solidFill>
                <a:latin typeface="Segoe UI" panose="020B0502040204020203" pitchFamily="34" charset="0"/>
                <a:cs typeface="Segoe UI" panose="020B0502040204020203" pitchFamily="34" charset="0"/>
              </a:rPr>
              <a:t>Urbanos</a:t>
            </a:r>
            <a:r>
              <a:rPr lang="es-CL" sz="700" dirty="0">
                <a:solidFill>
                  <a:schemeClr val="bg1"/>
                </a:solidFill>
                <a:latin typeface="Segoe UI" panose="020B0502040204020203" pitchFamily="34" charset="0"/>
                <a:cs typeface="Segoe UI" panose="020B0502040204020203" pitchFamily="34" charset="0"/>
              </a:rPr>
              <a:t>  | 1</a:t>
            </a:r>
            <a:endParaRPr sz="700" dirty="0">
              <a:solidFill>
                <a:schemeClr val="bg1"/>
              </a:solidFill>
              <a:latin typeface="Segoe UI" panose="020B0502040204020203" pitchFamily="34" charset="0"/>
              <a:cs typeface="Segoe UI" panose="020B0502040204020203" pitchFamily="34" charset="0"/>
            </a:endParaRPr>
          </a:p>
        </p:txBody>
      </p:sp>
      <p:sp>
        <p:nvSpPr>
          <p:cNvPr id="81" name="object 16"/>
          <p:cNvSpPr/>
          <p:nvPr/>
        </p:nvSpPr>
        <p:spPr>
          <a:xfrm>
            <a:off x="11592708" y="6684593"/>
            <a:ext cx="63877" cy="70054"/>
          </a:xfrm>
          <a:custGeom>
            <a:avLst/>
            <a:gdLst/>
            <a:ahLst/>
            <a:cxnLst/>
            <a:rect l="l" t="t" r="r" b="b"/>
            <a:pathLst>
              <a:path w="52704" h="79375">
                <a:moveTo>
                  <a:pt x="5027" y="139"/>
                </a:moveTo>
                <a:lnTo>
                  <a:pt x="1928" y="1384"/>
                </a:lnTo>
                <a:lnTo>
                  <a:pt x="1573" y="5359"/>
                </a:lnTo>
                <a:lnTo>
                  <a:pt x="407" y="21354"/>
                </a:lnTo>
                <a:lnTo>
                  <a:pt x="0" y="37345"/>
                </a:lnTo>
                <a:lnTo>
                  <a:pt x="699" y="53320"/>
                </a:lnTo>
                <a:lnTo>
                  <a:pt x="2855" y="69265"/>
                </a:lnTo>
                <a:lnTo>
                  <a:pt x="6677" y="75947"/>
                </a:lnTo>
                <a:lnTo>
                  <a:pt x="13836" y="78809"/>
                </a:lnTo>
                <a:lnTo>
                  <a:pt x="23017" y="79338"/>
                </a:lnTo>
                <a:lnTo>
                  <a:pt x="32904" y="79019"/>
                </a:lnTo>
                <a:lnTo>
                  <a:pt x="41596" y="78412"/>
                </a:lnTo>
                <a:lnTo>
                  <a:pt x="48182" y="76611"/>
                </a:lnTo>
                <a:lnTo>
                  <a:pt x="52052" y="72902"/>
                </a:lnTo>
                <a:lnTo>
                  <a:pt x="52601" y="66573"/>
                </a:lnTo>
                <a:lnTo>
                  <a:pt x="51921" y="59760"/>
                </a:lnTo>
                <a:lnTo>
                  <a:pt x="51885" y="52900"/>
                </a:lnTo>
                <a:lnTo>
                  <a:pt x="52128" y="46019"/>
                </a:lnTo>
                <a:lnTo>
                  <a:pt x="52284" y="39141"/>
                </a:lnTo>
                <a:lnTo>
                  <a:pt x="52223" y="15127"/>
                </a:lnTo>
                <a:lnTo>
                  <a:pt x="52360" y="7124"/>
                </a:lnTo>
                <a:lnTo>
                  <a:pt x="52500" y="2412"/>
                </a:lnTo>
                <a:lnTo>
                  <a:pt x="50475" y="276"/>
                </a:lnTo>
                <a:lnTo>
                  <a:pt x="26508" y="276"/>
                </a:lnTo>
                <a:lnTo>
                  <a:pt x="5027" y="139"/>
                </a:lnTo>
                <a:close/>
              </a:path>
              <a:path w="52704" h="79375">
                <a:moveTo>
                  <a:pt x="50214" y="0"/>
                </a:moveTo>
                <a:lnTo>
                  <a:pt x="34452" y="254"/>
                </a:lnTo>
                <a:lnTo>
                  <a:pt x="26508" y="276"/>
                </a:lnTo>
                <a:lnTo>
                  <a:pt x="50475" y="276"/>
                </a:lnTo>
                <a:lnTo>
                  <a:pt x="50214" y="0"/>
                </a:lnTo>
                <a:close/>
              </a:path>
            </a:pathLst>
          </a:custGeom>
          <a:solidFill>
            <a:schemeClr val="bg1"/>
          </a:solidFill>
        </p:spPr>
        <p:txBody>
          <a:bodyPr wrap="square" lIns="0" tIns="0" rIns="0" bIns="0" rtlCol="0"/>
          <a:lstStyle/>
          <a:p>
            <a:endParaRPr>
              <a:solidFill>
                <a:prstClr val="black"/>
              </a:solidFill>
            </a:endParaRPr>
          </a:p>
        </p:txBody>
      </p:sp>
      <p:sp>
        <p:nvSpPr>
          <p:cNvPr id="82" name="object 17"/>
          <p:cNvSpPr/>
          <p:nvPr/>
        </p:nvSpPr>
        <p:spPr>
          <a:xfrm>
            <a:off x="11767815" y="6681791"/>
            <a:ext cx="60797" cy="72856"/>
          </a:xfrm>
          <a:custGeom>
            <a:avLst/>
            <a:gdLst/>
            <a:ahLst/>
            <a:cxnLst/>
            <a:rect l="l" t="t" r="r" b="b"/>
            <a:pathLst>
              <a:path w="50165" h="82550">
                <a:moveTo>
                  <a:pt x="3314" y="0"/>
                </a:moveTo>
                <a:lnTo>
                  <a:pt x="0" y="1028"/>
                </a:lnTo>
                <a:lnTo>
                  <a:pt x="393" y="7454"/>
                </a:lnTo>
                <a:lnTo>
                  <a:pt x="609" y="13063"/>
                </a:lnTo>
                <a:lnTo>
                  <a:pt x="714" y="27101"/>
                </a:lnTo>
                <a:lnTo>
                  <a:pt x="615" y="60654"/>
                </a:lnTo>
                <a:lnTo>
                  <a:pt x="1139" y="73024"/>
                </a:lnTo>
                <a:lnTo>
                  <a:pt x="4938" y="79490"/>
                </a:lnTo>
                <a:lnTo>
                  <a:pt x="15250" y="81768"/>
                </a:lnTo>
                <a:lnTo>
                  <a:pt x="35331" y="82016"/>
                </a:lnTo>
                <a:lnTo>
                  <a:pt x="47802" y="81991"/>
                </a:lnTo>
                <a:lnTo>
                  <a:pt x="50050" y="78816"/>
                </a:lnTo>
                <a:lnTo>
                  <a:pt x="49784" y="71831"/>
                </a:lnTo>
                <a:lnTo>
                  <a:pt x="49515" y="60654"/>
                </a:lnTo>
                <a:lnTo>
                  <a:pt x="49024" y="13063"/>
                </a:lnTo>
                <a:lnTo>
                  <a:pt x="12725" y="622"/>
                </a:lnTo>
                <a:lnTo>
                  <a:pt x="3314" y="0"/>
                </a:lnTo>
                <a:close/>
              </a:path>
            </a:pathLst>
          </a:custGeom>
          <a:solidFill>
            <a:schemeClr val="bg1"/>
          </a:solidFill>
        </p:spPr>
        <p:txBody>
          <a:bodyPr wrap="square" lIns="0" tIns="0" rIns="0" bIns="0" rtlCol="0"/>
          <a:lstStyle/>
          <a:p>
            <a:endParaRPr>
              <a:solidFill>
                <a:prstClr val="black"/>
              </a:solidFill>
            </a:endParaRPr>
          </a:p>
        </p:txBody>
      </p:sp>
      <p:sp>
        <p:nvSpPr>
          <p:cNvPr id="83" name="object 18"/>
          <p:cNvSpPr/>
          <p:nvPr/>
        </p:nvSpPr>
        <p:spPr>
          <a:xfrm>
            <a:off x="11412296" y="6681795"/>
            <a:ext cx="61568" cy="72856"/>
          </a:xfrm>
          <a:custGeom>
            <a:avLst/>
            <a:gdLst/>
            <a:ahLst/>
            <a:cxnLst/>
            <a:rect l="l" t="t" r="r" b="b"/>
            <a:pathLst>
              <a:path w="50800" h="82550">
                <a:moveTo>
                  <a:pt x="3213" y="0"/>
                </a:moveTo>
                <a:lnTo>
                  <a:pt x="0" y="1460"/>
                </a:lnTo>
                <a:lnTo>
                  <a:pt x="215" y="7581"/>
                </a:lnTo>
                <a:lnTo>
                  <a:pt x="333" y="12741"/>
                </a:lnTo>
                <a:lnTo>
                  <a:pt x="433" y="61745"/>
                </a:lnTo>
                <a:lnTo>
                  <a:pt x="36982" y="81965"/>
                </a:lnTo>
                <a:lnTo>
                  <a:pt x="46989" y="81813"/>
                </a:lnTo>
                <a:lnTo>
                  <a:pt x="50342" y="79857"/>
                </a:lnTo>
                <a:lnTo>
                  <a:pt x="50037" y="72689"/>
                </a:lnTo>
                <a:lnTo>
                  <a:pt x="49656" y="61745"/>
                </a:lnTo>
                <a:lnTo>
                  <a:pt x="49442" y="50041"/>
                </a:lnTo>
                <a:lnTo>
                  <a:pt x="49364" y="26619"/>
                </a:lnTo>
                <a:lnTo>
                  <a:pt x="48818" y="12741"/>
                </a:lnTo>
                <a:lnTo>
                  <a:pt x="44840" y="5454"/>
                </a:lnTo>
                <a:lnTo>
                  <a:pt x="33980" y="2244"/>
                </a:lnTo>
                <a:lnTo>
                  <a:pt x="12788" y="596"/>
                </a:lnTo>
                <a:lnTo>
                  <a:pt x="3213" y="0"/>
                </a:lnTo>
                <a:close/>
              </a:path>
            </a:pathLst>
          </a:custGeom>
          <a:solidFill>
            <a:schemeClr val="bg1"/>
          </a:solidFill>
        </p:spPr>
        <p:txBody>
          <a:bodyPr wrap="square" lIns="0" tIns="0" rIns="0" bIns="0" rtlCol="0"/>
          <a:lstStyle/>
          <a:p>
            <a:endParaRPr>
              <a:solidFill>
                <a:prstClr val="black"/>
              </a:solidFill>
            </a:endParaRPr>
          </a:p>
        </p:txBody>
      </p:sp>
      <p:sp>
        <p:nvSpPr>
          <p:cNvPr id="84" name="object 19"/>
          <p:cNvSpPr/>
          <p:nvPr/>
        </p:nvSpPr>
        <p:spPr>
          <a:xfrm>
            <a:off x="11684271" y="6682099"/>
            <a:ext cx="53102" cy="72856"/>
          </a:xfrm>
          <a:custGeom>
            <a:avLst/>
            <a:gdLst/>
            <a:ahLst/>
            <a:cxnLst/>
            <a:rect l="l" t="t" r="r" b="b"/>
            <a:pathLst>
              <a:path w="43815" h="82550">
                <a:moveTo>
                  <a:pt x="42032" y="81050"/>
                </a:moveTo>
                <a:lnTo>
                  <a:pt x="23685" y="81050"/>
                </a:lnTo>
                <a:lnTo>
                  <a:pt x="41122" y="82536"/>
                </a:lnTo>
                <a:lnTo>
                  <a:pt x="42032" y="81050"/>
                </a:lnTo>
                <a:close/>
              </a:path>
              <a:path w="43815" h="82550">
                <a:moveTo>
                  <a:pt x="31503" y="0"/>
                </a:moveTo>
                <a:lnTo>
                  <a:pt x="15824" y="1002"/>
                </a:lnTo>
                <a:lnTo>
                  <a:pt x="0" y="2272"/>
                </a:lnTo>
                <a:lnTo>
                  <a:pt x="215" y="10070"/>
                </a:lnTo>
                <a:lnTo>
                  <a:pt x="532" y="26131"/>
                </a:lnTo>
                <a:lnTo>
                  <a:pt x="527" y="55630"/>
                </a:lnTo>
                <a:lnTo>
                  <a:pt x="292" y="79717"/>
                </a:lnTo>
                <a:lnTo>
                  <a:pt x="3352" y="81990"/>
                </a:lnTo>
                <a:lnTo>
                  <a:pt x="17665" y="81190"/>
                </a:lnTo>
                <a:lnTo>
                  <a:pt x="23685" y="81050"/>
                </a:lnTo>
                <a:lnTo>
                  <a:pt x="42032" y="81050"/>
                </a:lnTo>
                <a:lnTo>
                  <a:pt x="43408" y="78802"/>
                </a:lnTo>
                <a:lnTo>
                  <a:pt x="43078" y="72262"/>
                </a:lnTo>
                <a:lnTo>
                  <a:pt x="42813" y="63950"/>
                </a:lnTo>
                <a:lnTo>
                  <a:pt x="42925" y="16039"/>
                </a:lnTo>
                <a:lnTo>
                  <a:pt x="42506" y="6076"/>
                </a:lnTo>
                <a:lnTo>
                  <a:pt x="39547" y="1210"/>
                </a:lnTo>
                <a:lnTo>
                  <a:pt x="31503" y="0"/>
                </a:lnTo>
                <a:close/>
              </a:path>
            </a:pathLst>
          </a:custGeom>
          <a:solidFill>
            <a:schemeClr val="bg1"/>
          </a:solidFill>
        </p:spPr>
        <p:txBody>
          <a:bodyPr wrap="square" lIns="0" tIns="0" rIns="0" bIns="0" rtlCol="0"/>
          <a:lstStyle/>
          <a:p>
            <a:endParaRPr>
              <a:solidFill>
                <a:prstClr val="black"/>
              </a:solidFill>
            </a:endParaRPr>
          </a:p>
        </p:txBody>
      </p:sp>
      <p:sp>
        <p:nvSpPr>
          <p:cNvPr id="85" name="object 20"/>
          <p:cNvSpPr/>
          <p:nvPr/>
        </p:nvSpPr>
        <p:spPr>
          <a:xfrm>
            <a:off x="11946063" y="6676111"/>
            <a:ext cx="164367" cy="82080"/>
          </a:xfrm>
          <a:prstGeom prst="rect">
            <a:avLst/>
          </a:prstGeom>
          <a:solidFill>
            <a:schemeClr val="bg1"/>
          </a:solidFill>
        </p:spPr>
        <p:txBody>
          <a:bodyPr wrap="square" lIns="0" tIns="0" rIns="0" bIns="0" rtlCol="0"/>
          <a:lstStyle/>
          <a:p>
            <a:endParaRPr>
              <a:solidFill>
                <a:prstClr val="black"/>
              </a:solidFill>
            </a:endParaRPr>
          </a:p>
        </p:txBody>
      </p:sp>
      <p:sp>
        <p:nvSpPr>
          <p:cNvPr id="86" name="object 21"/>
          <p:cNvSpPr/>
          <p:nvPr/>
        </p:nvSpPr>
        <p:spPr>
          <a:xfrm>
            <a:off x="11851844" y="6680608"/>
            <a:ext cx="33093" cy="75097"/>
          </a:xfrm>
          <a:custGeom>
            <a:avLst/>
            <a:gdLst/>
            <a:ahLst/>
            <a:cxnLst/>
            <a:rect l="l" t="t" r="r" b="b"/>
            <a:pathLst>
              <a:path w="27304" h="85090">
                <a:moveTo>
                  <a:pt x="10795" y="0"/>
                </a:moveTo>
                <a:lnTo>
                  <a:pt x="0" y="2806"/>
                </a:lnTo>
                <a:lnTo>
                  <a:pt x="457" y="6223"/>
                </a:lnTo>
                <a:lnTo>
                  <a:pt x="419" y="41211"/>
                </a:lnTo>
                <a:lnTo>
                  <a:pt x="1587" y="41211"/>
                </a:lnTo>
                <a:lnTo>
                  <a:pt x="1656" y="48909"/>
                </a:lnTo>
                <a:lnTo>
                  <a:pt x="1726" y="64305"/>
                </a:lnTo>
                <a:lnTo>
                  <a:pt x="1409" y="71996"/>
                </a:lnTo>
                <a:lnTo>
                  <a:pt x="952" y="78892"/>
                </a:lnTo>
                <a:lnTo>
                  <a:pt x="6235" y="84264"/>
                </a:lnTo>
                <a:lnTo>
                  <a:pt x="24498" y="84912"/>
                </a:lnTo>
                <a:lnTo>
                  <a:pt x="27101" y="78524"/>
                </a:lnTo>
                <a:lnTo>
                  <a:pt x="25019" y="11366"/>
                </a:lnTo>
                <a:lnTo>
                  <a:pt x="23507" y="7442"/>
                </a:lnTo>
                <a:lnTo>
                  <a:pt x="13830" y="3124"/>
                </a:lnTo>
                <a:lnTo>
                  <a:pt x="10795" y="0"/>
                </a:lnTo>
                <a:close/>
              </a:path>
            </a:pathLst>
          </a:custGeom>
          <a:solidFill>
            <a:schemeClr val="bg1"/>
          </a:solidFill>
        </p:spPr>
        <p:txBody>
          <a:bodyPr wrap="square" lIns="0" tIns="0" rIns="0" bIns="0" rtlCol="0"/>
          <a:lstStyle/>
          <a:p>
            <a:endParaRPr>
              <a:solidFill>
                <a:prstClr val="black"/>
              </a:solidFill>
            </a:endParaRPr>
          </a:p>
        </p:txBody>
      </p:sp>
      <p:sp>
        <p:nvSpPr>
          <p:cNvPr id="87" name="object 22"/>
          <p:cNvSpPr/>
          <p:nvPr/>
        </p:nvSpPr>
        <p:spPr>
          <a:xfrm>
            <a:off x="11496999" y="6680299"/>
            <a:ext cx="33862" cy="75097"/>
          </a:xfrm>
          <a:custGeom>
            <a:avLst/>
            <a:gdLst/>
            <a:ahLst/>
            <a:cxnLst/>
            <a:rect l="l" t="t" r="r" b="b"/>
            <a:pathLst>
              <a:path w="27940" h="85090">
                <a:moveTo>
                  <a:pt x="10198" y="0"/>
                </a:moveTo>
                <a:lnTo>
                  <a:pt x="0" y="3517"/>
                </a:lnTo>
                <a:lnTo>
                  <a:pt x="774" y="6375"/>
                </a:lnTo>
                <a:lnTo>
                  <a:pt x="835" y="62121"/>
                </a:lnTo>
                <a:lnTo>
                  <a:pt x="648" y="70218"/>
                </a:lnTo>
                <a:lnTo>
                  <a:pt x="393" y="77139"/>
                </a:lnTo>
                <a:lnTo>
                  <a:pt x="3822" y="84886"/>
                </a:lnTo>
                <a:lnTo>
                  <a:pt x="26708" y="84708"/>
                </a:lnTo>
                <a:lnTo>
                  <a:pt x="27431" y="76453"/>
                </a:lnTo>
                <a:lnTo>
                  <a:pt x="27232" y="69545"/>
                </a:lnTo>
                <a:lnTo>
                  <a:pt x="26755" y="54692"/>
                </a:lnTo>
                <a:lnTo>
                  <a:pt x="25900" y="29977"/>
                </a:lnTo>
                <a:lnTo>
                  <a:pt x="25349" y="11696"/>
                </a:lnTo>
                <a:lnTo>
                  <a:pt x="23202" y="7569"/>
                </a:lnTo>
                <a:lnTo>
                  <a:pt x="13119" y="3136"/>
                </a:lnTo>
                <a:lnTo>
                  <a:pt x="10198" y="0"/>
                </a:lnTo>
                <a:close/>
              </a:path>
            </a:pathLst>
          </a:custGeom>
          <a:solidFill>
            <a:schemeClr val="bg1"/>
          </a:solidFill>
        </p:spPr>
        <p:txBody>
          <a:bodyPr wrap="square" lIns="0" tIns="0" rIns="0" bIns="0" rtlCol="0"/>
          <a:lstStyle/>
          <a:p>
            <a:endParaRPr>
              <a:solidFill>
                <a:prstClr val="black"/>
              </a:solidFill>
            </a:endParaRPr>
          </a:p>
        </p:txBody>
      </p:sp>
      <p:sp>
        <p:nvSpPr>
          <p:cNvPr id="88" name="object 23"/>
          <p:cNvSpPr/>
          <p:nvPr/>
        </p:nvSpPr>
        <p:spPr>
          <a:xfrm>
            <a:off x="11542184" y="6685633"/>
            <a:ext cx="30013" cy="67252"/>
          </a:xfrm>
          <a:custGeom>
            <a:avLst/>
            <a:gdLst/>
            <a:ahLst/>
            <a:cxnLst/>
            <a:rect l="l" t="t" r="r" b="b"/>
            <a:pathLst>
              <a:path w="24765" h="76200">
                <a:moveTo>
                  <a:pt x="8813" y="0"/>
                </a:moveTo>
                <a:lnTo>
                  <a:pt x="5689" y="3225"/>
                </a:lnTo>
                <a:lnTo>
                  <a:pt x="3821" y="16119"/>
                </a:lnTo>
                <a:lnTo>
                  <a:pt x="0" y="41694"/>
                </a:lnTo>
                <a:lnTo>
                  <a:pt x="736" y="41732"/>
                </a:lnTo>
                <a:lnTo>
                  <a:pt x="622" y="58521"/>
                </a:lnTo>
                <a:lnTo>
                  <a:pt x="876" y="71348"/>
                </a:lnTo>
                <a:lnTo>
                  <a:pt x="2019" y="75628"/>
                </a:lnTo>
                <a:lnTo>
                  <a:pt x="19583" y="75095"/>
                </a:lnTo>
                <a:lnTo>
                  <a:pt x="19694" y="37880"/>
                </a:lnTo>
                <a:lnTo>
                  <a:pt x="20743" y="23332"/>
                </a:lnTo>
                <a:lnTo>
                  <a:pt x="23329" y="8826"/>
                </a:lnTo>
                <a:lnTo>
                  <a:pt x="24333" y="4775"/>
                </a:lnTo>
                <a:lnTo>
                  <a:pt x="23888" y="647"/>
                </a:lnTo>
                <a:lnTo>
                  <a:pt x="8813" y="0"/>
                </a:lnTo>
                <a:close/>
              </a:path>
            </a:pathLst>
          </a:custGeom>
          <a:solidFill>
            <a:schemeClr val="bg1"/>
          </a:solidFill>
        </p:spPr>
        <p:txBody>
          <a:bodyPr wrap="square" lIns="0" tIns="0" rIns="0" bIns="0" rtlCol="0"/>
          <a:lstStyle/>
          <a:p>
            <a:endParaRPr>
              <a:solidFill>
                <a:prstClr val="black"/>
              </a:solidFill>
            </a:endParaRPr>
          </a:p>
        </p:txBody>
      </p:sp>
      <p:sp>
        <p:nvSpPr>
          <p:cNvPr id="31" name="object 7"/>
          <p:cNvSpPr txBox="1">
            <a:spLocks/>
          </p:cNvSpPr>
          <p:nvPr/>
        </p:nvSpPr>
        <p:spPr>
          <a:xfrm>
            <a:off x="59456" y="6326669"/>
            <a:ext cx="5216441" cy="284878"/>
          </a:xfrm>
          <a:prstGeom prst="rect">
            <a:avLst/>
          </a:prstGeom>
        </p:spPr>
        <p:txBody>
          <a:bodyPr vert="horz" wrap="square" lIns="0" tIns="53332" rIns="0" bIns="0" rtlCol="0">
            <a:spAutoFit/>
          </a:bodyPr>
          <a:lstStyle>
            <a:lvl1pPr>
              <a:defRPr>
                <a:latin typeface="+mj-lt"/>
                <a:ea typeface="+mj-ea"/>
                <a:cs typeface="+mj-cs"/>
              </a:defRPr>
            </a:lvl1pPr>
          </a:lstStyle>
          <a:p>
            <a:pPr marL="12700" marR="5080">
              <a:lnSpc>
                <a:spcPts val="2100"/>
              </a:lnSpc>
              <a:spcBef>
                <a:spcPts val="420"/>
              </a:spcBef>
            </a:pPr>
            <a:r>
              <a:rPr lang="es-ES" sz="1000" kern="0" spc="-11" dirty="0">
                <a:solidFill>
                  <a:schemeClr val="bg1"/>
                </a:solidFill>
                <a:latin typeface="Segoe UI" panose="020B0502040204020203" pitchFamily="34" charset="0"/>
                <a:ea typeface="Segoe UI" panose="020B0502040204020203" pitchFamily="34" charset="0"/>
                <a:cs typeface="Segoe UI" panose="020B0502040204020203" pitchFamily="34" charset="0"/>
              </a:rPr>
              <a:t>Parque Fluvial, Constitución, región de Maule.</a:t>
            </a:r>
            <a:endParaRPr lang="es-ES" sz="1000" kern="0" spc="-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object 39"/>
          <p:cNvSpPr/>
          <p:nvPr/>
        </p:nvSpPr>
        <p:spPr>
          <a:xfrm>
            <a:off x="11229405" y="0"/>
            <a:ext cx="909731" cy="948549"/>
          </a:xfrm>
          <a:prstGeom prst="rect">
            <a:avLst/>
          </a:prstGeom>
          <a:blipFill>
            <a:blip r:embed="rId2" cstate="print"/>
            <a:stretch>
              <a:fillRect/>
            </a:stretch>
          </a:blipFill>
        </p:spPr>
        <p:txBody>
          <a:bodyPr wrap="square" lIns="0" tIns="0" rIns="0" bIns="0" rtlCol="0"/>
          <a:lstStyle/>
          <a:p>
            <a:endParaRPr/>
          </a:p>
        </p:txBody>
      </p:sp>
      <p:sp>
        <p:nvSpPr>
          <p:cNvPr id="2" name="CuadroTexto 1"/>
          <p:cNvSpPr txBox="1"/>
          <p:nvPr/>
        </p:nvSpPr>
        <p:spPr>
          <a:xfrm>
            <a:off x="405404" y="948549"/>
            <a:ext cx="10803490" cy="5570756"/>
          </a:xfrm>
          <a:prstGeom prst="rect">
            <a:avLst/>
          </a:prstGeom>
          <a:noFill/>
        </p:spPr>
        <p:txBody>
          <a:bodyPr wrap="square" rtlCol="0">
            <a:spAutoFit/>
          </a:bodyPr>
          <a:lstStyle/>
          <a:p>
            <a:pPr algn="just"/>
            <a:r>
              <a:rPr lang="es-CL" sz="2000" b="1" dirty="0">
                <a:solidFill>
                  <a:srgbClr val="93A86D"/>
                </a:solidFill>
              </a:rPr>
              <a:t>Objetivo de la consulta ciudadana</a:t>
            </a:r>
          </a:p>
          <a:p>
            <a:pPr algn="just"/>
            <a:endParaRPr lang="es-CL" sz="1800" b="1" dirty="0"/>
          </a:p>
          <a:p>
            <a:pPr algn="just"/>
            <a:r>
              <a:rPr lang="es-CL" sz="1800" dirty="0"/>
              <a:t>Identificar opiniones en relación a distintos temas relacionados a parques urbanos.</a:t>
            </a:r>
          </a:p>
          <a:p>
            <a:pPr marL="285750" indent="-285750" algn="just">
              <a:buFont typeface="Arial" panose="020B0604020202020204" pitchFamily="34" charset="0"/>
              <a:buChar char="•"/>
            </a:pPr>
            <a:endParaRPr lang="es-CL" sz="1800" dirty="0"/>
          </a:p>
          <a:p>
            <a:pPr algn="just"/>
            <a:endParaRPr lang="es-CL" dirty="0"/>
          </a:p>
          <a:p>
            <a:pPr algn="just"/>
            <a:r>
              <a:rPr lang="es-CL" sz="2000" b="1" dirty="0">
                <a:solidFill>
                  <a:srgbClr val="93A86D"/>
                </a:solidFill>
              </a:rPr>
              <a:t>Tendencias generales</a:t>
            </a:r>
          </a:p>
          <a:p>
            <a:pPr algn="just"/>
            <a:endParaRPr lang="es-CL" b="1" dirty="0">
              <a:solidFill>
                <a:srgbClr val="93A86D"/>
              </a:solidFill>
            </a:endParaRPr>
          </a:p>
          <a:p>
            <a:pPr algn="just"/>
            <a:r>
              <a:rPr lang="es-CL" sz="1800" dirty="0"/>
              <a:t>Los datos son parte de una consulta ciudadana, la cual permite aproximarse a tendencias generales, pero no obtener datos representativos imputables al resto de la población.</a:t>
            </a:r>
          </a:p>
          <a:p>
            <a:pPr algn="just"/>
            <a:endParaRPr lang="es-CL" sz="1800" dirty="0"/>
          </a:p>
          <a:p>
            <a:pPr algn="just"/>
            <a:r>
              <a:rPr lang="es-CL" sz="2000" b="1" dirty="0">
                <a:solidFill>
                  <a:srgbClr val="93A86D"/>
                </a:solidFill>
              </a:rPr>
              <a:t>Método</a:t>
            </a:r>
          </a:p>
          <a:p>
            <a:pPr algn="just"/>
            <a:endParaRPr lang="es-CL" sz="2000" b="1" dirty="0">
              <a:solidFill>
                <a:srgbClr val="93A86D"/>
              </a:solidFill>
            </a:endParaRPr>
          </a:p>
          <a:p>
            <a:pPr algn="just"/>
            <a:r>
              <a:rPr lang="es-CL" sz="1800" dirty="0"/>
              <a:t>La consulta web fue subida a la página web del Ministerio, en el período entre agosto a octubre de año 2019.</a:t>
            </a:r>
          </a:p>
          <a:p>
            <a:pPr algn="just"/>
            <a:endParaRPr lang="es-CL" sz="1800" dirty="0"/>
          </a:p>
          <a:p>
            <a:pPr algn="just"/>
            <a:r>
              <a:rPr lang="es-CL" sz="2000" b="1" dirty="0">
                <a:solidFill>
                  <a:srgbClr val="93A86D"/>
                </a:solidFill>
              </a:rPr>
              <a:t>Análisis</a:t>
            </a:r>
          </a:p>
          <a:p>
            <a:pPr algn="just"/>
            <a:endParaRPr lang="es-CL" sz="2000" b="1" dirty="0">
              <a:solidFill>
                <a:srgbClr val="93A86D"/>
              </a:solidFill>
            </a:endParaRPr>
          </a:p>
          <a:p>
            <a:pPr algn="just"/>
            <a:r>
              <a:rPr lang="es-CL" sz="1800" dirty="0"/>
              <a:t>Se analizaron las 12 preguntas del cuestionario, cruzando la información por región, edad y género.</a:t>
            </a:r>
          </a:p>
          <a:p>
            <a:pPr algn="just"/>
            <a:endParaRPr lang="es-CL" sz="1800" dirty="0"/>
          </a:p>
          <a:p>
            <a:endParaRPr lang="es-CL" sz="1800" dirty="0">
              <a:solidFill>
                <a:srgbClr val="93A86D"/>
              </a:solidFill>
            </a:endParaRPr>
          </a:p>
        </p:txBody>
      </p:sp>
    </p:spTree>
    <p:extLst>
      <p:ext uri="{BB962C8B-B14F-4D97-AF65-F5344CB8AC3E}">
        <p14:creationId xmlns:p14="http://schemas.microsoft.com/office/powerpoint/2010/main" val="143468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707886"/>
          </a:xfrm>
          <a:prstGeom prst="rect">
            <a:avLst/>
          </a:prstGeom>
          <a:noFill/>
        </p:spPr>
        <p:txBody>
          <a:bodyPr wrap="square" rtlCol="0">
            <a:spAutoFit/>
          </a:bodyPr>
          <a:lstStyle/>
          <a:p>
            <a:r>
              <a:rPr lang="es-ES" sz="2000" b="1" i="1" dirty="0">
                <a:solidFill>
                  <a:schemeClr val="tx1">
                    <a:lumMod val="65000"/>
                    <a:lumOff val="35000"/>
                  </a:schemeClr>
                </a:solidFill>
              </a:rPr>
              <a:t>En caso de que los municipios no cuenten con recursos para mantener los parques urbanos ¿estaría dispuesto a pagar por lo siguiente?*</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3" name="Tabla 22"/>
          <p:cNvGraphicFramePr>
            <a:graphicFrameLocks noGrp="1"/>
          </p:cNvGraphicFramePr>
          <p:nvPr>
            <p:extLst>
              <p:ext uri="{D42A27DB-BD31-4B8C-83A1-F6EECF244321}">
                <p14:modId xmlns:p14="http://schemas.microsoft.com/office/powerpoint/2010/main" val="3057462496"/>
              </p:ext>
            </p:extLst>
          </p:nvPr>
        </p:nvGraphicFramePr>
        <p:xfrm>
          <a:off x="395600" y="1815994"/>
          <a:ext cx="11490810" cy="4585602"/>
        </p:xfrm>
        <a:graphic>
          <a:graphicData uri="http://schemas.openxmlformats.org/drawingml/2006/table">
            <a:tbl>
              <a:tblPr>
                <a:tableStyleId>{0505E3EF-67EA-436B-97B2-0124C06EBD24}</a:tableStyleId>
              </a:tblPr>
              <a:tblGrid>
                <a:gridCol w="1280006">
                  <a:extLst>
                    <a:ext uri="{9D8B030D-6E8A-4147-A177-3AD203B41FA5}">
                      <a16:colId xmlns:a16="http://schemas.microsoft.com/office/drawing/2014/main" val="866449419"/>
                    </a:ext>
                  </a:extLst>
                </a:gridCol>
                <a:gridCol w="1127592">
                  <a:extLst>
                    <a:ext uri="{9D8B030D-6E8A-4147-A177-3AD203B41FA5}">
                      <a16:colId xmlns:a16="http://schemas.microsoft.com/office/drawing/2014/main" val="4113061705"/>
                    </a:ext>
                  </a:extLst>
                </a:gridCol>
                <a:gridCol w="984926">
                  <a:extLst>
                    <a:ext uri="{9D8B030D-6E8A-4147-A177-3AD203B41FA5}">
                      <a16:colId xmlns:a16="http://schemas.microsoft.com/office/drawing/2014/main" val="3155172963"/>
                    </a:ext>
                  </a:extLst>
                </a:gridCol>
                <a:gridCol w="984926">
                  <a:extLst>
                    <a:ext uri="{9D8B030D-6E8A-4147-A177-3AD203B41FA5}">
                      <a16:colId xmlns:a16="http://schemas.microsoft.com/office/drawing/2014/main" val="726975556"/>
                    </a:ext>
                  </a:extLst>
                </a:gridCol>
                <a:gridCol w="845646">
                  <a:extLst>
                    <a:ext uri="{9D8B030D-6E8A-4147-A177-3AD203B41FA5}">
                      <a16:colId xmlns:a16="http://schemas.microsoft.com/office/drawing/2014/main" val="4005036777"/>
                    </a:ext>
                  </a:extLst>
                </a:gridCol>
                <a:gridCol w="1044619">
                  <a:extLst>
                    <a:ext uri="{9D8B030D-6E8A-4147-A177-3AD203B41FA5}">
                      <a16:colId xmlns:a16="http://schemas.microsoft.com/office/drawing/2014/main" val="2599593268"/>
                    </a:ext>
                  </a:extLst>
                </a:gridCol>
                <a:gridCol w="1044619">
                  <a:extLst>
                    <a:ext uri="{9D8B030D-6E8A-4147-A177-3AD203B41FA5}">
                      <a16:colId xmlns:a16="http://schemas.microsoft.com/office/drawing/2014/main" val="2204397769"/>
                    </a:ext>
                  </a:extLst>
                </a:gridCol>
                <a:gridCol w="1044619">
                  <a:extLst>
                    <a:ext uri="{9D8B030D-6E8A-4147-A177-3AD203B41FA5}">
                      <a16:colId xmlns:a16="http://schemas.microsoft.com/office/drawing/2014/main" val="1404234424"/>
                    </a:ext>
                  </a:extLst>
                </a:gridCol>
                <a:gridCol w="1044619">
                  <a:extLst>
                    <a:ext uri="{9D8B030D-6E8A-4147-A177-3AD203B41FA5}">
                      <a16:colId xmlns:a16="http://schemas.microsoft.com/office/drawing/2014/main" val="3243981254"/>
                    </a:ext>
                  </a:extLst>
                </a:gridCol>
                <a:gridCol w="1044619">
                  <a:extLst>
                    <a:ext uri="{9D8B030D-6E8A-4147-A177-3AD203B41FA5}">
                      <a16:colId xmlns:a16="http://schemas.microsoft.com/office/drawing/2014/main" val="1473537566"/>
                    </a:ext>
                  </a:extLst>
                </a:gridCol>
                <a:gridCol w="1044619">
                  <a:extLst>
                    <a:ext uri="{9D8B030D-6E8A-4147-A177-3AD203B41FA5}">
                      <a16:colId xmlns:a16="http://schemas.microsoft.com/office/drawing/2014/main" val="1130031835"/>
                    </a:ext>
                  </a:extLst>
                </a:gridCol>
              </a:tblGrid>
              <a:tr h="796282">
                <a:tc>
                  <a:txBody>
                    <a:bodyPr/>
                    <a:lstStyle/>
                    <a:p>
                      <a:pPr algn="ctr" fontAlgn="b"/>
                      <a:r>
                        <a:rPr lang="es-CL" sz="1200" b="1" u="none" strike="noStrike" dirty="0">
                          <a:effectLst/>
                        </a:rPr>
                        <a:t>Región </a:t>
                      </a:r>
                      <a:endParaRPr lang="es-CL"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a:effectLst/>
                        </a:rPr>
                        <a:t> Estacionamientos</a:t>
                      </a:r>
                      <a:endParaRPr lang="es-CL" sz="1200" b="1" i="0" u="none" strike="noStrike">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dirty="0">
                          <a:effectLst/>
                        </a:rPr>
                        <a:t> Baños o camarines</a:t>
                      </a:r>
                      <a:endParaRPr lang="es-CL"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a:effectLst/>
                        </a:rPr>
                        <a:t> Entrada al parque</a:t>
                      </a:r>
                      <a:endParaRPr lang="es-CL" sz="1200" b="1" i="0" u="none" strike="noStrike">
                        <a:solidFill>
                          <a:srgbClr val="000000"/>
                        </a:solidFill>
                        <a:effectLst/>
                        <a:latin typeface="Calibri" panose="020F0502020204030204" pitchFamily="34" charset="0"/>
                      </a:endParaRPr>
                    </a:p>
                  </a:txBody>
                  <a:tcPr marL="749" marR="749" marT="749" marB="0" anchor="ctr"/>
                </a:tc>
                <a:tc>
                  <a:txBody>
                    <a:bodyPr/>
                    <a:lstStyle/>
                    <a:p>
                      <a:pPr algn="ctr" fontAlgn="b"/>
                      <a:r>
                        <a:rPr lang="es-ES" sz="1200" b="1" u="none" strike="noStrike" dirty="0">
                          <a:effectLst/>
                        </a:rPr>
                        <a:t> Eventos</a:t>
                      </a:r>
                      <a:endParaRPr lang="es-ES"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dirty="0">
                          <a:effectLst/>
                        </a:rPr>
                        <a:t> Canchas deportivas</a:t>
                      </a:r>
                      <a:endParaRPr lang="es-CL"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a:effectLst/>
                        </a:rPr>
                        <a:t> Transporte dentro del parque</a:t>
                      </a:r>
                      <a:endParaRPr lang="es-CL" sz="1200" b="1" i="0" u="none" strike="noStrike">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a:effectLst/>
                        </a:rPr>
                        <a:t> Quincho para asados</a:t>
                      </a:r>
                      <a:endParaRPr lang="es-CL" sz="1200" b="1" i="0" u="none" strike="noStrike">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dirty="0">
                          <a:effectLst/>
                        </a:rPr>
                        <a:t> Plaza de mascotas</a:t>
                      </a:r>
                      <a:endParaRPr lang="es-CL"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CL" sz="1200" b="1" u="none" strike="noStrike" dirty="0">
                          <a:effectLst/>
                        </a:rPr>
                        <a:t> Sala para charlas, talleres o reuniones</a:t>
                      </a:r>
                      <a:endParaRPr lang="es-CL" sz="1200" b="1" i="0" u="none" strike="noStrike" dirty="0">
                        <a:solidFill>
                          <a:srgbClr val="000000"/>
                        </a:solidFill>
                        <a:effectLst/>
                        <a:latin typeface="Calibri" panose="020F0502020204030204" pitchFamily="34" charset="0"/>
                      </a:endParaRPr>
                    </a:p>
                  </a:txBody>
                  <a:tcPr marL="749" marR="749" marT="749" marB="0" anchor="ctr"/>
                </a:tc>
                <a:tc>
                  <a:txBody>
                    <a:bodyPr/>
                    <a:lstStyle/>
                    <a:p>
                      <a:pPr algn="ctr" fontAlgn="b"/>
                      <a:r>
                        <a:rPr lang="es-ES" sz="1200" b="1" u="none" strike="noStrike" dirty="0">
                          <a:effectLst/>
                        </a:rPr>
                        <a:t> No estoy dispuesto a pagar</a:t>
                      </a:r>
                      <a:endParaRPr lang="es-ES" sz="1200" b="1" i="0" u="none" strike="noStrike" dirty="0">
                        <a:solidFill>
                          <a:srgbClr val="000000"/>
                        </a:solidFill>
                        <a:effectLst/>
                        <a:latin typeface="Calibri" panose="020F0502020204030204" pitchFamily="34" charset="0"/>
                      </a:endParaRPr>
                    </a:p>
                  </a:txBody>
                  <a:tcPr marL="749" marR="749" marT="749" marB="0" anchor="ctr"/>
                </a:tc>
                <a:extLst>
                  <a:ext uri="{0D108BD9-81ED-4DB2-BD59-A6C34878D82A}">
                    <a16:rowId xmlns:a16="http://schemas.microsoft.com/office/drawing/2014/main" val="3621207301"/>
                  </a:ext>
                </a:extLst>
              </a:tr>
              <a:tr h="225863">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3498421037"/>
                  </a:ext>
                </a:extLst>
              </a:tr>
              <a:tr h="269741">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659699111"/>
                  </a:ext>
                </a:extLst>
              </a:tr>
              <a:tr h="225863">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52%</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2352384360"/>
                  </a:ext>
                </a:extLst>
              </a:tr>
              <a:tr h="225863">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2842134046"/>
                  </a:ext>
                </a:extLst>
              </a:tr>
              <a:tr h="225863">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t"/>
                      <a:r>
                        <a:rPr lang="es-CL" sz="1200" b="1" i="0" u="none" strike="noStrike" dirty="0">
                          <a:solidFill>
                            <a:srgbClr val="FF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3842034406"/>
                  </a:ext>
                </a:extLst>
              </a:tr>
              <a:tr h="225863">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4261716704"/>
                  </a:ext>
                </a:extLst>
              </a:tr>
              <a:tr h="225863">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2572274724"/>
                  </a:ext>
                </a:extLst>
              </a:tr>
              <a:tr h="225863">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2079094687"/>
                  </a:ext>
                </a:extLst>
              </a:tr>
              <a:tr h="225863">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1200002687"/>
                  </a:ext>
                </a:extLst>
              </a:tr>
              <a:tr h="225863">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1387935605"/>
                  </a:ext>
                </a:extLst>
              </a:tr>
              <a:tr h="225863">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1" i="0" u="none" strike="noStrike" dirty="0">
                          <a:solidFill>
                            <a:srgbClr val="FF0000"/>
                          </a:solidFill>
                          <a:effectLst/>
                          <a:latin typeface="Calibri" panose="020F0502020204030204" pitchFamily="34" charset="0"/>
                        </a:rPr>
                        <a:t>29%</a:t>
                      </a:r>
                    </a:p>
                  </a:txBody>
                  <a:tcPr marL="9525" marR="9525" marT="9525" marB="0" anchor="ctr"/>
                </a:tc>
                <a:extLst>
                  <a:ext uri="{0D108BD9-81ED-4DB2-BD59-A6C34878D82A}">
                    <a16:rowId xmlns:a16="http://schemas.microsoft.com/office/drawing/2014/main" val="354779011"/>
                  </a:ext>
                </a:extLst>
              </a:tr>
              <a:tr h="269741">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2579713941"/>
                  </a:ext>
                </a:extLst>
              </a:tr>
              <a:tr h="269741">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254111908"/>
                  </a:ext>
                </a:extLst>
              </a:tr>
              <a:tr h="225863">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37%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3437649178"/>
                  </a:ext>
                </a:extLst>
              </a:tr>
              <a:tr h="269741">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20%</a:t>
                      </a:r>
                    </a:p>
                  </a:txBody>
                  <a:tcPr marL="9525" marR="9525" marT="9525" marB="0" anchor="ctr"/>
                </a:tc>
                <a:extLst>
                  <a:ext uri="{0D108BD9-81ED-4DB2-BD59-A6C34878D82A}">
                    <a16:rowId xmlns:a16="http://schemas.microsoft.com/office/drawing/2014/main" val="3596988656"/>
                  </a:ext>
                </a:extLst>
              </a:tr>
              <a:tr h="225863">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4141638883"/>
                  </a:ext>
                </a:extLst>
              </a:tr>
            </a:tbl>
          </a:graphicData>
        </a:graphic>
      </p:graphicFrame>
    </p:spTree>
    <p:extLst>
      <p:ext uri="{BB962C8B-B14F-4D97-AF65-F5344CB8AC3E}">
        <p14:creationId xmlns:p14="http://schemas.microsoft.com/office/powerpoint/2010/main" val="5264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707886"/>
          </a:xfrm>
          <a:prstGeom prst="rect">
            <a:avLst/>
          </a:prstGeom>
          <a:noFill/>
        </p:spPr>
        <p:txBody>
          <a:bodyPr wrap="square" rtlCol="0">
            <a:spAutoFit/>
          </a:bodyPr>
          <a:lstStyle/>
          <a:p>
            <a:r>
              <a:rPr lang="es-ES" sz="2000" b="1" i="1" dirty="0">
                <a:solidFill>
                  <a:schemeClr val="tx1">
                    <a:lumMod val="65000"/>
                    <a:lumOff val="35000"/>
                  </a:schemeClr>
                </a:solidFill>
              </a:rPr>
              <a:t>En caso de que los municipios no cuenten con recursos para mantener los parques urbanos ¿estaría dispuesto a pagar por lo siguiente?</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2" name="Gráfico 21"/>
          <p:cNvGraphicFramePr>
            <a:graphicFrameLocks/>
          </p:cNvGraphicFramePr>
          <p:nvPr>
            <p:extLst>
              <p:ext uri="{D42A27DB-BD31-4B8C-83A1-F6EECF244321}">
                <p14:modId xmlns:p14="http://schemas.microsoft.com/office/powerpoint/2010/main" val="1136516303"/>
              </p:ext>
            </p:extLst>
          </p:nvPr>
        </p:nvGraphicFramePr>
        <p:xfrm>
          <a:off x="156369" y="1820476"/>
          <a:ext cx="4572000" cy="4809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p:cNvGraphicFramePr>
            <a:graphicFrameLocks/>
          </p:cNvGraphicFramePr>
          <p:nvPr>
            <p:extLst>
              <p:ext uri="{D42A27DB-BD31-4B8C-83A1-F6EECF244321}">
                <p14:modId xmlns:p14="http://schemas.microsoft.com/office/powerpoint/2010/main" val="4212393620"/>
              </p:ext>
            </p:extLst>
          </p:nvPr>
        </p:nvGraphicFramePr>
        <p:xfrm>
          <a:off x="4550470" y="1820477"/>
          <a:ext cx="7667625" cy="3448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79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5" y="867539"/>
            <a:ext cx="8423471" cy="707886"/>
          </a:xfrm>
          <a:prstGeom prst="rect">
            <a:avLst/>
          </a:prstGeom>
          <a:noFill/>
        </p:spPr>
        <p:txBody>
          <a:bodyPr wrap="square" rtlCol="0">
            <a:spAutoFit/>
          </a:bodyPr>
          <a:lstStyle/>
          <a:p>
            <a:r>
              <a:rPr lang="es-ES" sz="2000" b="1" i="1" dirty="0">
                <a:solidFill>
                  <a:schemeClr val="tx1">
                    <a:lumMod val="65000"/>
                    <a:lumOff val="35000"/>
                  </a:schemeClr>
                </a:solidFill>
              </a:rPr>
              <a:t>¿Estaría de acuerdo con que existan zonas en los parques que sean administrados por privados en una alianza público-privada?</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3" name="Tabla 22"/>
          <p:cNvGraphicFramePr>
            <a:graphicFrameLocks noGrp="1"/>
          </p:cNvGraphicFramePr>
          <p:nvPr>
            <p:extLst>
              <p:ext uri="{D42A27DB-BD31-4B8C-83A1-F6EECF244321}">
                <p14:modId xmlns:p14="http://schemas.microsoft.com/office/powerpoint/2010/main" val="2951669420"/>
              </p:ext>
            </p:extLst>
          </p:nvPr>
        </p:nvGraphicFramePr>
        <p:xfrm>
          <a:off x="697901" y="3327494"/>
          <a:ext cx="4352551" cy="3346065"/>
        </p:xfrm>
        <a:graphic>
          <a:graphicData uri="http://schemas.openxmlformats.org/drawingml/2006/table">
            <a:tbl>
              <a:tblPr>
                <a:tableStyleId>{0505E3EF-67EA-436B-97B2-0124C06EBD24}</a:tableStyleId>
              </a:tblPr>
              <a:tblGrid>
                <a:gridCol w="1456950">
                  <a:extLst>
                    <a:ext uri="{9D8B030D-6E8A-4147-A177-3AD203B41FA5}">
                      <a16:colId xmlns:a16="http://schemas.microsoft.com/office/drawing/2014/main" val="3343665672"/>
                    </a:ext>
                  </a:extLst>
                </a:gridCol>
                <a:gridCol w="914400">
                  <a:extLst>
                    <a:ext uri="{9D8B030D-6E8A-4147-A177-3AD203B41FA5}">
                      <a16:colId xmlns:a16="http://schemas.microsoft.com/office/drawing/2014/main" val="1453335195"/>
                    </a:ext>
                  </a:extLst>
                </a:gridCol>
                <a:gridCol w="762000">
                  <a:extLst>
                    <a:ext uri="{9D8B030D-6E8A-4147-A177-3AD203B41FA5}">
                      <a16:colId xmlns:a16="http://schemas.microsoft.com/office/drawing/2014/main" val="345814738"/>
                    </a:ext>
                  </a:extLst>
                </a:gridCol>
                <a:gridCol w="1219201">
                  <a:extLst>
                    <a:ext uri="{9D8B030D-6E8A-4147-A177-3AD203B41FA5}">
                      <a16:colId xmlns:a16="http://schemas.microsoft.com/office/drawing/2014/main" val="1349586847"/>
                    </a:ext>
                  </a:extLst>
                </a:gridCol>
              </a:tblGrid>
              <a:tr h="217465">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dirty="0">
                          <a:effectLst/>
                        </a:rPr>
                        <a:t>Sí</a:t>
                      </a:r>
                      <a:endParaRPr lang="es-CL" sz="1200" b="1" i="0" u="none" strike="noStrike" dirty="0">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dirty="0">
                          <a:effectLst/>
                        </a:rPr>
                        <a:t>No</a:t>
                      </a:r>
                      <a:endParaRPr lang="es-CL" sz="1200" b="1" i="0" u="none" strike="noStrike" dirty="0">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dirty="0">
                          <a:effectLst/>
                        </a:rPr>
                        <a:t>No lo tengo claro</a:t>
                      </a:r>
                      <a:endParaRPr lang="es-CL" sz="1200" b="1" i="0" u="none" strike="noStrike" dirty="0">
                        <a:solidFill>
                          <a:srgbClr val="000000"/>
                        </a:solidFill>
                        <a:effectLst/>
                        <a:latin typeface="Calibri" panose="020F0502020204030204" pitchFamily="34" charset="0"/>
                      </a:endParaRPr>
                    </a:p>
                  </a:txBody>
                  <a:tcPr marL="820" marR="820" marT="820" marB="0" anchor="b"/>
                </a:tc>
                <a:extLst>
                  <a:ext uri="{0D108BD9-81ED-4DB2-BD59-A6C34878D82A}">
                    <a16:rowId xmlns:a16="http://schemas.microsoft.com/office/drawing/2014/main" val="946140082"/>
                  </a:ext>
                </a:extLst>
              </a:tr>
              <a:tr h="182170">
                <a:tc>
                  <a:txBody>
                    <a:bodyPr/>
                    <a:lstStyle/>
                    <a:p>
                      <a:pPr algn="l" fontAlgn="t"/>
                      <a:r>
                        <a:rPr lang="es-CL" sz="1200" b="0" i="0" u="none" strike="noStrike" dirty="0">
                          <a:solidFill>
                            <a:srgbClr val="000000"/>
                          </a:solidFill>
                          <a:effectLst/>
                          <a:latin typeface="Calibri" panose="020F0502020204030204" pitchFamily="34" charset="0"/>
                        </a:rPr>
                        <a:t>Arica y Parinacota</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848520398"/>
                  </a:ext>
                </a:extLst>
              </a:tr>
              <a:tr h="182170">
                <a:tc>
                  <a:txBody>
                    <a:bodyPr/>
                    <a:lstStyle/>
                    <a:p>
                      <a:pPr algn="l" fontAlgn="t"/>
                      <a:r>
                        <a:rPr lang="es-CL" sz="1200" b="0" i="0" u="none" strike="noStrike" dirty="0">
                          <a:solidFill>
                            <a:srgbClr val="000000"/>
                          </a:solidFill>
                          <a:effectLst/>
                          <a:latin typeface="Calibri" panose="020F0502020204030204" pitchFamily="34" charset="0"/>
                        </a:rPr>
                        <a:t>Tarapacá</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192660146"/>
                  </a:ext>
                </a:extLst>
              </a:tr>
              <a:tr h="182170">
                <a:tc>
                  <a:txBody>
                    <a:bodyPr/>
                    <a:lstStyle/>
                    <a:p>
                      <a:pPr algn="l" fontAlgn="t"/>
                      <a:r>
                        <a:rPr lang="es-CL" sz="1200" b="0" i="0" u="none" strike="noStrike" dirty="0">
                          <a:solidFill>
                            <a:srgbClr val="000000"/>
                          </a:solidFill>
                          <a:effectLst/>
                          <a:latin typeface="Calibri" panose="020F0502020204030204" pitchFamily="34" charset="0"/>
                        </a:rPr>
                        <a:t>Antofagasta</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754022700"/>
                  </a:ext>
                </a:extLst>
              </a:tr>
              <a:tr h="182170">
                <a:tc>
                  <a:txBody>
                    <a:bodyPr/>
                    <a:lstStyle/>
                    <a:p>
                      <a:pPr algn="l" fontAlgn="t"/>
                      <a:r>
                        <a:rPr lang="es-CL" sz="1200" b="0" i="0" u="none" strike="noStrike" dirty="0">
                          <a:solidFill>
                            <a:srgbClr val="000000"/>
                          </a:solidFill>
                          <a:effectLst/>
                          <a:latin typeface="Calibri" panose="020F0502020204030204" pitchFamily="34" charset="0"/>
                        </a:rPr>
                        <a:t>Atacama</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135966047"/>
                  </a:ext>
                </a:extLst>
              </a:tr>
              <a:tr h="182170">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t"/>
                      <a:r>
                        <a:rPr lang="es-CL" sz="1200" b="1" i="0" u="none" strike="noStrike">
                          <a:solidFill>
                            <a:srgbClr val="FF0000"/>
                          </a:solidFill>
                          <a:effectLst/>
                          <a:latin typeface="Calibri" panose="020F0502020204030204" pitchFamily="34" charset="0"/>
                        </a:rPr>
                        <a:t>43%</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2958445268"/>
                  </a:ext>
                </a:extLst>
              </a:tr>
              <a:tr h="182170">
                <a:tc>
                  <a:txBody>
                    <a:bodyPr/>
                    <a:lstStyle/>
                    <a:p>
                      <a:pPr algn="l" fontAlgn="t"/>
                      <a:r>
                        <a:rPr lang="es-CL" sz="1200" b="0" i="0" u="none" strike="noStrike" dirty="0">
                          <a:solidFill>
                            <a:srgbClr val="000000"/>
                          </a:solidFill>
                          <a:effectLst/>
                          <a:latin typeface="Calibri" panose="020F0502020204030204" pitchFamily="34" charset="0"/>
                        </a:rPr>
                        <a:t>Valparaíso</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46896720"/>
                  </a:ext>
                </a:extLst>
              </a:tr>
              <a:tr h="182170">
                <a:tc>
                  <a:txBody>
                    <a:bodyPr/>
                    <a:lstStyle/>
                    <a:p>
                      <a:pPr algn="l" fontAlgn="t"/>
                      <a:r>
                        <a:rPr lang="es-CL" sz="1200" b="0" i="0" u="none" strike="noStrike" dirty="0">
                          <a:solidFill>
                            <a:srgbClr val="000000"/>
                          </a:solidFill>
                          <a:effectLst/>
                          <a:latin typeface="Calibri" panose="020F0502020204030204" pitchFamily="34" charset="0"/>
                        </a:rPr>
                        <a:t>Metropolitana</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3389800473"/>
                  </a:ext>
                </a:extLst>
              </a:tr>
              <a:tr h="182170">
                <a:tc>
                  <a:txBody>
                    <a:bodyPr/>
                    <a:lstStyle/>
                    <a:p>
                      <a:pPr algn="l" fontAlgn="t"/>
                      <a:r>
                        <a:rPr lang="es-CL" sz="1200" b="0" i="0" u="none" strike="noStrike" dirty="0">
                          <a:solidFill>
                            <a:srgbClr val="000000"/>
                          </a:solidFill>
                          <a:effectLst/>
                          <a:latin typeface="Calibri" panose="020F0502020204030204" pitchFamily="34" charset="0"/>
                        </a:rPr>
                        <a:t>O'Higgins</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2187457605"/>
                  </a:ext>
                </a:extLst>
              </a:tr>
              <a:tr h="182170">
                <a:tc>
                  <a:txBody>
                    <a:bodyPr/>
                    <a:lstStyle/>
                    <a:p>
                      <a:pPr algn="l" fontAlgn="t"/>
                      <a:r>
                        <a:rPr lang="es-CL" sz="1200" b="0" i="0" u="none" strike="noStrike" dirty="0">
                          <a:solidFill>
                            <a:srgbClr val="000000"/>
                          </a:solidFill>
                          <a:effectLst/>
                          <a:latin typeface="Calibri" panose="020F0502020204030204" pitchFamily="34" charset="0"/>
                        </a:rPr>
                        <a:t>Maule</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683732919"/>
                  </a:ext>
                </a:extLst>
              </a:tr>
              <a:tr h="182170">
                <a:tc>
                  <a:txBody>
                    <a:bodyPr/>
                    <a:lstStyle/>
                    <a:p>
                      <a:pPr algn="l" fontAlgn="t"/>
                      <a:r>
                        <a:rPr lang="es-CL" sz="1200" b="0" i="0" u="none" strike="noStrike" dirty="0">
                          <a:solidFill>
                            <a:srgbClr val="000000"/>
                          </a:solidFill>
                          <a:effectLst/>
                          <a:latin typeface="Calibri" panose="020F0502020204030204" pitchFamily="34" charset="0"/>
                        </a:rPr>
                        <a:t>Ñuble</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930647904"/>
                  </a:ext>
                </a:extLst>
              </a:tr>
              <a:tr h="182170">
                <a:tc>
                  <a:txBody>
                    <a:bodyPr/>
                    <a:lstStyle/>
                    <a:p>
                      <a:pPr algn="l" fontAlgn="t"/>
                      <a:r>
                        <a:rPr lang="es-CL" sz="1200" b="0" i="0" u="none" strike="noStrike" dirty="0">
                          <a:solidFill>
                            <a:srgbClr val="000000"/>
                          </a:solidFill>
                          <a:effectLst/>
                          <a:latin typeface="Calibri" panose="020F0502020204030204" pitchFamily="34" charset="0"/>
                        </a:rPr>
                        <a:t>Biobío</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4101949096"/>
                  </a:ext>
                </a:extLst>
              </a:tr>
              <a:tr h="182170">
                <a:tc>
                  <a:txBody>
                    <a:bodyPr/>
                    <a:lstStyle/>
                    <a:p>
                      <a:pPr algn="l" fontAlgn="t"/>
                      <a:r>
                        <a:rPr lang="es-CL" sz="1200" b="0" i="0" u="none" strike="noStrike" dirty="0">
                          <a:solidFill>
                            <a:srgbClr val="000000"/>
                          </a:solidFill>
                          <a:effectLst/>
                          <a:latin typeface="Calibri" panose="020F0502020204030204" pitchFamily="34" charset="0"/>
                        </a:rPr>
                        <a:t>Araucanía</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a16="http://schemas.microsoft.com/office/drawing/2014/main" val="2146988700"/>
                  </a:ext>
                </a:extLst>
              </a:tr>
              <a:tr h="217465">
                <a:tc>
                  <a:txBody>
                    <a:bodyPr/>
                    <a:lstStyle/>
                    <a:p>
                      <a:pPr algn="l" fontAlgn="t"/>
                      <a:r>
                        <a:rPr lang="es-CL" sz="1200" b="0" i="0" u="none" strike="noStrike" dirty="0">
                          <a:solidFill>
                            <a:srgbClr val="000000"/>
                          </a:solidFill>
                          <a:effectLst/>
                          <a:latin typeface="Calibri" panose="020F0502020204030204" pitchFamily="34" charset="0"/>
                        </a:rPr>
                        <a:t>Los Ríos</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817150839"/>
                  </a:ext>
                </a:extLst>
              </a:tr>
              <a:tr h="182170">
                <a:tc>
                  <a:txBody>
                    <a:bodyPr/>
                    <a:lstStyle/>
                    <a:p>
                      <a:pPr algn="l" fontAlgn="t"/>
                      <a:r>
                        <a:rPr lang="es-CL" sz="1200" b="0" i="0" u="none" strike="noStrike" dirty="0">
                          <a:solidFill>
                            <a:srgbClr val="000000"/>
                          </a:solidFill>
                          <a:effectLst/>
                          <a:latin typeface="Calibri" panose="020F0502020204030204" pitchFamily="34" charset="0"/>
                        </a:rPr>
                        <a:t>Los Lagos</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2578888271"/>
                  </a:ext>
                </a:extLst>
              </a:tr>
              <a:tr h="217465">
                <a:tc>
                  <a:txBody>
                    <a:bodyPr/>
                    <a:lstStyle/>
                    <a:p>
                      <a:pPr algn="l" fontAlgn="t"/>
                      <a:r>
                        <a:rPr lang="es-CL" sz="1200" b="0" i="0" u="none" strike="noStrike" dirty="0">
                          <a:solidFill>
                            <a:srgbClr val="000000"/>
                          </a:solidFill>
                          <a:effectLst/>
                          <a:latin typeface="Calibri" panose="020F0502020204030204" pitchFamily="34" charset="0"/>
                        </a:rPr>
                        <a:t>Aysén</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336845867"/>
                  </a:ext>
                </a:extLst>
              </a:tr>
              <a:tr h="182170">
                <a:tc>
                  <a:txBody>
                    <a:bodyPr/>
                    <a:lstStyle/>
                    <a:p>
                      <a:pPr algn="l" fontAlgn="t"/>
                      <a:r>
                        <a:rPr lang="es-CL" sz="1200" b="0" i="0" u="none" strike="noStrike" dirty="0">
                          <a:solidFill>
                            <a:srgbClr val="000000"/>
                          </a:solidFill>
                          <a:effectLst/>
                          <a:latin typeface="Calibri" panose="020F0502020204030204" pitchFamily="34" charset="0"/>
                        </a:rPr>
                        <a:t>Magallanes</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3470327753"/>
                  </a:ext>
                </a:extLst>
              </a:tr>
            </a:tbl>
          </a:graphicData>
        </a:graphic>
      </p:graphicFrame>
      <p:graphicFrame>
        <p:nvGraphicFramePr>
          <p:cNvPr id="24" name="Gráfico 23"/>
          <p:cNvGraphicFramePr>
            <a:graphicFrameLocks/>
          </p:cNvGraphicFramePr>
          <p:nvPr>
            <p:extLst>
              <p:ext uri="{D42A27DB-BD31-4B8C-83A1-F6EECF244321}">
                <p14:modId xmlns:p14="http://schemas.microsoft.com/office/powerpoint/2010/main" val="4261762865"/>
              </p:ext>
            </p:extLst>
          </p:nvPr>
        </p:nvGraphicFramePr>
        <p:xfrm>
          <a:off x="5790406" y="1575425"/>
          <a:ext cx="5029200" cy="17781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p:cNvGraphicFramePr>
            <a:graphicFrameLocks/>
          </p:cNvGraphicFramePr>
          <p:nvPr>
            <p:extLst>
              <p:ext uri="{D42A27DB-BD31-4B8C-83A1-F6EECF244321}">
                <p14:modId xmlns:p14="http://schemas.microsoft.com/office/powerpoint/2010/main" val="4154851025"/>
              </p:ext>
            </p:extLst>
          </p:nvPr>
        </p:nvGraphicFramePr>
        <p:xfrm>
          <a:off x="6019006" y="332749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p:cNvGraphicFramePr>
            <a:graphicFrameLocks/>
          </p:cNvGraphicFramePr>
          <p:nvPr>
            <p:extLst>
              <p:ext uri="{D42A27DB-BD31-4B8C-83A1-F6EECF244321}">
                <p14:modId xmlns:p14="http://schemas.microsoft.com/office/powerpoint/2010/main" val="4158483020"/>
              </p:ext>
            </p:extLst>
          </p:nvPr>
        </p:nvGraphicFramePr>
        <p:xfrm>
          <a:off x="1383426" y="1512009"/>
          <a:ext cx="2743200" cy="1905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239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3962" y="756697"/>
            <a:ext cx="8423471" cy="707886"/>
          </a:xfrm>
          <a:prstGeom prst="rect">
            <a:avLst/>
          </a:prstGeom>
          <a:noFill/>
        </p:spPr>
        <p:txBody>
          <a:bodyPr wrap="square" rtlCol="0">
            <a:spAutoFit/>
          </a:bodyPr>
          <a:lstStyle/>
          <a:p>
            <a:r>
              <a:rPr lang="es-ES" sz="2000" b="1" i="1" dirty="0">
                <a:solidFill>
                  <a:schemeClr val="tx1">
                    <a:lumMod val="65000"/>
                    <a:lumOff val="35000"/>
                  </a:schemeClr>
                </a:solidFill>
              </a:rPr>
              <a:t>Pensando en mejorar la seguridad en los parques: ¿Estaría de acuerdo en poner rejas o cercos en los perímetros de los parques?</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4" name="Tabla 23"/>
          <p:cNvGraphicFramePr>
            <a:graphicFrameLocks noGrp="1"/>
          </p:cNvGraphicFramePr>
          <p:nvPr>
            <p:extLst>
              <p:ext uri="{D42A27DB-BD31-4B8C-83A1-F6EECF244321}">
                <p14:modId xmlns:p14="http://schemas.microsoft.com/office/powerpoint/2010/main" val="3098564148"/>
              </p:ext>
            </p:extLst>
          </p:nvPr>
        </p:nvGraphicFramePr>
        <p:xfrm>
          <a:off x="615287" y="3277394"/>
          <a:ext cx="4220220" cy="3361587"/>
        </p:xfrm>
        <a:graphic>
          <a:graphicData uri="http://schemas.openxmlformats.org/drawingml/2006/table">
            <a:tbl>
              <a:tblPr>
                <a:tableStyleId>{0505E3EF-67EA-436B-97B2-0124C06EBD24}</a:tableStyleId>
              </a:tblPr>
              <a:tblGrid>
                <a:gridCol w="1324620">
                  <a:extLst>
                    <a:ext uri="{9D8B030D-6E8A-4147-A177-3AD203B41FA5}">
                      <a16:colId xmlns:a16="http://schemas.microsoft.com/office/drawing/2014/main" val="3542673636"/>
                    </a:ext>
                  </a:extLst>
                </a:gridCol>
                <a:gridCol w="838200">
                  <a:extLst>
                    <a:ext uri="{9D8B030D-6E8A-4147-A177-3AD203B41FA5}">
                      <a16:colId xmlns:a16="http://schemas.microsoft.com/office/drawing/2014/main" val="3938621042"/>
                    </a:ext>
                  </a:extLst>
                </a:gridCol>
                <a:gridCol w="762000">
                  <a:extLst>
                    <a:ext uri="{9D8B030D-6E8A-4147-A177-3AD203B41FA5}">
                      <a16:colId xmlns:a16="http://schemas.microsoft.com/office/drawing/2014/main" val="1309249441"/>
                    </a:ext>
                  </a:extLst>
                </a:gridCol>
                <a:gridCol w="1295400">
                  <a:extLst>
                    <a:ext uri="{9D8B030D-6E8A-4147-A177-3AD203B41FA5}">
                      <a16:colId xmlns:a16="http://schemas.microsoft.com/office/drawing/2014/main" val="1826350075"/>
                    </a:ext>
                  </a:extLst>
                </a:gridCol>
              </a:tblGrid>
              <a:tr h="222639">
                <a:tc>
                  <a:txBody>
                    <a:bodyPr/>
                    <a:lstStyle/>
                    <a:p>
                      <a:pPr algn="ctr" fontAlgn="b"/>
                      <a:r>
                        <a:rPr lang="es-CL" sz="1200" b="1" u="none" strike="noStrike" dirty="0">
                          <a:effectLst/>
                        </a:rPr>
                        <a:t>Región</a:t>
                      </a:r>
                      <a:endParaRPr lang="es-CL" sz="1200" b="1" i="0" u="none" strike="noStrike" dirty="0">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a:effectLst/>
                        </a:rPr>
                        <a:t>Sí</a:t>
                      </a:r>
                      <a:endParaRPr lang="es-CL" sz="1200" b="1" i="0" u="none" strike="noStrike">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dirty="0">
                          <a:effectLst/>
                        </a:rPr>
                        <a:t>No</a:t>
                      </a:r>
                      <a:endParaRPr lang="es-CL" sz="1200" b="1" i="0" u="none" strike="noStrike" dirty="0">
                        <a:solidFill>
                          <a:srgbClr val="000000"/>
                        </a:solidFill>
                        <a:effectLst/>
                        <a:latin typeface="Calibri" panose="020F0502020204030204" pitchFamily="34" charset="0"/>
                      </a:endParaRPr>
                    </a:p>
                  </a:txBody>
                  <a:tcPr marL="820" marR="820" marT="820" marB="0" anchor="b"/>
                </a:tc>
                <a:tc>
                  <a:txBody>
                    <a:bodyPr/>
                    <a:lstStyle/>
                    <a:p>
                      <a:pPr algn="ctr" fontAlgn="b"/>
                      <a:r>
                        <a:rPr lang="es-CL" sz="1200" b="1" u="none" strike="noStrike" dirty="0">
                          <a:effectLst/>
                        </a:rPr>
                        <a:t>No lo tengo claro</a:t>
                      </a:r>
                      <a:endParaRPr lang="es-CL" sz="1200" b="1" i="0" u="none" strike="noStrike" dirty="0">
                        <a:solidFill>
                          <a:srgbClr val="000000"/>
                        </a:solidFill>
                        <a:effectLst/>
                        <a:latin typeface="Calibri" panose="020F0502020204030204" pitchFamily="34" charset="0"/>
                      </a:endParaRPr>
                    </a:p>
                  </a:txBody>
                  <a:tcPr marL="820" marR="820" marT="820" marB="0" anchor="b"/>
                </a:tc>
                <a:extLst>
                  <a:ext uri="{0D108BD9-81ED-4DB2-BD59-A6C34878D82A}">
                    <a16:rowId xmlns:a16="http://schemas.microsoft.com/office/drawing/2014/main" val="1410117355"/>
                  </a:ext>
                </a:extLst>
              </a:tr>
              <a:tr h="186505">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62%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568932763"/>
                  </a:ext>
                </a:extLst>
              </a:tr>
              <a:tr h="186505">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a:t>
                      </a:r>
                    </a:p>
                  </a:txBody>
                  <a:tcPr marL="9525" marR="9525" marT="9525" marB="0"/>
                </a:tc>
                <a:extLst>
                  <a:ext uri="{0D108BD9-81ED-4DB2-BD59-A6C34878D82A}">
                    <a16:rowId xmlns:a16="http://schemas.microsoft.com/office/drawing/2014/main" val="4158906056"/>
                  </a:ext>
                </a:extLst>
              </a:tr>
              <a:tr h="186505">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44%</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11%</a:t>
                      </a:r>
                    </a:p>
                  </a:txBody>
                  <a:tcPr marL="9525" marR="9525" marT="9525" marB="0"/>
                </a:tc>
                <a:extLst>
                  <a:ext uri="{0D108BD9-81ED-4DB2-BD59-A6C34878D82A}">
                    <a16:rowId xmlns:a16="http://schemas.microsoft.com/office/drawing/2014/main" val="197639519"/>
                  </a:ext>
                </a:extLst>
              </a:tr>
              <a:tr h="186505">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34%</a:t>
                      </a:r>
                    </a:p>
                  </a:txBody>
                  <a:tcPr marL="9525" marR="9525" marT="9525" marB="0"/>
                </a:tc>
                <a:tc>
                  <a:txBody>
                    <a:bodyPr/>
                    <a:lstStyle/>
                    <a:p>
                      <a:pPr algn="r" fontAlgn="t"/>
                      <a:r>
                        <a:rPr lang="es-CL" sz="1200" b="1" i="0" u="none" strike="noStrike" dirty="0">
                          <a:solidFill>
                            <a:srgbClr val="FF0000"/>
                          </a:solidFill>
                          <a:effectLst/>
                          <a:latin typeface="Calibri" panose="020F0502020204030204" pitchFamily="34" charset="0"/>
                        </a:rPr>
                        <a:t>61%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a:t>
                      </a:r>
                    </a:p>
                  </a:txBody>
                  <a:tcPr marL="9525" marR="9525" marT="9525" marB="0"/>
                </a:tc>
                <a:extLst>
                  <a:ext uri="{0D108BD9-81ED-4DB2-BD59-A6C34878D82A}">
                    <a16:rowId xmlns:a16="http://schemas.microsoft.com/office/drawing/2014/main" val="390252212"/>
                  </a:ext>
                </a:extLst>
              </a:tr>
              <a:tr h="186505">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68%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3466329"/>
                  </a:ext>
                </a:extLst>
              </a:tr>
              <a:tr h="72495">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1804657328"/>
                  </a:ext>
                </a:extLst>
              </a:tr>
              <a:tr h="186505">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56%</a:t>
                      </a:r>
                    </a:p>
                  </a:txBody>
                  <a:tcPr marL="9525" marR="9525" marT="9525" marB="0"/>
                </a:tc>
                <a:tc>
                  <a:txBody>
                    <a:bodyPr/>
                    <a:lstStyle/>
                    <a:p>
                      <a:pPr algn="r" fontAlgn="t"/>
                      <a:r>
                        <a:rPr lang="es-CL" sz="1200" b="0" i="0" u="none" strike="noStrike" dirty="0">
                          <a:solidFill>
                            <a:srgbClr val="000000"/>
                          </a:solidFill>
                          <a:effectLst/>
                          <a:latin typeface="Calibri" panose="020F0502020204030204" pitchFamily="34" charset="0"/>
                        </a:rPr>
                        <a:t>34%</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a:t>
                      </a:r>
                    </a:p>
                  </a:txBody>
                  <a:tcPr marL="9525" marR="9525" marT="9525" marB="0"/>
                </a:tc>
                <a:extLst>
                  <a:ext uri="{0D108BD9-81ED-4DB2-BD59-A6C34878D82A}">
                    <a16:rowId xmlns:a16="http://schemas.microsoft.com/office/drawing/2014/main" val="1745133822"/>
                  </a:ext>
                </a:extLst>
              </a:tr>
              <a:tr h="186505">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56%</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a:t>
                      </a:r>
                    </a:p>
                  </a:txBody>
                  <a:tcPr marL="9525" marR="9525" marT="9525" marB="0"/>
                </a:tc>
                <a:extLst>
                  <a:ext uri="{0D108BD9-81ED-4DB2-BD59-A6C34878D82A}">
                    <a16:rowId xmlns:a16="http://schemas.microsoft.com/office/drawing/2014/main" val="3420069043"/>
                  </a:ext>
                </a:extLst>
              </a:tr>
              <a:tr h="186505">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43%</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44%</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12%</a:t>
                      </a:r>
                    </a:p>
                  </a:txBody>
                  <a:tcPr marL="9525" marR="9525" marT="9525" marB="0"/>
                </a:tc>
                <a:extLst>
                  <a:ext uri="{0D108BD9-81ED-4DB2-BD59-A6C34878D82A}">
                    <a16:rowId xmlns:a16="http://schemas.microsoft.com/office/drawing/2014/main" val="3323761642"/>
                  </a:ext>
                </a:extLst>
              </a:tr>
              <a:tr h="186505">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a:t>
                      </a:r>
                    </a:p>
                  </a:txBody>
                  <a:tcPr marL="9525" marR="9525" marT="9525" marB="0"/>
                </a:tc>
                <a:extLst>
                  <a:ext uri="{0D108BD9-81ED-4DB2-BD59-A6C34878D82A}">
                    <a16:rowId xmlns:a16="http://schemas.microsoft.com/office/drawing/2014/main" val="1517901242"/>
                  </a:ext>
                </a:extLst>
              </a:tr>
              <a:tr h="186505">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38%</a:t>
                      </a:r>
                    </a:p>
                  </a:txBody>
                  <a:tcPr marL="9525" marR="9525" marT="9525" marB="0"/>
                </a:tc>
                <a:tc>
                  <a:txBody>
                    <a:bodyPr/>
                    <a:lstStyle/>
                    <a:p>
                      <a:pPr algn="r" fontAlgn="t"/>
                      <a:r>
                        <a:rPr lang="es-CL" sz="1200" b="1" i="0" u="none" strike="noStrike" dirty="0">
                          <a:solidFill>
                            <a:srgbClr val="FF0000"/>
                          </a:solidFill>
                          <a:effectLst/>
                          <a:latin typeface="Calibri" panose="020F0502020204030204" pitchFamily="34" charset="0"/>
                        </a:rPr>
                        <a:t>55%</a:t>
                      </a:r>
                    </a:p>
                  </a:txBody>
                  <a:tcPr marL="9525" marR="9525" marT="9525" marB="0"/>
                </a:tc>
                <a:tc>
                  <a:txBody>
                    <a:bodyPr/>
                    <a:lstStyle/>
                    <a:p>
                      <a:pPr algn="r" fontAlgn="t"/>
                      <a:r>
                        <a:rPr lang="es-CL" sz="1200" b="0" i="0" u="none" strike="noStrike" dirty="0">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2596249678"/>
                  </a:ext>
                </a:extLst>
              </a:tr>
              <a:tr h="186505">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56%</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a:t>
                      </a:r>
                    </a:p>
                  </a:txBody>
                  <a:tcPr marL="9525" marR="9525" marT="9525" marB="0"/>
                </a:tc>
                <a:extLst>
                  <a:ext uri="{0D108BD9-81ED-4DB2-BD59-A6C34878D82A}">
                    <a16:rowId xmlns:a16="http://schemas.microsoft.com/office/drawing/2014/main" val="263583181"/>
                  </a:ext>
                </a:extLst>
              </a:tr>
              <a:tr h="222639">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73%</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6%</a:t>
                      </a:r>
                    </a:p>
                  </a:txBody>
                  <a:tcPr marL="9525" marR="9525" marT="9525" marB="0"/>
                </a:tc>
                <a:extLst>
                  <a:ext uri="{0D108BD9-81ED-4DB2-BD59-A6C34878D82A}">
                    <a16:rowId xmlns:a16="http://schemas.microsoft.com/office/drawing/2014/main" val="3077253535"/>
                  </a:ext>
                </a:extLst>
              </a:tr>
              <a:tr h="186505">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14%</a:t>
                      </a:r>
                    </a:p>
                  </a:txBody>
                  <a:tcPr marL="9525" marR="9525" marT="9525" marB="0"/>
                </a:tc>
                <a:extLst>
                  <a:ext uri="{0D108BD9-81ED-4DB2-BD59-A6C34878D82A}">
                    <a16:rowId xmlns:a16="http://schemas.microsoft.com/office/drawing/2014/main" val="3439693719"/>
                  </a:ext>
                </a:extLst>
              </a:tr>
              <a:tr h="222639">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54%</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38%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3812022821"/>
                  </a:ext>
                </a:extLst>
              </a:tr>
              <a:tr h="186505">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65%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25%</a:t>
                      </a:r>
                    </a:p>
                  </a:txBody>
                  <a:tcPr marL="9525" marR="9525" marT="9525" marB="0"/>
                </a:tc>
                <a:tc>
                  <a:txBody>
                    <a:bodyPr/>
                    <a:lstStyle/>
                    <a:p>
                      <a:pPr algn="r" fontAlgn="t"/>
                      <a:r>
                        <a:rPr lang="es-CL" sz="1200" b="0" i="0" u="none" strike="noStrike" dirty="0">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596684779"/>
                  </a:ext>
                </a:extLst>
              </a:tr>
            </a:tbl>
          </a:graphicData>
        </a:graphic>
      </p:graphicFrame>
      <p:graphicFrame>
        <p:nvGraphicFramePr>
          <p:cNvPr id="25" name="Gráfico 24"/>
          <p:cNvGraphicFramePr>
            <a:graphicFrameLocks/>
          </p:cNvGraphicFramePr>
          <p:nvPr>
            <p:extLst>
              <p:ext uri="{D42A27DB-BD31-4B8C-83A1-F6EECF244321}">
                <p14:modId xmlns:p14="http://schemas.microsoft.com/office/powerpoint/2010/main" val="3144642901"/>
              </p:ext>
            </p:extLst>
          </p:nvPr>
        </p:nvGraphicFramePr>
        <p:xfrm>
          <a:off x="5285805" y="1824959"/>
          <a:ext cx="5943600"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p:cNvGraphicFramePr>
            <a:graphicFrameLocks/>
          </p:cNvGraphicFramePr>
          <p:nvPr>
            <p:extLst>
              <p:ext uri="{D42A27DB-BD31-4B8C-83A1-F6EECF244321}">
                <p14:modId xmlns:p14="http://schemas.microsoft.com/office/powerpoint/2010/main" val="3184977414"/>
              </p:ext>
            </p:extLst>
          </p:nvPr>
        </p:nvGraphicFramePr>
        <p:xfrm>
          <a:off x="5285804" y="3467685"/>
          <a:ext cx="5762401"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áfico 26"/>
          <p:cNvGraphicFramePr>
            <a:graphicFrameLocks/>
          </p:cNvGraphicFramePr>
          <p:nvPr>
            <p:extLst>
              <p:ext uri="{D42A27DB-BD31-4B8C-83A1-F6EECF244321}">
                <p14:modId xmlns:p14="http://schemas.microsoft.com/office/powerpoint/2010/main" val="2076523741"/>
              </p:ext>
            </p:extLst>
          </p:nvPr>
        </p:nvGraphicFramePr>
        <p:xfrm>
          <a:off x="904298" y="1458011"/>
          <a:ext cx="35814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58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34" y="779567"/>
            <a:ext cx="10480871" cy="707886"/>
          </a:xfrm>
          <a:prstGeom prst="rect">
            <a:avLst/>
          </a:prstGeom>
          <a:noFill/>
        </p:spPr>
        <p:txBody>
          <a:bodyPr wrap="square" rtlCol="0">
            <a:spAutoFit/>
          </a:bodyPr>
          <a:lstStyle/>
          <a:p>
            <a:r>
              <a:rPr lang="es-ES" sz="2000" b="1" i="1" dirty="0">
                <a:solidFill>
                  <a:schemeClr val="tx1">
                    <a:lumMod val="65000"/>
                    <a:lumOff val="35000"/>
                  </a:schemeClr>
                </a:solidFill>
              </a:rPr>
              <a:t>¿Qué tan importante es para usted que exista una nueva Política Nacional de Parques Urbanos, que dé las orientaciones para disponer de más y mejores parques en las ciudades de Chile?</a:t>
            </a:r>
            <a:endParaRPr lang="es-CL" sz="2000" b="1" i="1" dirty="0">
              <a:solidFill>
                <a:schemeClr val="tx1">
                  <a:lumMod val="65000"/>
                  <a:lumOff val="35000"/>
                </a:schemeClr>
              </a:solidFill>
            </a:endParaRPr>
          </a:p>
        </p:txBody>
      </p:sp>
      <p:sp>
        <p:nvSpPr>
          <p:cNvPr id="3"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graphicFrame>
        <p:nvGraphicFramePr>
          <p:cNvPr id="27" name="Gráfico 26"/>
          <p:cNvGraphicFramePr>
            <a:graphicFrameLocks/>
          </p:cNvGraphicFramePr>
          <p:nvPr>
            <p:extLst>
              <p:ext uri="{D42A27DB-BD31-4B8C-83A1-F6EECF244321}">
                <p14:modId xmlns:p14="http://schemas.microsoft.com/office/powerpoint/2010/main" val="927894707"/>
              </p:ext>
            </p:extLst>
          </p:nvPr>
        </p:nvGraphicFramePr>
        <p:xfrm>
          <a:off x="6400006" y="3834110"/>
          <a:ext cx="5181600" cy="2369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áfico 27"/>
          <p:cNvGraphicFramePr>
            <a:graphicFrameLocks/>
          </p:cNvGraphicFramePr>
          <p:nvPr>
            <p:extLst>
              <p:ext uri="{D42A27DB-BD31-4B8C-83A1-F6EECF244321}">
                <p14:modId xmlns:p14="http://schemas.microsoft.com/office/powerpoint/2010/main" val="4260663564"/>
              </p:ext>
            </p:extLst>
          </p:nvPr>
        </p:nvGraphicFramePr>
        <p:xfrm>
          <a:off x="6476206" y="1878747"/>
          <a:ext cx="4572000" cy="1669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Tabla 23"/>
          <p:cNvGraphicFramePr>
            <a:graphicFrameLocks noGrp="1"/>
          </p:cNvGraphicFramePr>
          <p:nvPr>
            <p:extLst>
              <p:ext uri="{D42A27DB-BD31-4B8C-83A1-F6EECF244321}">
                <p14:modId xmlns:p14="http://schemas.microsoft.com/office/powerpoint/2010/main" val="3376587794"/>
              </p:ext>
            </p:extLst>
          </p:nvPr>
        </p:nvGraphicFramePr>
        <p:xfrm>
          <a:off x="449642" y="3048794"/>
          <a:ext cx="5619415" cy="3551034"/>
        </p:xfrm>
        <a:graphic>
          <a:graphicData uri="http://schemas.openxmlformats.org/drawingml/2006/table">
            <a:tbl>
              <a:tblPr>
                <a:tableStyleId>{0505E3EF-67EA-436B-97B2-0124C06EBD24}</a:tableStyleId>
              </a:tblPr>
              <a:tblGrid>
                <a:gridCol w="1656220">
                  <a:extLst>
                    <a:ext uri="{9D8B030D-6E8A-4147-A177-3AD203B41FA5}">
                      <a16:colId xmlns:a16="http://schemas.microsoft.com/office/drawing/2014/main" val="405050677"/>
                    </a:ext>
                  </a:extLst>
                </a:gridCol>
                <a:gridCol w="1066800">
                  <a:extLst>
                    <a:ext uri="{9D8B030D-6E8A-4147-A177-3AD203B41FA5}">
                      <a16:colId xmlns:a16="http://schemas.microsoft.com/office/drawing/2014/main" val="852971711"/>
                    </a:ext>
                  </a:extLst>
                </a:gridCol>
                <a:gridCol w="1066800">
                  <a:extLst>
                    <a:ext uri="{9D8B030D-6E8A-4147-A177-3AD203B41FA5}">
                      <a16:colId xmlns:a16="http://schemas.microsoft.com/office/drawing/2014/main" val="1373927944"/>
                    </a:ext>
                  </a:extLst>
                </a:gridCol>
                <a:gridCol w="990600">
                  <a:extLst>
                    <a:ext uri="{9D8B030D-6E8A-4147-A177-3AD203B41FA5}">
                      <a16:colId xmlns:a16="http://schemas.microsoft.com/office/drawing/2014/main" val="1442837664"/>
                    </a:ext>
                  </a:extLst>
                </a:gridCol>
                <a:gridCol w="838995">
                  <a:extLst>
                    <a:ext uri="{9D8B030D-6E8A-4147-A177-3AD203B41FA5}">
                      <a16:colId xmlns:a16="http://schemas.microsoft.com/office/drawing/2014/main" val="2230541965"/>
                    </a:ext>
                  </a:extLst>
                </a:gridCol>
              </a:tblGrid>
              <a:tr h="204512">
                <a:tc>
                  <a:txBody>
                    <a:bodyPr/>
                    <a:lstStyle/>
                    <a:p>
                      <a:pPr algn="ctr" fontAlgn="b"/>
                      <a:r>
                        <a:rPr lang="es-CL" sz="1200" u="none" strike="noStrike" dirty="0">
                          <a:effectLst/>
                        </a:rPr>
                        <a:t> </a:t>
                      </a:r>
                      <a:r>
                        <a:rPr lang="es-CL" sz="1200" b="1" u="none" strike="noStrike" dirty="0">
                          <a:effectLst/>
                        </a:rPr>
                        <a:t>Región</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Muy importante</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Algo importante</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Poco importante</a:t>
                      </a:r>
                      <a:endParaRPr lang="es-CL" sz="1200" b="1" i="0" u="none" strike="noStrike" dirty="0">
                        <a:solidFill>
                          <a:srgbClr val="000000"/>
                        </a:solidFill>
                        <a:effectLst/>
                        <a:latin typeface="Calibri" panose="020F0502020204030204" pitchFamily="34" charset="0"/>
                      </a:endParaRPr>
                    </a:p>
                  </a:txBody>
                  <a:tcPr marL="820" marR="820" marT="820" marB="0" anchor="ctr"/>
                </a:tc>
                <a:tc>
                  <a:txBody>
                    <a:bodyPr/>
                    <a:lstStyle/>
                    <a:p>
                      <a:pPr algn="ctr" fontAlgn="b"/>
                      <a:r>
                        <a:rPr lang="es-CL" sz="1200" b="1" u="none" strike="noStrike" dirty="0">
                          <a:effectLst/>
                        </a:rPr>
                        <a:t>Nada importante</a:t>
                      </a:r>
                      <a:endParaRPr lang="es-CL" sz="1200" b="1" i="0" u="none" strike="noStrike" dirty="0">
                        <a:solidFill>
                          <a:srgbClr val="000000"/>
                        </a:solidFill>
                        <a:effectLst/>
                        <a:latin typeface="Calibri" panose="020F0502020204030204" pitchFamily="34" charset="0"/>
                      </a:endParaRPr>
                    </a:p>
                  </a:txBody>
                  <a:tcPr marL="820" marR="820" marT="820" marB="0" anchor="ctr"/>
                </a:tc>
                <a:extLst>
                  <a:ext uri="{0D108BD9-81ED-4DB2-BD59-A6C34878D82A}">
                    <a16:rowId xmlns:a16="http://schemas.microsoft.com/office/drawing/2014/main" val="4218466923"/>
                  </a:ext>
                </a:extLst>
              </a:tr>
              <a:tr h="198245">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3448689130"/>
                  </a:ext>
                </a:extLst>
              </a:tr>
              <a:tr h="198245">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935180210"/>
                  </a:ext>
                </a:extLst>
              </a:tr>
              <a:tr h="198245">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43067972"/>
                  </a:ext>
                </a:extLst>
              </a:tr>
              <a:tr h="198245">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565510319"/>
                  </a:ext>
                </a:extLst>
              </a:tr>
              <a:tr h="198245">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1870171598"/>
                  </a:ext>
                </a:extLst>
              </a:tr>
              <a:tr h="198245">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2949103723"/>
                  </a:ext>
                </a:extLst>
              </a:tr>
              <a:tr h="198245">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928300894"/>
                  </a:ext>
                </a:extLst>
              </a:tr>
              <a:tr h="198245">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7%</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4%</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4147478624"/>
                  </a:ext>
                </a:extLst>
              </a:tr>
              <a:tr h="198245">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331164683"/>
                  </a:ext>
                </a:extLst>
              </a:tr>
              <a:tr h="198245">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632245796"/>
                  </a:ext>
                </a:extLst>
              </a:tr>
              <a:tr h="198245">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83%</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2825873007"/>
                  </a:ext>
                </a:extLst>
              </a:tr>
              <a:tr h="198245">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2277917285"/>
                  </a:ext>
                </a:extLst>
              </a:tr>
              <a:tr h="204512">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88%</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12%</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3174721773"/>
                  </a:ext>
                </a:extLst>
              </a:tr>
              <a:tr h="198245">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9%</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4235122795"/>
                  </a:ext>
                </a:extLst>
              </a:tr>
              <a:tr h="204512">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86%</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13%</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811021870"/>
                  </a:ext>
                </a:extLst>
              </a:tr>
              <a:tr h="198245">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85%</a:t>
                      </a:r>
                    </a:p>
                  </a:txBody>
                  <a:tcPr marL="9525" marR="9525" marT="9525" marB="0"/>
                </a:tc>
                <a:tc>
                  <a:txBody>
                    <a:bodyPr/>
                    <a:lstStyle/>
                    <a:p>
                      <a:pPr algn="r" fontAlgn="t"/>
                      <a:r>
                        <a:rPr lang="es-CL" sz="1200" b="0" i="0" u="none" strike="noStrike" dirty="0">
                          <a:solidFill>
                            <a:srgbClr val="000000"/>
                          </a:solidFill>
                          <a:effectLst/>
                          <a:latin typeface="Calibri" panose="020F0502020204030204" pitchFamily="34" charset="0"/>
                        </a:rPr>
                        <a:t>15%</a:t>
                      </a:r>
                    </a:p>
                  </a:txBody>
                  <a:tcPr marL="9525" marR="9525" marT="9525" marB="0"/>
                </a:tc>
                <a:tc>
                  <a:txBody>
                    <a:bodyPr/>
                    <a:lstStyle/>
                    <a:p>
                      <a:pPr algn="r" fontAlgn="t"/>
                      <a:r>
                        <a:rPr lang="es-CL" sz="1200" b="0" i="0" u="none" strike="noStrike">
                          <a:solidFill>
                            <a:srgbClr val="000000"/>
                          </a:solidFill>
                          <a:effectLst/>
                          <a:latin typeface="Calibri" panose="020F0502020204030204" pitchFamily="34" charset="0"/>
                        </a:rPr>
                        <a:t>0%</a:t>
                      </a:r>
                    </a:p>
                  </a:txBody>
                  <a:tcPr marL="9525" marR="9525" marT="9525" marB="0"/>
                </a:tc>
                <a:tc>
                  <a:txBody>
                    <a:bodyPr/>
                    <a:lstStyle/>
                    <a:p>
                      <a:pPr algn="r" fontAlgn="t"/>
                      <a:r>
                        <a:rPr lang="es-CL" sz="1200" b="0" i="0" u="none" strike="noStrike" dirty="0">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761014760"/>
                  </a:ext>
                </a:extLst>
              </a:tr>
            </a:tbl>
          </a:graphicData>
        </a:graphic>
      </p:graphicFrame>
      <p:graphicFrame>
        <p:nvGraphicFramePr>
          <p:cNvPr id="26" name="Gráfico 25"/>
          <p:cNvGraphicFramePr>
            <a:graphicFrameLocks/>
          </p:cNvGraphicFramePr>
          <p:nvPr>
            <p:extLst>
              <p:ext uri="{D42A27DB-BD31-4B8C-83A1-F6EECF244321}">
                <p14:modId xmlns:p14="http://schemas.microsoft.com/office/powerpoint/2010/main" val="1831993252"/>
              </p:ext>
            </p:extLst>
          </p:nvPr>
        </p:nvGraphicFramePr>
        <p:xfrm>
          <a:off x="790365" y="1493887"/>
          <a:ext cx="4780420" cy="14181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846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27806" y="3353594"/>
            <a:ext cx="10971372" cy="830997"/>
          </a:xfrm>
        </p:spPr>
        <p:txBody>
          <a:bodyPr/>
          <a:lstStyle/>
          <a:p>
            <a:pPr algn="ctr"/>
            <a:r>
              <a:rPr lang="es-CL" sz="5400" b="1" dirty="0">
                <a:solidFill>
                  <a:schemeClr val="accent3">
                    <a:lumMod val="75000"/>
                  </a:schemeClr>
                </a:solidFill>
              </a:rPr>
              <a:t>¡GRACIAS!</a:t>
            </a:r>
          </a:p>
        </p:txBody>
      </p:sp>
      <p:sp>
        <p:nvSpPr>
          <p:cNvPr id="4" name="object 39"/>
          <p:cNvSpPr/>
          <p:nvPr/>
        </p:nvSpPr>
        <p:spPr>
          <a:xfrm>
            <a:off x="7924007" y="169244"/>
            <a:ext cx="4262530" cy="4444413"/>
          </a:xfrm>
          <a:prstGeom prst="rect">
            <a:avLst/>
          </a:prstGeom>
          <a:blipFill>
            <a:blip r:embed="rId2" cstate="print"/>
            <a:stretch>
              <a:fillRect/>
            </a:stretch>
          </a:blipFill>
        </p:spPr>
        <p:txBody>
          <a:bodyPr wrap="square" lIns="0" tIns="0" rIns="0" bIns="0" rtlCol="0"/>
          <a:lstStyle/>
          <a:p>
            <a:endParaRPr/>
          </a:p>
        </p:txBody>
      </p:sp>
      <p:pic>
        <p:nvPicPr>
          <p:cNvPr id="2" name="Imagen 1"/>
          <p:cNvPicPr>
            <a:picLocks noChangeAspect="1"/>
          </p:cNvPicPr>
          <p:nvPr/>
        </p:nvPicPr>
        <p:blipFill rotWithShape="1">
          <a:blip r:embed="rId3"/>
          <a:srcRect l="7477" t="7778" r="6250" b="6296"/>
          <a:stretch/>
        </p:blipFill>
        <p:spPr>
          <a:xfrm>
            <a:off x="-4402" y="0"/>
            <a:ext cx="12190939" cy="8230394"/>
          </a:xfrm>
          <a:prstGeom prst="rect">
            <a:avLst/>
          </a:prstGeom>
        </p:spPr>
      </p:pic>
      <p:sp>
        <p:nvSpPr>
          <p:cNvPr id="5" name="Marcador de texto 2"/>
          <p:cNvSpPr txBox="1">
            <a:spLocks/>
          </p:cNvSpPr>
          <p:nvPr/>
        </p:nvSpPr>
        <p:spPr>
          <a:xfrm>
            <a:off x="2590006" y="3568127"/>
            <a:ext cx="10971372" cy="830997"/>
          </a:xfrm>
          <a:prstGeom prst="rect">
            <a:avLst/>
          </a:prstGeom>
        </p:spPr>
        <p:txBody>
          <a:bodyPr wrap="square" lIns="0" tIns="0" rIns="0" bIns="0">
            <a:spAutoFit/>
          </a:bodyPr>
          <a:lst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pPr algn="ctr" defTabSz="914400"/>
            <a:r>
              <a:rPr lang="es-CL" sz="5400" b="1" kern="0" dirty="0">
                <a:solidFill>
                  <a:schemeClr val="bg1"/>
                </a:solidFill>
              </a:rPr>
              <a:t>¡GRACIAS!</a:t>
            </a:r>
          </a:p>
        </p:txBody>
      </p:sp>
    </p:spTree>
    <p:extLst>
      <p:ext uri="{BB962C8B-B14F-4D97-AF65-F5344CB8AC3E}">
        <p14:creationId xmlns:p14="http://schemas.microsoft.com/office/powerpoint/2010/main" val="406559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2" cstate="print"/>
            <a:stretch>
              <a:fillRect/>
            </a:stretch>
          </a:blipFill>
        </p:spPr>
        <p:txBody>
          <a:bodyPr wrap="square" lIns="0" tIns="0" rIns="0" bIns="0" rtlCol="0"/>
          <a:lstStyle/>
          <a:p>
            <a:endParaRPr/>
          </a:p>
        </p:txBody>
      </p:sp>
      <p:graphicFrame>
        <p:nvGraphicFramePr>
          <p:cNvPr id="29" name="Gráfico 28"/>
          <p:cNvGraphicFramePr>
            <a:graphicFrameLocks/>
          </p:cNvGraphicFramePr>
          <p:nvPr/>
        </p:nvGraphicFramePr>
        <p:xfrm>
          <a:off x="1142206" y="2058194"/>
          <a:ext cx="9677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object 7"/>
          <p:cNvSpPr txBox="1">
            <a:spLocks/>
          </p:cNvSpPr>
          <p:nvPr/>
        </p:nvSpPr>
        <p:spPr>
          <a:xfrm>
            <a:off x="380206" y="268748"/>
            <a:ext cx="5715794" cy="337072"/>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ANEXOS</a:t>
            </a:r>
            <a:endParaRPr lang="es-CL" sz="2400" kern="0" spc="-5" dirty="0">
              <a:solidFill>
                <a:schemeClr val="accent3"/>
              </a:solidFill>
            </a:endParaRPr>
          </a:p>
        </p:txBody>
      </p:sp>
      <p:sp>
        <p:nvSpPr>
          <p:cNvPr id="2" name="CuadroTexto 1"/>
          <p:cNvSpPr txBox="1"/>
          <p:nvPr/>
        </p:nvSpPr>
        <p:spPr>
          <a:xfrm>
            <a:off x="532606" y="948549"/>
            <a:ext cx="10820400" cy="677108"/>
          </a:xfrm>
          <a:prstGeom prst="rect">
            <a:avLst/>
          </a:prstGeom>
          <a:noFill/>
        </p:spPr>
        <p:txBody>
          <a:bodyPr wrap="square" rtlCol="0">
            <a:spAutoFit/>
          </a:bodyPr>
          <a:lstStyle/>
          <a:p>
            <a:r>
              <a:rPr lang="es-CL" b="1" dirty="0"/>
              <a:t>(Dato interno) </a:t>
            </a:r>
            <a:r>
              <a:rPr lang="es-CL" dirty="0"/>
              <a:t>Si bien la consulta no es representativa, si se condice con la realidad poblacional regional, salvo el caso de la RM que está sobre representada. (</a:t>
            </a:r>
            <a:r>
              <a:rPr lang="es-CL" dirty="0">
                <a:hlinkClick r:id="rId4" action="ppaction://hlinksldjump"/>
              </a:rPr>
              <a:t>Volver</a:t>
            </a:r>
            <a:r>
              <a:rPr lang="es-CL" dirty="0"/>
              <a:t>)</a:t>
            </a:r>
          </a:p>
        </p:txBody>
      </p:sp>
    </p:spTree>
    <p:extLst>
      <p:ext uri="{BB962C8B-B14F-4D97-AF65-F5344CB8AC3E}">
        <p14:creationId xmlns:p14="http://schemas.microsoft.com/office/powerpoint/2010/main" val="23754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5"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7"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8"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9"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10"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1"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2"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3"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4"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5"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6"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7"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8"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9"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20"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1"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2" name="object 7"/>
          <p:cNvSpPr txBox="1">
            <a:spLocks/>
          </p:cNvSpPr>
          <p:nvPr/>
        </p:nvSpPr>
        <p:spPr>
          <a:xfrm>
            <a:off x="380206" y="268748"/>
            <a:ext cx="5715794" cy="337072"/>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ANEXOS</a:t>
            </a:r>
            <a:endParaRPr lang="es-CL" sz="2400" kern="0" spc="-5" dirty="0">
              <a:solidFill>
                <a:schemeClr val="accent3"/>
              </a:solidFill>
            </a:endParaRPr>
          </a:p>
        </p:txBody>
      </p:sp>
      <p:sp>
        <p:nvSpPr>
          <p:cNvPr id="3" name="Rectangle 2"/>
          <p:cNvSpPr>
            <a:spLocks noChangeArrowheads="1"/>
          </p:cNvSpPr>
          <p:nvPr/>
        </p:nvSpPr>
        <p:spPr bwMode="auto">
          <a:xfrm>
            <a:off x="1828006" y="954039"/>
            <a:ext cx="707879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1"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INDICADOR DE ACCESO A ÁREAS VERDES SEGÚN M2/HAB, POR REGIÓN.</a:t>
            </a:r>
            <a:endParaRPr kumimoji="0" lang="es-CL" altLang="es-CL" sz="1050" b="1"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3200" b="1" u="none" strike="noStrike" cap="none" normalizeH="0" baseline="0" dirty="0">
              <a:ln>
                <a:noFill/>
              </a:ln>
              <a:effectLst/>
              <a:latin typeface="Arial" panose="020B0604020202020204" pitchFamily="34" charset="0"/>
            </a:endParaRPr>
          </a:p>
        </p:txBody>
      </p:sp>
      <p:pic>
        <p:nvPicPr>
          <p:cNvPr id="8193" name="Imagen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426" y="1756044"/>
            <a:ext cx="8883580" cy="436127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523206" y="6249194"/>
            <a:ext cx="83599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Fuente: Elaboración propia en base a datos del Instituto Nacional de Estadísticas (2019)</a:t>
            </a:r>
            <a:endParaRPr kumimoji="0" lang="es-CL" altLang="es-CL" sz="2800" b="0" i="0" u="none" strike="noStrike" cap="none" normalizeH="0" baseline="0" dirty="0">
              <a:ln>
                <a:noFill/>
              </a:ln>
              <a:solidFill>
                <a:schemeClr val="tx1"/>
              </a:solidFill>
              <a:effectLst/>
              <a:latin typeface="Arial" panose="020B0604020202020204" pitchFamily="34" charset="0"/>
            </a:endParaRPr>
          </a:p>
        </p:txBody>
      </p:sp>
      <p:sp>
        <p:nvSpPr>
          <p:cNvPr id="24" name="CuadroTexto 23"/>
          <p:cNvSpPr txBox="1"/>
          <p:nvPr/>
        </p:nvSpPr>
        <p:spPr>
          <a:xfrm>
            <a:off x="10362406" y="6249194"/>
            <a:ext cx="1371600" cy="384721"/>
          </a:xfrm>
          <a:prstGeom prst="rect">
            <a:avLst/>
          </a:prstGeom>
          <a:noFill/>
        </p:spPr>
        <p:txBody>
          <a:bodyPr wrap="square" rtlCol="0">
            <a:spAutoFit/>
          </a:bodyPr>
          <a:lstStyle/>
          <a:p>
            <a:r>
              <a:rPr lang="es-CL" dirty="0">
                <a:hlinkClick r:id="rId5" action="ppaction://hlinksldjump"/>
              </a:rPr>
              <a:t>(</a:t>
            </a:r>
            <a:r>
              <a:rPr lang="es-CL" dirty="0">
                <a:hlinkClick r:id="rId6" action="ppaction://hlinksldjump"/>
              </a:rPr>
              <a:t>Volver</a:t>
            </a:r>
            <a:r>
              <a:rPr lang="es-CL" dirty="0">
                <a:hlinkClick r:id="rId5" action="ppaction://hlinksldjump"/>
              </a:rPr>
              <a:t>)</a:t>
            </a:r>
            <a:endParaRPr lang="es-CL" dirty="0"/>
          </a:p>
        </p:txBody>
      </p:sp>
    </p:spTree>
    <p:extLst>
      <p:ext uri="{BB962C8B-B14F-4D97-AF65-F5344CB8AC3E}">
        <p14:creationId xmlns:p14="http://schemas.microsoft.com/office/powerpoint/2010/main" val="35081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Anexos</a:t>
            </a:r>
          </a:p>
        </p:txBody>
      </p:sp>
      <p:sp>
        <p:nvSpPr>
          <p:cNvPr id="3" name="Marcador de texto 2"/>
          <p:cNvSpPr>
            <a:spLocks noGrp="1"/>
          </p:cNvSpPr>
          <p:nvPr>
            <p:ph type="body" idx="1"/>
          </p:nvPr>
        </p:nvSpPr>
        <p:spPr>
          <a:xfrm>
            <a:off x="610314" y="1372395"/>
            <a:ext cx="10971372" cy="830997"/>
          </a:xfrm>
        </p:spPr>
        <p:txBody>
          <a:bodyPr/>
          <a:lstStyle/>
          <a:p>
            <a:pPr lvl="0" algn="ctr" rtl="0" eaLnBrk="0" fontAlgn="base" hangingPunct="0">
              <a:spcBef>
                <a:spcPct val="0"/>
              </a:spcBef>
              <a:spcAft>
                <a:spcPct val="0"/>
              </a:spcAft>
            </a:pPr>
            <a:r>
              <a:rPr lang="es-CL" altLang="es-CL" b="1" dirty="0">
                <a:solidFill>
                  <a:schemeClr val="tx1"/>
                </a:solidFill>
                <a:latin typeface="Calibri" panose="020F0502020204030204" pitchFamily="34" charset="0"/>
                <a:ea typeface="Calibri" panose="020F0502020204030204" pitchFamily="34" charset="0"/>
                <a:cs typeface="Times New Roman" panose="02020603050405020304" pitchFamily="18" charset="0"/>
              </a:rPr>
              <a:t>FRECUENCIA DE USO DE PLAZAS Y PARQUES DE LA COMUNA.</a:t>
            </a:r>
            <a:endParaRPr lang="es-CL" altLang="es-CL" b="1" dirty="0">
              <a:solidFill>
                <a:schemeClr val="tx1"/>
              </a:solidFill>
            </a:endParaRPr>
          </a:p>
          <a:p>
            <a:pPr lvl="0" algn="ctr" rtl="0" eaLnBrk="0" fontAlgn="base" hangingPunct="0">
              <a:spcBef>
                <a:spcPct val="0"/>
              </a:spcBef>
              <a:spcAft>
                <a:spcPct val="0"/>
              </a:spcAft>
            </a:pPr>
            <a:endParaRPr lang="es-CL" altLang="es-CL" b="1" dirty="0">
              <a:solidFill>
                <a:schemeClr val="tx1"/>
              </a:solidFill>
              <a:latin typeface="Arial" panose="020B0604020202020204" pitchFamily="34" charset="0"/>
            </a:endParaRPr>
          </a:p>
          <a:p>
            <a:pPr algn="ctr"/>
            <a:endParaRPr lang="es-CL" b="1" dirty="0"/>
          </a:p>
        </p:txBody>
      </p:sp>
      <p:pic>
        <p:nvPicPr>
          <p:cNvPr id="5121" name="Imagen 13"/>
          <p:cNvPicPr>
            <a:picLocks noChangeAspect="1" noChangeArrowheads="1"/>
          </p:cNvPicPr>
          <p:nvPr/>
        </p:nvPicPr>
        <p:blipFill>
          <a:blip r:embed="rId2">
            <a:extLst>
              <a:ext uri="{28A0092B-C50C-407E-A947-70E740481C1C}">
                <a14:useLocalDpi xmlns:a14="http://schemas.microsoft.com/office/drawing/2010/main" val="0"/>
              </a:ext>
            </a:extLst>
          </a:blip>
          <a:srcRect b="28461"/>
          <a:stretch>
            <a:fillRect/>
          </a:stretch>
        </p:blipFill>
        <p:spPr bwMode="auto">
          <a:xfrm>
            <a:off x="2437606" y="2286794"/>
            <a:ext cx="6953185" cy="29519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35942" y="6012507"/>
            <a:ext cx="103031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Fuente: Encuesta de Calidad de Vida Urbana 2018, Ciudades Intermedias Mayores, Metropolitanas y Capitales Regionales.</a:t>
            </a:r>
            <a:endParaRPr kumimoji="0" lang="es-CL" altLang="es-CL" sz="2800" b="0" i="0" u="none" strike="noStrike" cap="none" normalizeH="0" baseline="0" dirty="0">
              <a:ln>
                <a:noFill/>
              </a:ln>
              <a:solidFill>
                <a:schemeClr val="tx1"/>
              </a:solidFill>
              <a:effectLst/>
              <a:latin typeface="Arial" panose="020B0604020202020204" pitchFamily="34" charset="0"/>
            </a:endParaRPr>
          </a:p>
        </p:txBody>
      </p:sp>
      <p:sp>
        <p:nvSpPr>
          <p:cNvPr id="6" name="CuadroTexto 5"/>
          <p:cNvSpPr txBox="1"/>
          <p:nvPr/>
        </p:nvSpPr>
        <p:spPr>
          <a:xfrm>
            <a:off x="9600406" y="6477794"/>
            <a:ext cx="1981280" cy="381794"/>
          </a:xfrm>
          <a:prstGeom prst="rect">
            <a:avLst/>
          </a:prstGeom>
          <a:noFill/>
        </p:spPr>
        <p:txBody>
          <a:bodyPr wrap="square" rtlCol="0">
            <a:spAutoFit/>
          </a:bodyPr>
          <a:lstStyle/>
          <a:p>
            <a:r>
              <a:rPr lang="es-CL" dirty="0"/>
              <a:t>(</a:t>
            </a:r>
            <a:r>
              <a:rPr lang="es-CL" dirty="0">
                <a:hlinkClick r:id="rId3" action="ppaction://hlinksldjump"/>
              </a:rPr>
              <a:t>Volver</a:t>
            </a:r>
            <a:r>
              <a:rPr lang="es-CL" dirty="0"/>
              <a:t>)</a:t>
            </a:r>
          </a:p>
        </p:txBody>
      </p:sp>
    </p:spTree>
    <p:extLst>
      <p:ext uri="{BB962C8B-B14F-4D97-AF65-F5344CB8AC3E}">
        <p14:creationId xmlns:p14="http://schemas.microsoft.com/office/powerpoint/2010/main" val="278310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algn="ctr"/>
            <a:r>
              <a:rPr lang="es-CL" b="1" dirty="0"/>
              <a:t>EVALUACIÓN DE LAS PLAZAS Y PARQUES A NIVEL NACIONAL</a:t>
            </a:r>
          </a:p>
        </p:txBody>
      </p:sp>
      <p:pic>
        <p:nvPicPr>
          <p:cNvPr id="8" name="Imagen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06" y="1981994"/>
            <a:ext cx="7332271" cy="38678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667794" y="6259480"/>
            <a:ext cx="187929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Fuente: Encuesta de Calidad de Vida Urbana 2018, Ciudades Intermedias Mayores, Metropolitanas y Capitales Regionales.</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
        <p:nvSpPr>
          <p:cNvPr id="6" name="Título 5"/>
          <p:cNvSpPr>
            <a:spLocks noGrp="1"/>
          </p:cNvSpPr>
          <p:nvPr>
            <p:ph type="title"/>
          </p:nvPr>
        </p:nvSpPr>
        <p:spPr/>
        <p:txBody>
          <a:bodyPr/>
          <a:lstStyle/>
          <a:p>
            <a:endParaRPr lang="es-CL"/>
          </a:p>
        </p:txBody>
      </p:sp>
      <p:sp>
        <p:nvSpPr>
          <p:cNvPr id="11" name="Título 1"/>
          <p:cNvSpPr txBox="1">
            <a:spLocks/>
          </p:cNvSpPr>
          <p:nvPr/>
        </p:nvSpPr>
        <p:spPr>
          <a:xfrm>
            <a:off x="1003731" y="868621"/>
            <a:ext cx="10487753" cy="307847"/>
          </a:xfrm>
          <a:prstGeom prst="rect">
            <a:avLst/>
          </a:prstGeom>
        </p:spPr>
        <p:txBody>
          <a:bodyPr wrap="square" lIns="0" tIns="0" rIns="0" bIns="0">
            <a:spAutoFit/>
          </a:bodyPr>
          <a:lstStyle>
            <a:lvl1pPr>
              <a:defRPr sz="2000" b="0" i="0">
                <a:solidFill>
                  <a:srgbClr val="93C01F"/>
                </a:solidFill>
                <a:latin typeface="Bebas Neue"/>
                <a:ea typeface="+mj-ea"/>
                <a:cs typeface="Bebas Neue"/>
              </a:defRPr>
            </a:lvl1pPr>
          </a:lstStyle>
          <a:p>
            <a:pPr defTabSz="914400"/>
            <a:r>
              <a:rPr lang="es-CL" kern="0"/>
              <a:t>Anexos</a:t>
            </a:r>
            <a:endParaRPr lang="es-CL" kern="0" dirty="0"/>
          </a:p>
        </p:txBody>
      </p:sp>
      <p:sp>
        <p:nvSpPr>
          <p:cNvPr id="10" name="CuadroTexto 9"/>
          <p:cNvSpPr txBox="1"/>
          <p:nvPr/>
        </p:nvSpPr>
        <p:spPr>
          <a:xfrm>
            <a:off x="10286206" y="5849871"/>
            <a:ext cx="1524000" cy="384721"/>
          </a:xfrm>
          <a:prstGeom prst="rect">
            <a:avLst/>
          </a:prstGeom>
          <a:noFill/>
        </p:spPr>
        <p:txBody>
          <a:bodyPr wrap="square" rtlCol="0">
            <a:spAutoFit/>
          </a:bodyPr>
          <a:lstStyle/>
          <a:p>
            <a:r>
              <a:rPr lang="es-CL" dirty="0">
                <a:hlinkClick r:id="rId4" action="ppaction://hlinksldjump"/>
              </a:rPr>
              <a:t>(Volver)</a:t>
            </a:r>
            <a:endParaRPr lang="es-CL" dirty="0"/>
          </a:p>
        </p:txBody>
      </p:sp>
    </p:spTree>
    <p:extLst>
      <p:ext uri="{BB962C8B-B14F-4D97-AF65-F5344CB8AC3E}">
        <p14:creationId xmlns:p14="http://schemas.microsoft.com/office/powerpoint/2010/main" val="306570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0806" y="1422815"/>
            <a:ext cx="9142810" cy="553998"/>
          </a:xfrm>
        </p:spPr>
        <p:txBody>
          <a:bodyPr/>
          <a:lstStyle/>
          <a:p>
            <a:r>
              <a:rPr lang="es-CL" sz="3600" b="1" dirty="0">
                <a:latin typeface="+mn-lt"/>
              </a:rPr>
              <a:t>RESULTADOS DE LA CONSULTA CIUDADANA</a:t>
            </a:r>
          </a:p>
        </p:txBody>
      </p:sp>
      <p:sp>
        <p:nvSpPr>
          <p:cNvPr id="3" name="Subtítulo 2"/>
          <p:cNvSpPr>
            <a:spLocks noGrp="1"/>
          </p:cNvSpPr>
          <p:nvPr>
            <p:ph type="subTitle" idx="1"/>
          </p:nvPr>
        </p:nvSpPr>
        <p:spPr/>
        <p:txBody>
          <a:bodyPr/>
          <a:lstStyle/>
          <a:p>
            <a:endParaRPr lang="es-CL"/>
          </a:p>
        </p:txBody>
      </p:sp>
      <p:sp>
        <p:nvSpPr>
          <p:cNvPr id="4" name="object 39"/>
          <p:cNvSpPr/>
          <p:nvPr/>
        </p:nvSpPr>
        <p:spPr>
          <a:xfrm>
            <a:off x="11229405" y="0"/>
            <a:ext cx="909731" cy="948549"/>
          </a:xfrm>
          <a:prstGeom prst="rect">
            <a:avLst/>
          </a:prstGeom>
          <a:blipFill>
            <a:blip r:embed="rId2" cstate="print"/>
            <a:stretch>
              <a:fillRect/>
            </a:stretch>
          </a:blipFill>
        </p:spPr>
        <p:txBody>
          <a:bodyPr wrap="square" lIns="0" tIns="0" rIns="0" bIns="0" rtlCol="0"/>
          <a:lstStyle/>
          <a:p>
            <a:endParaRPr/>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0" y="3304320"/>
            <a:ext cx="12190413" cy="3555268"/>
          </a:xfrm>
          <a:prstGeom prst="rect">
            <a:avLst/>
          </a:prstGeom>
        </p:spPr>
      </p:pic>
    </p:spTree>
    <p:extLst>
      <p:ext uri="{BB962C8B-B14F-4D97-AF65-F5344CB8AC3E}">
        <p14:creationId xmlns:p14="http://schemas.microsoft.com/office/powerpoint/2010/main" val="11032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05759012"/>
              </p:ext>
            </p:extLst>
          </p:nvPr>
        </p:nvGraphicFramePr>
        <p:xfrm>
          <a:off x="559219" y="1737133"/>
          <a:ext cx="2571909" cy="1539001"/>
        </p:xfrm>
        <a:graphic>
          <a:graphicData uri="http://schemas.openxmlformats.org/drawingml/2006/table">
            <a:tbl>
              <a:tblPr>
                <a:tableStyleId>{0505E3EF-67EA-436B-97B2-0124C06EBD24}</a:tableStyleId>
              </a:tblPr>
              <a:tblGrid>
                <a:gridCol w="857303">
                  <a:extLst>
                    <a:ext uri="{9D8B030D-6E8A-4147-A177-3AD203B41FA5}">
                      <a16:colId xmlns:a16="http://schemas.microsoft.com/office/drawing/2014/main" val="3012486448"/>
                    </a:ext>
                  </a:extLst>
                </a:gridCol>
                <a:gridCol w="857303">
                  <a:extLst>
                    <a:ext uri="{9D8B030D-6E8A-4147-A177-3AD203B41FA5}">
                      <a16:colId xmlns:a16="http://schemas.microsoft.com/office/drawing/2014/main" val="4273375929"/>
                    </a:ext>
                  </a:extLst>
                </a:gridCol>
                <a:gridCol w="857303">
                  <a:extLst>
                    <a:ext uri="{9D8B030D-6E8A-4147-A177-3AD203B41FA5}">
                      <a16:colId xmlns:a16="http://schemas.microsoft.com/office/drawing/2014/main" val="3740808110"/>
                    </a:ext>
                  </a:extLst>
                </a:gridCol>
              </a:tblGrid>
              <a:tr h="419447">
                <a:tc>
                  <a:txBody>
                    <a:bodyPr/>
                    <a:lstStyle/>
                    <a:p>
                      <a:pPr algn="ctr" fontAlgn="b"/>
                      <a:r>
                        <a:rPr lang="es-CL" sz="1200" b="1" u="none" strike="noStrike" dirty="0">
                          <a:effectLst/>
                        </a:rPr>
                        <a:t>Género</a:t>
                      </a:r>
                      <a:endParaRPr lang="es-CL" sz="1200" b="1"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b"/>
                      <a:r>
                        <a:rPr lang="es-CL" sz="1200" b="1" u="none" strike="noStrike" dirty="0">
                          <a:effectLst/>
                        </a:rPr>
                        <a:t>Frecuencia</a:t>
                      </a:r>
                      <a:endParaRPr lang="es-CL" sz="1200" b="1"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b"/>
                      <a:r>
                        <a:rPr lang="es-CL" sz="1200" b="1" u="none" strike="noStrike" dirty="0">
                          <a:effectLst/>
                        </a:rPr>
                        <a:t>Porcentaje</a:t>
                      </a:r>
                      <a:endParaRPr lang="es-CL" sz="1200" b="1" i="0" u="none" strike="noStrike" dirty="0">
                        <a:solidFill>
                          <a:srgbClr val="000000"/>
                        </a:solidFill>
                        <a:effectLst/>
                        <a:latin typeface="Calibri" panose="020F0502020204030204" pitchFamily="34" charset="0"/>
                      </a:endParaRPr>
                    </a:p>
                  </a:txBody>
                  <a:tcPr marL="4062" marR="4062" marT="4062" marB="0" anchor="ctr"/>
                </a:tc>
                <a:extLst>
                  <a:ext uri="{0D108BD9-81ED-4DB2-BD59-A6C34878D82A}">
                    <a16:rowId xmlns:a16="http://schemas.microsoft.com/office/drawing/2014/main" val="4247948164"/>
                  </a:ext>
                </a:extLst>
              </a:tr>
              <a:tr h="419447">
                <a:tc>
                  <a:txBody>
                    <a:bodyPr/>
                    <a:lstStyle/>
                    <a:p>
                      <a:pPr algn="ctr" fontAlgn="t"/>
                      <a:r>
                        <a:rPr lang="es-CL" sz="1200" u="none" strike="noStrike" dirty="0">
                          <a:effectLst/>
                        </a:rPr>
                        <a:t>Masculino</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u="none" strike="noStrike" dirty="0">
                          <a:effectLst/>
                        </a:rPr>
                        <a:t>1.828</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u="none" strike="noStrike">
                          <a:effectLst/>
                        </a:rPr>
                        <a:t>44%</a:t>
                      </a:r>
                      <a:endParaRPr lang="es-CL" sz="1200" b="0" i="0" u="none" strike="noStrike">
                        <a:solidFill>
                          <a:srgbClr val="000000"/>
                        </a:solidFill>
                        <a:effectLst/>
                        <a:latin typeface="Calibri" panose="020F0502020204030204" pitchFamily="34" charset="0"/>
                      </a:endParaRPr>
                    </a:p>
                  </a:txBody>
                  <a:tcPr marL="4062" marR="4062" marT="4062" marB="0" anchor="ctr"/>
                </a:tc>
                <a:extLst>
                  <a:ext uri="{0D108BD9-81ED-4DB2-BD59-A6C34878D82A}">
                    <a16:rowId xmlns:a16="http://schemas.microsoft.com/office/drawing/2014/main" val="2686810409"/>
                  </a:ext>
                </a:extLst>
              </a:tr>
              <a:tr h="419447">
                <a:tc>
                  <a:txBody>
                    <a:bodyPr/>
                    <a:lstStyle/>
                    <a:p>
                      <a:pPr algn="ctr" fontAlgn="t"/>
                      <a:r>
                        <a:rPr lang="es-CL" sz="1200" u="none" strike="noStrike" dirty="0">
                          <a:effectLst/>
                        </a:rPr>
                        <a:t>Femenino</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u="none" strike="noStrike" dirty="0">
                          <a:effectLst/>
                        </a:rPr>
                        <a:t>2.313</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b="1" u="none" strike="noStrike" dirty="0">
                          <a:solidFill>
                            <a:srgbClr val="0070C0"/>
                          </a:solidFill>
                          <a:effectLst/>
                        </a:rPr>
                        <a:t>56%</a:t>
                      </a:r>
                      <a:endParaRPr lang="es-CL" sz="1200" b="1" i="0" u="none" strike="noStrike" dirty="0">
                        <a:solidFill>
                          <a:srgbClr val="0070C0"/>
                        </a:solidFill>
                        <a:effectLst/>
                        <a:latin typeface="Calibri" panose="020F0502020204030204" pitchFamily="34" charset="0"/>
                      </a:endParaRPr>
                    </a:p>
                  </a:txBody>
                  <a:tcPr marL="4062" marR="4062" marT="4062" marB="0" anchor="ctr"/>
                </a:tc>
                <a:extLst>
                  <a:ext uri="{0D108BD9-81ED-4DB2-BD59-A6C34878D82A}">
                    <a16:rowId xmlns:a16="http://schemas.microsoft.com/office/drawing/2014/main" val="3813435464"/>
                  </a:ext>
                </a:extLst>
              </a:tr>
              <a:tr h="280660">
                <a:tc>
                  <a:txBody>
                    <a:bodyPr/>
                    <a:lstStyle/>
                    <a:p>
                      <a:pPr algn="ctr" fontAlgn="t"/>
                      <a:r>
                        <a:rPr lang="es-CL" sz="1200" u="none" strike="noStrike" dirty="0">
                          <a:effectLst/>
                        </a:rPr>
                        <a:t>Total</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u="none" strike="noStrike" dirty="0">
                          <a:effectLst/>
                        </a:rPr>
                        <a:t>4.141</a:t>
                      </a:r>
                      <a:endParaRPr lang="es-CL" sz="1200" b="0" i="0" u="none" strike="noStrike" dirty="0">
                        <a:solidFill>
                          <a:srgbClr val="000000"/>
                        </a:solidFill>
                        <a:effectLst/>
                        <a:latin typeface="Calibri" panose="020F0502020204030204" pitchFamily="34" charset="0"/>
                      </a:endParaRPr>
                    </a:p>
                  </a:txBody>
                  <a:tcPr marL="4062" marR="4062" marT="4062" marB="0" anchor="ctr"/>
                </a:tc>
                <a:tc>
                  <a:txBody>
                    <a:bodyPr/>
                    <a:lstStyle/>
                    <a:p>
                      <a:pPr algn="ctr" fontAlgn="t"/>
                      <a:r>
                        <a:rPr lang="es-CL" sz="1200" u="none" strike="noStrike" dirty="0">
                          <a:effectLst/>
                        </a:rPr>
                        <a:t>100%</a:t>
                      </a:r>
                      <a:endParaRPr lang="es-CL" sz="1200" b="0" i="0" u="none" strike="noStrike" dirty="0">
                        <a:solidFill>
                          <a:srgbClr val="000000"/>
                        </a:solidFill>
                        <a:effectLst/>
                        <a:latin typeface="Calibri" panose="020F0502020204030204" pitchFamily="34" charset="0"/>
                      </a:endParaRPr>
                    </a:p>
                  </a:txBody>
                  <a:tcPr marL="4062" marR="4062" marT="4062" marB="0" anchor="ctr"/>
                </a:tc>
                <a:extLst>
                  <a:ext uri="{0D108BD9-81ED-4DB2-BD59-A6C34878D82A}">
                    <a16:rowId xmlns:a16="http://schemas.microsoft.com/office/drawing/2014/main" val="3169670531"/>
                  </a:ext>
                </a:extLst>
              </a:tr>
            </a:tbl>
          </a:graphicData>
        </a:graphic>
      </p:graphicFrame>
      <p:sp>
        <p:nvSpPr>
          <p:cNvPr id="5" name="CuadroTexto 4"/>
          <p:cNvSpPr txBox="1"/>
          <p:nvPr/>
        </p:nvSpPr>
        <p:spPr>
          <a:xfrm>
            <a:off x="559217" y="1407235"/>
            <a:ext cx="2571911" cy="277000"/>
          </a:xfrm>
          <a:prstGeom prst="rect">
            <a:avLst/>
          </a:prstGeom>
          <a:noFill/>
        </p:spPr>
        <p:txBody>
          <a:bodyPr wrap="square" rtlCol="0">
            <a:spAutoFit/>
          </a:bodyPr>
          <a:lstStyle/>
          <a:p>
            <a:r>
              <a:rPr lang="es-CL" sz="1200" b="1" i="1" dirty="0">
                <a:solidFill>
                  <a:schemeClr val="tx1">
                    <a:lumMod val="65000"/>
                    <a:lumOff val="35000"/>
                  </a:schemeClr>
                </a:solidFill>
              </a:rPr>
              <a:t>Total de personas por género</a:t>
            </a:r>
          </a:p>
        </p:txBody>
      </p:sp>
      <p:graphicFrame>
        <p:nvGraphicFramePr>
          <p:cNvPr id="6" name="Tabla 5"/>
          <p:cNvGraphicFramePr>
            <a:graphicFrameLocks noGrp="1"/>
          </p:cNvGraphicFramePr>
          <p:nvPr>
            <p:extLst>
              <p:ext uri="{D42A27DB-BD31-4B8C-83A1-F6EECF244321}">
                <p14:modId xmlns:p14="http://schemas.microsoft.com/office/powerpoint/2010/main" val="2298712676"/>
              </p:ext>
            </p:extLst>
          </p:nvPr>
        </p:nvGraphicFramePr>
        <p:xfrm>
          <a:off x="3554708" y="1751063"/>
          <a:ext cx="3629525" cy="1539003"/>
        </p:xfrm>
        <a:graphic>
          <a:graphicData uri="http://schemas.openxmlformats.org/drawingml/2006/table">
            <a:tbl>
              <a:tblPr>
                <a:tableStyleId>{0505E3EF-67EA-436B-97B2-0124C06EBD24}</a:tableStyleId>
              </a:tblPr>
              <a:tblGrid>
                <a:gridCol w="1575646">
                  <a:extLst>
                    <a:ext uri="{9D8B030D-6E8A-4147-A177-3AD203B41FA5}">
                      <a16:colId xmlns:a16="http://schemas.microsoft.com/office/drawing/2014/main" val="1395720254"/>
                    </a:ext>
                  </a:extLst>
                </a:gridCol>
                <a:gridCol w="844037">
                  <a:extLst>
                    <a:ext uri="{9D8B030D-6E8A-4147-A177-3AD203B41FA5}">
                      <a16:colId xmlns:a16="http://schemas.microsoft.com/office/drawing/2014/main" val="2775438386"/>
                    </a:ext>
                  </a:extLst>
                </a:gridCol>
                <a:gridCol w="1209842">
                  <a:extLst>
                    <a:ext uri="{9D8B030D-6E8A-4147-A177-3AD203B41FA5}">
                      <a16:colId xmlns:a16="http://schemas.microsoft.com/office/drawing/2014/main" val="1649958874"/>
                    </a:ext>
                  </a:extLst>
                </a:gridCol>
              </a:tblGrid>
              <a:tr h="515803">
                <a:tc>
                  <a:txBody>
                    <a:bodyPr/>
                    <a:lstStyle/>
                    <a:p>
                      <a:pPr algn="ctr" fontAlgn="b"/>
                      <a:r>
                        <a:rPr lang="es-CL" sz="1200" b="1" u="none" strike="noStrike" dirty="0">
                          <a:effectLst/>
                        </a:rPr>
                        <a:t>Tramos etarios por grandes grupos de edad</a:t>
                      </a:r>
                      <a:endParaRPr lang="es-CL" sz="1200" b="1" i="0" u="none" strike="noStrike" dirty="0">
                        <a:solidFill>
                          <a:srgbClr val="000000"/>
                        </a:solidFill>
                        <a:effectLst/>
                        <a:latin typeface="Calibri" panose="020F0502020204030204" pitchFamily="34" charset="0"/>
                      </a:endParaRPr>
                    </a:p>
                  </a:txBody>
                  <a:tcPr marL="1664" marR="1664" marT="1664" marB="0" anchor="ctr"/>
                </a:tc>
                <a:tc>
                  <a:txBody>
                    <a:bodyPr/>
                    <a:lstStyle/>
                    <a:p>
                      <a:pPr algn="ctr" fontAlgn="b"/>
                      <a:r>
                        <a:rPr lang="es-CL" sz="1200" b="1" u="none" strike="noStrike" dirty="0">
                          <a:effectLst/>
                        </a:rPr>
                        <a:t>Frecuencia</a:t>
                      </a:r>
                      <a:endParaRPr lang="es-CL" sz="1200" b="1" i="0" u="none" strike="noStrike" dirty="0">
                        <a:solidFill>
                          <a:srgbClr val="000000"/>
                        </a:solidFill>
                        <a:effectLst/>
                        <a:latin typeface="Calibri" panose="020F0502020204030204" pitchFamily="34" charset="0"/>
                      </a:endParaRPr>
                    </a:p>
                  </a:txBody>
                  <a:tcPr marL="1664" marR="1664" marT="1664" marB="0" anchor="ctr"/>
                </a:tc>
                <a:tc>
                  <a:txBody>
                    <a:bodyPr/>
                    <a:lstStyle/>
                    <a:p>
                      <a:pPr algn="ctr" fontAlgn="b"/>
                      <a:r>
                        <a:rPr lang="es-CL" sz="1200" b="1" u="none" strike="noStrike" dirty="0">
                          <a:effectLst/>
                        </a:rPr>
                        <a:t>Porcentaje</a:t>
                      </a:r>
                      <a:endParaRPr lang="es-CL" sz="1200" b="1" i="0" u="none" strike="noStrike" dirty="0">
                        <a:solidFill>
                          <a:srgbClr val="000000"/>
                        </a:solidFill>
                        <a:effectLst/>
                        <a:latin typeface="Calibri" panose="020F0502020204030204" pitchFamily="34" charset="0"/>
                      </a:endParaRPr>
                    </a:p>
                  </a:txBody>
                  <a:tcPr marL="1664" marR="1664" marT="1664" marB="0" anchor="ctr"/>
                </a:tc>
                <a:extLst>
                  <a:ext uri="{0D108BD9-81ED-4DB2-BD59-A6C34878D82A}">
                    <a16:rowId xmlns:a16="http://schemas.microsoft.com/office/drawing/2014/main" val="465312490"/>
                  </a:ext>
                </a:extLst>
              </a:tr>
              <a:tr h="209664">
                <a:tc>
                  <a:txBody>
                    <a:bodyPr/>
                    <a:lstStyle/>
                    <a:p>
                      <a:pPr algn="ctr" fontAlgn="t"/>
                      <a:r>
                        <a:rPr lang="es-CL" sz="1200" u="none" strike="noStrike" dirty="0">
                          <a:effectLst/>
                        </a:rPr>
                        <a:t>14 a 29 años</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a:effectLst/>
                        </a:rPr>
                        <a:t>997</a:t>
                      </a:r>
                      <a:endParaRPr lang="es-CL" sz="1200" b="0" i="0" u="none" strike="noStrike">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a:effectLst/>
                        </a:rPr>
                        <a:t>24%</a:t>
                      </a:r>
                      <a:endParaRPr lang="es-CL" sz="1200" b="0" i="0" u="none" strike="noStrike">
                        <a:solidFill>
                          <a:srgbClr val="000000"/>
                        </a:solidFill>
                        <a:effectLst/>
                        <a:latin typeface="Calibri" panose="020F0502020204030204" pitchFamily="34" charset="0"/>
                      </a:endParaRPr>
                    </a:p>
                  </a:txBody>
                  <a:tcPr marL="1664" marR="1664" marT="1664" marB="0"/>
                </a:tc>
                <a:extLst>
                  <a:ext uri="{0D108BD9-81ED-4DB2-BD59-A6C34878D82A}">
                    <a16:rowId xmlns:a16="http://schemas.microsoft.com/office/drawing/2014/main" val="3147394228"/>
                  </a:ext>
                </a:extLst>
              </a:tr>
              <a:tr h="209664">
                <a:tc>
                  <a:txBody>
                    <a:bodyPr/>
                    <a:lstStyle/>
                    <a:p>
                      <a:pPr algn="ctr" fontAlgn="t"/>
                      <a:r>
                        <a:rPr lang="es-CL" sz="1200" u="none" strike="noStrike" dirty="0">
                          <a:effectLst/>
                        </a:rPr>
                        <a:t>30 a 44 años</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dirty="0">
                          <a:effectLst/>
                        </a:rPr>
                        <a:t>1.836</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b="1" u="none" strike="noStrike" dirty="0">
                          <a:solidFill>
                            <a:srgbClr val="0070C0"/>
                          </a:solidFill>
                          <a:effectLst/>
                        </a:rPr>
                        <a:t>44%</a:t>
                      </a:r>
                      <a:endParaRPr lang="es-CL" sz="1200" b="1" i="0" u="none" strike="noStrike" dirty="0">
                        <a:solidFill>
                          <a:srgbClr val="0070C0"/>
                        </a:solidFill>
                        <a:effectLst/>
                        <a:latin typeface="Calibri" panose="020F0502020204030204" pitchFamily="34" charset="0"/>
                      </a:endParaRPr>
                    </a:p>
                  </a:txBody>
                  <a:tcPr marL="1664" marR="1664" marT="1664" marB="0"/>
                </a:tc>
                <a:extLst>
                  <a:ext uri="{0D108BD9-81ED-4DB2-BD59-A6C34878D82A}">
                    <a16:rowId xmlns:a16="http://schemas.microsoft.com/office/drawing/2014/main" val="2418945673"/>
                  </a:ext>
                </a:extLst>
              </a:tr>
              <a:tr h="209664">
                <a:tc>
                  <a:txBody>
                    <a:bodyPr/>
                    <a:lstStyle/>
                    <a:p>
                      <a:pPr algn="ctr" fontAlgn="t"/>
                      <a:r>
                        <a:rPr lang="es-CL" sz="1200" u="none" strike="noStrike" dirty="0">
                          <a:effectLst/>
                        </a:rPr>
                        <a:t>45 a 59 años</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a:effectLst/>
                        </a:rPr>
                        <a:t>916</a:t>
                      </a:r>
                      <a:endParaRPr lang="es-CL" sz="1200" b="0" i="0" u="none" strike="noStrike">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a:effectLst/>
                        </a:rPr>
                        <a:t>22%</a:t>
                      </a:r>
                      <a:endParaRPr lang="es-CL" sz="1200" b="0" i="0" u="none" strike="noStrike">
                        <a:solidFill>
                          <a:srgbClr val="000000"/>
                        </a:solidFill>
                        <a:effectLst/>
                        <a:latin typeface="Calibri" panose="020F0502020204030204" pitchFamily="34" charset="0"/>
                      </a:endParaRPr>
                    </a:p>
                  </a:txBody>
                  <a:tcPr marL="1664" marR="1664" marT="1664" marB="0"/>
                </a:tc>
                <a:extLst>
                  <a:ext uri="{0D108BD9-81ED-4DB2-BD59-A6C34878D82A}">
                    <a16:rowId xmlns:a16="http://schemas.microsoft.com/office/drawing/2014/main" val="1309666367"/>
                  </a:ext>
                </a:extLst>
              </a:tr>
              <a:tr h="209664">
                <a:tc>
                  <a:txBody>
                    <a:bodyPr/>
                    <a:lstStyle/>
                    <a:p>
                      <a:pPr algn="ctr" fontAlgn="t"/>
                      <a:r>
                        <a:rPr lang="es-CL" sz="1200" u="none" strike="noStrike" dirty="0">
                          <a:effectLst/>
                        </a:rPr>
                        <a:t>60 y más años</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dirty="0">
                          <a:effectLst/>
                        </a:rPr>
                        <a:t>392</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dirty="0">
                          <a:effectLst/>
                        </a:rPr>
                        <a:t>9%</a:t>
                      </a:r>
                      <a:endParaRPr lang="es-CL" sz="1200" b="0" i="0" u="none" strike="noStrike" dirty="0">
                        <a:solidFill>
                          <a:srgbClr val="000000"/>
                        </a:solidFill>
                        <a:effectLst/>
                        <a:latin typeface="Calibri" panose="020F0502020204030204" pitchFamily="34" charset="0"/>
                      </a:endParaRPr>
                    </a:p>
                  </a:txBody>
                  <a:tcPr marL="1664" marR="1664" marT="1664" marB="0"/>
                </a:tc>
                <a:extLst>
                  <a:ext uri="{0D108BD9-81ED-4DB2-BD59-A6C34878D82A}">
                    <a16:rowId xmlns:a16="http://schemas.microsoft.com/office/drawing/2014/main" val="1922586344"/>
                  </a:ext>
                </a:extLst>
              </a:tr>
              <a:tr h="169540">
                <a:tc>
                  <a:txBody>
                    <a:bodyPr/>
                    <a:lstStyle/>
                    <a:p>
                      <a:pPr algn="ctr" fontAlgn="t"/>
                      <a:r>
                        <a:rPr lang="es-CL" sz="1200" u="none" strike="noStrike" dirty="0">
                          <a:effectLst/>
                        </a:rPr>
                        <a:t>Total</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dirty="0">
                          <a:effectLst/>
                        </a:rPr>
                        <a:t>4.141</a:t>
                      </a:r>
                      <a:endParaRPr lang="es-CL" sz="1200" b="0" i="0" u="none" strike="noStrike" dirty="0">
                        <a:solidFill>
                          <a:srgbClr val="000000"/>
                        </a:solidFill>
                        <a:effectLst/>
                        <a:latin typeface="Calibri" panose="020F0502020204030204" pitchFamily="34" charset="0"/>
                      </a:endParaRPr>
                    </a:p>
                  </a:txBody>
                  <a:tcPr marL="1664" marR="1664" marT="1664" marB="0"/>
                </a:tc>
                <a:tc>
                  <a:txBody>
                    <a:bodyPr/>
                    <a:lstStyle/>
                    <a:p>
                      <a:pPr algn="ctr" fontAlgn="t"/>
                      <a:r>
                        <a:rPr lang="es-CL" sz="1200" u="none" strike="noStrike" dirty="0">
                          <a:effectLst/>
                        </a:rPr>
                        <a:t>100%</a:t>
                      </a:r>
                      <a:endParaRPr lang="es-CL" sz="1200" b="0" i="0" u="none" strike="noStrike" dirty="0">
                        <a:solidFill>
                          <a:srgbClr val="000000"/>
                        </a:solidFill>
                        <a:effectLst/>
                        <a:latin typeface="Calibri" panose="020F0502020204030204" pitchFamily="34" charset="0"/>
                      </a:endParaRPr>
                    </a:p>
                  </a:txBody>
                  <a:tcPr marL="1664" marR="1664" marT="1664" marB="0"/>
                </a:tc>
                <a:extLst>
                  <a:ext uri="{0D108BD9-81ED-4DB2-BD59-A6C34878D82A}">
                    <a16:rowId xmlns:a16="http://schemas.microsoft.com/office/drawing/2014/main" val="393591770"/>
                  </a:ext>
                </a:extLst>
              </a:tr>
            </a:tbl>
          </a:graphicData>
        </a:graphic>
      </p:graphicFrame>
      <p:sp>
        <p:nvSpPr>
          <p:cNvPr id="7" name="CuadroTexto 6"/>
          <p:cNvSpPr txBox="1"/>
          <p:nvPr/>
        </p:nvSpPr>
        <p:spPr>
          <a:xfrm>
            <a:off x="3504406" y="1421167"/>
            <a:ext cx="3657600" cy="276999"/>
          </a:xfrm>
          <a:prstGeom prst="rect">
            <a:avLst/>
          </a:prstGeom>
          <a:noFill/>
        </p:spPr>
        <p:txBody>
          <a:bodyPr wrap="square" rtlCol="0">
            <a:spAutoFit/>
          </a:bodyPr>
          <a:lstStyle/>
          <a:p>
            <a:r>
              <a:rPr lang="es-CL" sz="1200" b="1" i="1" dirty="0">
                <a:solidFill>
                  <a:schemeClr val="tx1">
                    <a:lumMod val="65000"/>
                    <a:lumOff val="35000"/>
                  </a:schemeClr>
                </a:solidFill>
              </a:rPr>
              <a:t>Total de personas por grandes grupo de edad</a:t>
            </a:r>
          </a:p>
        </p:txBody>
      </p:sp>
      <p:graphicFrame>
        <p:nvGraphicFramePr>
          <p:cNvPr id="8" name="Tabla 7"/>
          <p:cNvGraphicFramePr>
            <a:graphicFrameLocks noGrp="1"/>
          </p:cNvGraphicFramePr>
          <p:nvPr>
            <p:extLst>
              <p:ext uri="{D42A27DB-BD31-4B8C-83A1-F6EECF244321}">
                <p14:modId xmlns:p14="http://schemas.microsoft.com/office/powerpoint/2010/main" val="3691546590"/>
              </p:ext>
            </p:extLst>
          </p:nvPr>
        </p:nvGraphicFramePr>
        <p:xfrm>
          <a:off x="639691" y="4328606"/>
          <a:ext cx="3809205" cy="1472310"/>
        </p:xfrm>
        <a:graphic>
          <a:graphicData uri="http://schemas.openxmlformats.org/drawingml/2006/table">
            <a:tbl>
              <a:tblPr>
                <a:tableStyleId>{0505E3EF-67EA-436B-97B2-0124C06EBD24}</a:tableStyleId>
              </a:tblPr>
              <a:tblGrid>
                <a:gridCol w="1282721">
                  <a:extLst>
                    <a:ext uri="{9D8B030D-6E8A-4147-A177-3AD203B41FA5}">
                      <a16:colId xmlns:a16="http://schemas.microsoft.com/office/drawing/2014/main" val="210560312"/>
                    </a:ext>
                  </a:extLst>
                </a:gridCol>
                <a:gridCol w="1256749">
                  <a:extLst>
                    <a:ext uri="{9D8B030D-6E8A-4147-A177-3AD203B41FA5}">
                      <a16:colId xmlns:a16="http://schemas.microsoft.com/office/drawing/2014/main" val="2878867610"/>
                    </a:ext>
                  </a:extLst>
                </a:gridCol>
                <a:gridCol w="1269735">
                  <a:extLst>
                    <a:ext uri="{9D8B030D-6E8A-4147-A177-3AD203B41FA5}">
                      <a16:colId xmlns:a16="http://schemas.microsoft.com/office/drawing/2014/main" val="3125092256"/>
                    </a:ext>
                  </a:extLst>
                </a:gridCol>
              </a:tblGrid>
              <a:tr h="167799">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854" marR="1854" marT="1854"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1854" marR="1854" marT="1854"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1854" marR="1854" marT="1854" marB="0" anchor="b"/>
                </a:tc>
                <a:extLst>
                  <a:ext uri="{0D108BD9-81ED-4DB2-BD59-A6C34878D82A}">
                    <a16:rowId xmlns:a16="http://schemas.microsoft.com/office/drawing/2014/main" val="1779316809"/>
                  </a:ext>
                </a:extLst>
              </a:tr>
              <a:tr h="167799">
                <a:tc>
                  <a:txBody>
                    <a:bodyPr/>
                    <a:lstStyle/>
                    <a:p>
                      <a:pPr algn="l" fontAlgn="t"/>
                      <a:r>
                        <a:rPr lang="es-CL" sz="1200" u="none" strike="noStrike" dirty="0">
                          <a:effectLst/>
                        </a:rPr>
                        <a:t>A menos de 1 kilómetro</a:t>
                      </a:r>
                      <a:endParaRPr lang="es-CL" sz="1200" b="0" i="0" u="none" strike="noStrike" dirty="0">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1213</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29%</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725512000"/>
                  </a:ext>
                </a:extLst>
              </a:tr>
              <a:tr h="167799">
                <a:tc>
                  <a:txBody>
                    <a:bodyPr/>
                    <a:lstStyle/>
                    <a:p>
                      <a:pPr algn="l" fontAlgn="t"/>
                      <a:r>
                        <a:rPr lang="es-CL" sz="1200" u="none" strike="noStrike">
                          <a:effectLst/>
                        </a:rPr>
                        <a:t>Entre 1 a 2,5 kilómetros</a:t>
                      </a:r>
                      <a:endParaRPr lang="es-CL"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978</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a:effectLst/>
                        </a:rPr>
                        <a:t>24%</a:t>
                      </a:r>
                      <a:endParaRPr lang="es-CL" sz="1200" b="0" i="0" u="none" strike="noStrike">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319979656"/>
                  </a:ext>
                </a:extLst>
              </a:tr>
              <a:tr h="167799">
                <a:tc>
                  <a:txBody>
                    <a:bodyPr/>
                    <a:lstStyle/>
                    <a:p>
                      <a:pPr algn="l" fontAlgn="t"/>
                      <a:r>
                        <a:rPr lang="es-CL" sz="1200" u="none" strike="noStrike">
                          <a:effectLst/>
                        </a:rPr>
                        <a:t>Entre 2,5 kilómetros</a:t>
                      </a:r>
                      <a:endParaRPr lang="es-CL"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908</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a:effectLst/>
                        </a:rPr>
                        <a:t>22%</a:t>
                      </a:r>
                      <a:endParaRPr lang="es-CL" sz="1200" b="0" i="0" u="none" strike="noStrike">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1677032237"/>
                  </a:ext>
                </a:extLst>
              </a:tr>
              <a:tr h="167799">
                <a:tc>
                  <a:txBody>
                    <a:bodyPr/>
                    <a:lstStyle/>
                    <a:p>
                      <a:pPr algn="l" fontAlgn="t"/>
                      <a:r>
                        <a:rPr lang="es-ES" sz="1200" u="none" strike="noStrike">
                          <a:effectLst/>
                        </a:rPr>
                        <a:t>A más de 5 kilómetros</a:t>
                      </a:r>
                      <a:endParaRPr lang="es-ES"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1035</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25%</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4192561001"/>
                  </a:ext>
                </a:extLst>
              </a:tr>
            </a:tbl>
          </a:graphicData>
        </a:graphic>
      </p:graphicFrame>
      <p:sp>
        <p:nvSpPr>
          <p:cNvPr id="9" name="CuadroTexto 8"/>
          <p:cNvSpPr txBox="1"/>
          <p:nvPr/>
        </p:nvSpPr>
        <p:spPr>
          <a:xfrm>
            <a:off x="4946496" y="4009000"/>
            <a:ext cx="6537807" cy="276999"/>
          </a:xfrm>
          <a:prstGeom prst="rect">
            <a:avLst/>
          </a:prstGeom>
          <a:noFill/>
        </p:spPr>
        <p:txBody>
          <a:bodyPr wrap="square" rtlCol="0">
            <a:spAutoFit/>
          </a:bodyPr>
          <a:lstStyle/>
          <a:p>
            <a:r>
              <a:rPr lang="es-ES" sz="1200" b="1" i="1" dirty="0">
                <a:solidFill>
                  <a:schemeClr val="tx1">
                    <a:lumMod val="65000"/>
                    <a:lumOff val="35000"/>
                  </a:schemeClr>
                </a:solidFill>
              </a:rPr>
              <a:t>¿Con qué frecuencia visita un parque?</a:t>
            </a:r>
            <a:endParaRPr lang="es-CL" sz="1200" b="1" i="1" dirty="0">
              <a:solidFill>
                <a:schemeClr val="tx1">
                  <a:lumMod val="65000"/>
                  <a:lumOff val="35000"/>
                </a:schemeClr>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3010182132"/>
              </p:ext>
            </p:extLst>
          </p:nvPr>
        </p:nvGraphicFramePr>
        <p:xfrm>
          <a:off x="4952206" y="4305347"/>
          <a:ext cx="4492011" cy="1410447"/>
        </p:xfrm>
        <a:graphic>
          <a:graphicData uri="http://schemas.openxmlformats.org/drawingml/2006/table">
            <a:tbl>
              <a:tblPr>
                <a:tableStyleId>{0505E3EF-67EA-436B-97B2-0124C06EBD24}</a:tableStyleId>
              </a:tblPr>
              <a:tblGrid>
                <a:gridCol w="2121353">
                  <a:extLst>
                    <a:ext uri="{9D8B030D-6E8A-4147-A177-3AD203B41FA5}">
                      <a16:colId xmlns:a16="http://schemas.microsoft.com/office/drawing/2014/main" val="1221829231"/>
                    </a:ext>
                  </a:extLst>
                </a:gridCol>
                <a:gridCol w="982404">
                  <a:extLst>
                    <a:ext uri="{9D8B030D-6E8A-4147-A177-3AD203B41FA5}">
                      <a16:colId xmlns:a16="http://schemas.microsoft.com/office/drawing/2014/main" val="1929659065"/>
                    </a:ext>
                  </a:extLst>
                </a:gridCol>
                <a:gridCol w="1388254">
                  <a:extLst>
                    <a:ext uri="{9D8B030D-6E8A-4147-A177-3AD203B41FA5}">
                      <a16:colId xmlns:a16="http://schemas.microsoft.com/office/drawing/2014/main" val="268840955"/>
                    </a:ext>
                  </a:extLst>
                </a:gridCol>
              </a:tblGrid>
              <a:tr h="242973">
                <a:tc>
                  <a:txBody>
                    <a:bodyPr/>
                    <a:lstStyle/>
                    <a:p>
                      <a:pPr algn="l" fontAlgn="b"/>
                      <a:r>
                        <a:rPr lang="es-CL" sz="1200" b="1" u="none" strike="noStrike" dirty="0">
                          <a:effectLst/>
                        </a:rPr>
                        <a:t> Frecuencia</a:t>
                      </a:r>
                      <a:endParaRPr lang="es-CL" sz="1200" b="1" i="0" u="none" strike="noStrike" dirty="0">
                        <a:solidFill>
                          <a:srgbClr val="000000"/>
                        </a:solidFill>
                        <a:effectLst/>
                        <a:latin typeface="Calibri" panose="020F0502020204030204" pitchFamily="34" charset="0"/>
                      </a:endParaRPr>
                    </a:p>
                  </a:txBody>
                  <a:tcPr marL="1046" marR="1046" marT="1046" marB="0" anchor="b"/>
                </a:tc>
                <a:tc>
                  <a:txBody>
                    <a:bodyPr/>
                    <a:lstStyle/>
                    <a:p>
                      <a:pPr algn="ctr" fontAlgn="b"/>
                      <a:r>
                        <a:rPr lang="es-CL" sz="1200" b="1" u="none" strike="noStrike" dirty="0">
                          <a:effectLst/>
                        </a:rPr>
                        <a:t>Frecuencia</a:t>
                      </a:r>
                      <a:endParaRPr lang="es-CL" sz="1200" b="1" i="0" u="none" strike="noStrike" dirty="0">
                        <a:solidFill>
                          <a:srgbClr val="000000"/>
                        </a:solidFill>
                        <a:effectLst/>
                        <a:latin typeface="Calibri" panose="020F0502020204030204" pitchFamily="34" charset="0"/>
                      </a:endParaRPr>
                    </a:p>
                  </a:txBody>
                  <a:tcPr marL="1046" marR="1046" marT="1046" marB="0" anchor="b"/>
                </a:tc>
                <a:tc>
                  <a:txBody>
                    <a:bodyPr/>
                    <a:lstStyle/>
                    <a:p>
                      <a:pPr algn="ctr" fontAlgn="b"/>
                      <a:r>
                        <a:rPr lang="es-CL" sz="1200" b="1" u="none" strike="noStrike" dirty="0">
                          <a:effectLst/>
                        </a:rPr>
                        <a:t>Porcentaje</a:t>
                      </a:r>
                      <a:endParaRPr lang="es-CL" sz="1200" b="1" i="0" u="none" strike="noStrike" dirty="0">
                        <a:solidFill>
                          <a:srgbClr val="000000"/>
                        </a:solidFill>
                        <a:effectLst/>
                        <a:latin typeface="Calibri" panose="020F0502020204030204" pitchFamily="34" charset="0"/>
                      </a:endParaRPr>
                    </a:p>
                  </a:txBody>
                  <a:tcPr marL="1046" marR="1046" marT="1046" marB="0" anchor="b"/>
                </a:tc>
                <a:extLst>
                  <a:ext uri="{0D108BD9-81ED-4DB2-BD59-A6C34878D82A}">
                    <a16:rowId xmlns:a16="http://schemas.microsoft.com/office/drawing/2014/main" val="956715906"/>
                  </a:ext>
                </a:extLst>
              </a:tr>
              <a:tr h="194579">
                <a:tc>
                  <a:txBody>
                    <a:bodyPr/>
                    <a:lstStyle/>
                    <a:p>
                      <a:pPr algn="l" fontAlgn="t"/>
                      <a:r>
                        <a:rPr lang="es-ES" sz="1200" b="0" i="0" u="none" strike="noStrike" dirty="0">
                          <a:solidFill>
                            <a:srgbClr val="000000"/>
                          </a:solidFill>
                          <a:effectLst/>
                          <a:latin typeface="Calibri" panose="020F0502020204030204" pitchFamily="34" charset="0"/>
                        </a:rPr>
                        <a:t>Frecuentemente</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517</a:t>
                      </a:r>
                    </a:p>
                  </a:txBody>
                  <a:tcPr marL="9525" marR="9525" marT="9525" marB="0" anchor="ctr"/>
                </a:tc>
                <a:tc>
                  <a:txBody>
                    <a:bodyPr/>
                    <a:lstStyle/>
                    <a:p>
                      <a:pPr algn="r" fontAlgn="t"/>
                      <a:r>
                        <a:rPr lang="es-CL" sz="1200" b="1" i="0" u="none" strike="noStrike" dirty="0">
                          <a:solidFill>
                            <a:srgbClr val="0070C0"/>
                          </a:solidFill>
                          <a:effectLst/>
                          <a:latin typeface="Calibri" panose="020F0502020204030204" pitchFamily="34" charset="0"/>
                        </a:rPr>
                        <a:t>13%</a:t>
                      </a:r>
                    </a:p>
                  </a:txBody>
                  <a:tcPr marL="9525" marR="9525" marT="9525" marB="0"/>
                </a:tc>
                <a:extLst>
                  <a:ext uri="{0D108BD9-81ED-4DB2-BD59-A6C34878D82A}">
                    <a16:rowId xmlns:a16="http://schemas.microsoft.com/office/drawing/2014/main" val="4053073474"/>
                  </a:ext>
                </a:extLst>
              </a:tr>
              <a:tr h="194579">
                <a:tc>
                  <a:txBody>
                    <a:bodyPr/>
                    <a:lstStyle/>
                    <a:p>
                      <a:pPr algn="l" fontAlgn="t"/>
                      <a:r>
                        <a:rPr lang="es-ES" sz="1200" b="0" i="0" u="none" strike="noStrike" dirty="0">
                          <a:solidFill>
                            <a:srgbClr val="000000"/>
                          </a:solidFill>
                          <a:effectLst/>
                          <a:latin typeface="Calibri" panose="020F0502020204030204" pitchFamily="34" charset="0"/>
                        </a:rPr>
                        <a:t>Al menos una vez a la semana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987</a:t>
                      </a:r>
                    </a:p>
                  </a:txBody>
                  <a:tcPr marL="9525" marR="9525" marT="9525" marB="0" anchor="ctr"/>
                </a:tc>
                <a:tc>
                  <a:txBody>
                    <a:bodyPr/>
                    <a:lstStyle/>
                    <a:p>
                      <a:pPr algn="r" fontAlgn="t"/>
                      <a:r>
                        <a:rPr lang="es-CL" sz="1200" b="1" i="0" u="none" strike="noStrike" dirty="0">
                          <a:solidFill>
                            <a:srgbClr val="0070C0"/>
                          </a:solidFill>
                          <a:effectLst/>
                          <a:latin typeface="Calibri" panose="020F0502020204030204" pitchFamily="34" charset="0"/>
                        </a:rPr>
                        <a:t>24%</a:t>
                      </a:r>
                    </a:p>
                  </a:txBody>
                  <a:tcPr marL="9525" marR="9525" marT="9525" marB="0"/>
                </a:tc>
                <a:extLst>
                  <a:ext uri="{0D108BD9-81ED-4DB2-BD59-A6C34878D82A}">
                    <a16:rowId xmlns:a16="http://schemas.microsoft.com/office/drawing/2014/main" val="1183259090"/>
                  </a:ext>
                </a:extLst>
              </a:tr>
              <a:tr h="194579">
                <a:tc>
                  <a:txBody>
                    <a:bodyPr/>
                    <a:lstStyle/>
                    <a:p>
                      <a:pPr algn="l" fontAlgn="t"/>
                      <a:r>
                        <a:rPr lang="es-CL" sz="1200" b="0" i="0" u="none" strike="noStrike">
                          <a:solidFill>
                            <a:srgbClr val="000000"/>
                          </a:solidFill>
                          <a:effectLst/>
                          <a:latin typeface="Calibri" panose="020F0502020204030204" pitchFamily="34" charset="0"/>
                        </a:rPr>
                        <a:t>Mensualmente</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1.185</a:t>
                      </a:r>
                    </a:p>
                  </a:txBody>
                  <a:tcPr marL="9525" marR="9525" marT="9525" marB="0" anchor="ctr"/>
                </a:tc>
                <a:tc>
                  <a:txBody>
                    <a:bodyPr/>
                    <a:lstStyle/>
                    <a:p>
                      <a:pPr algn="r" fontAlgn="t"/>
                      <a:r>
                        <a:rPr lang="es-CL" sz="1200" b="0" i="0" u="none" strike="noStrike" dirty="0">
                          <a:solidFill>
                            <a:schemeClr val="tx1"/>
                          </a:solidFill>
                          <a:effectLst/>
                          <a:latin typeface="Calibri" panose="020F0502020204030204" pitchFamily="34" charset="0"/>
                        </a:rPr>
                        <a:t>29%</a:t>
                      </a:r>
                    </a:p>
                  </a:txBody>
                  <a:tcPr marL="9525" marR="9525" marT="9525" marB="0"/>
                </a:tc>
                <a:extLst>
                  <a:ext uri="{0D108BD9-81ED-4DB2-BD59-A6C34878D82A}">
                    <a16:rowId xmlns:a16="http://schemas.microsoft.com/office/drawing/2014/main" val="355267780"/>
                  </a:ext>
                </a:extLst>
              </a:tr>
              <a:tr h="194579">
                <a:tc>
                  <a:txBody>
                    <a:bodyPr/>
                    <a:lstStyle/>
                    <a:p>
                      <a:pPr algn="l" fontAlgn="t"/>
                      <a:r>
                        <a:rPr lang="es-ES" sz="1200" b="0" i="0" u="none" strike="noStrike" dirty="0">
                          <a:solidFill>
                            <a:srgbClr val="000000"/>
                          </a:solidFill>
                          <a:effectLst/>
                          <a:latin typeface="Calibri" panose="020F0502020204030204" pitchFamily="34" charset="0"/>
                        </a:rPr>
                        <a:t>Rara vez</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1.177</a:t>
                      </a:r>
                    </a:p>
                  </a:txBody>
                  <a:tcPr marL="9525" marR="9525" marT="9525" marB="0" anchor="ctr"/>
                </a:tc>
                <a:tc>
                  <a:txBody>
                    <a:bodyPr/>
                    <a:lstStyle/>
                    <a:p>
                      <a:pPr algn="r" fontAlgn="t"/>
                      <a:r>
                        <a:rPr lang="es-CL" sz="1200" b="0" i="0" u="none" strike="noStrike">
                          <a:solidFill>
                            <a:srgbClr val="000000"/>
                          </a:solidFill>
                          <a:effectLst/>
                          <a:latin typeface="Calibri" panose="020F0502020204030204" pitchFamily="34" charset="0"/>
                        </a:rPr>
                        <a:t>29%</a:t>
                      </a:r>
                    </a:p>
                  </a:txBody>
                  <a:tcPr marL="9525" marR="9525" marT="9525" marB="0"/>
                </a:tc>
                <a:extLst>
                  <a:ext uri="{0D108BD9-81ED-4DB2-BD59-A6C34878D82A}">
                    <a16:rowId xmlns:a16="http://schemas.microsoft.com/office/drawing/2014/main" val="1592855506"/>
                  </a:ext>
                </a:extLst>
              </a:tr>
              <a:tr h="194579">
                <a:tc>
                  <a:txBody>
                    <a:bodyPr/>
                    <a:lstStyle/>
                    <a:p>
                      <a:pPr algn="l" fontAlgn="t"/>
                      <a:r>
                        <a:rPr lang="es-CL" sz="1200" b="0" i="0" u="none" strike="noStrike" dirty="0">
                          <a:solidFill>
                            <a:schemeClr val="tx1"/>
                          </a:solidFill>
                          <a:effectLst/>
                          <a:latin typeface="Calibri" panose="020F0502020204030204" pitchFamily="34" charset="0"/>
                        </a:rPr>
                        <a:t>Nunca</a:t>
                      </a:r>
                    </a:p>
                  </a:txBody>
                  <a:tcPr marL="9525" marR="9525" marT="9525" marB="0"/>
                </a:tc>
                <a:tc>
                  <a:txBody>
                    <a:bodyPr/>
                    <a:lstStyle/>
                    <a:p>
                      <a:pPr algn="ctr" fontAlgn="t"/>
                      <a:r>
                        <a:rPr lang="es-CL" sz="1200" b="0" i="0" u="none" strike="noStrike" dirty="0">
                          <a:solidFill>
                            <a:schemeClr val="tx1"/>
                          </a:solidFill>
                          <a:effectLst/>
                          <a:latin typeface="Calibri" panose="020F0502020204030204" pitchFamily="34" charset="0"/>
                        </a:rPr>
                        <a:t>263</a:t>
                      </a:r>
                    </a:p>
                  </a:txBody>
                  <a:tcPr marL="9525" marR="9525" marT="9525" marB="0" anchor="ctr"/>
                </a:tc>
                <a:tc>
                  <a:txBody>
                    <a:bodyPr/>
                    <a:lstStyle/>
                    <a:p>
                      <a:pPr algn="r" fontAlgn="t"/>
                      <a:r>
                        <a:rPr lang="es-CL" sz="1200" b="0" i="0" u="none" strike="noStrike" dirty="0">
                          <a:solidFill>
                            <a:schemeClr val="tx1"/>
                          </a:solidFill>
                          <a:effectLst/>
                          <a:latin typeface="Calibri" panose="020F0502020204030204" pitchFamily="34" charset="0"/>
                        </a:rPr>
                        <a:t>6%</a:t>
                      </a:r>
                    </a:p>
                  </a:txBody>
                  <a:tcPr marL="9525" marR="9525" marT="9525" marB="0"/>
                </a:tc>
                <a:extLst>
                  <a:ext uri="{0D108BD9-81ED-4DB2-BD59-A6C34878D82A}">
                    <a16:rowId xmlns:a16="http://schemas.microsoft.com/office/drawing/2014/main" val="2158053107"/>
                  </a:ext>
                </a:extLst>
              </a:tr>
              <a:tr h="194579">
                <a:tc>
                  <a:txBody>
                    <a:bodyPr/>
                    <a:lstStyle/>
                    <a:p>
                      <a:pPr algn="l" fontAlgn="t"/>
                      <a:r>
                        <a:rPr lang="es-CL" sz="1200" b="0" i="0" u="none" strike="noStrike">
                          <a:solidFill>
                            <a:srgbClr val="000000"/>
                          </a:solidFill>
                          <a:effectLst/>
                          <a:latin typeface="Calibri" panose="020F0502020204030204" pitchFamily="34" charset="0"/>
                        </a:rPr>
                        <a:t>Total</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4.129</a:t>
                      </a:r>
                    </a:p>
                  </a:txBody>
                  <a:tcPr marL="9525" marR="9525" marT="9525" marB="0" anchor="ctr"/>
                </a:tc>
                <a:tc>
                  <a:txBody>
                    <a:bodyPr/>
                    <a:lstStyle/>
                    <a:p>
                      <a:pPr algn="r" fontAlgn="t"/>
                      <a:r>
                        <a:rPr lang="es-CL" sz="1200" b="0" i="0" u="none" strike="noStrike" dirty="0">
                          <a:solidFill>
                            <a:srgbClr val="000000"/>
                          </a:solidFill>
                          <a:effectLst/>
                          <a:latin typeface="Calibri" panose="020F0502020204030204" pitchFamily="34" charset="0"/>
                        </a:rPr>
                        <a:t>100%</a:t>
                      </a:r>
                    </a:p>
                  </a:txBody>
                  <a:tcPr marL="9525" marR="9525" marT="9525" marB="0"/>
                </a:tc>
                <a:extLst>
                  <a:ext uri="{0D108BD9-81ED-4DB2-BD59-A6C34878D82A}">
                    <a16:rowId xmlns:a16="http://schemas.microsoft.com/office/drawing/2014/main" val="1847060812"/>
                  </a:ext>
                </a:extLst>
              </a:tr>
            </a:tbl>
          </a:graphicData>
        </a:graphic>
      </p:graphicFrame>
      <p:sp>
        <p:nvSpPr>
          <p:cNvPr id="11" name="Título 1"/>
          <p:cNvSpPr txBox="1">
            <a:spLocks/>
          </p:cNvSpPr>
          <p:nvPr/>
        </p:nvSpPr>
        <p:spPr>
          <a:xfrm>
            <a:off x="1003731" y="868621"/>
            <a:ext cx="10487753" cy="307847"/>
          </a:xfrm>
          <a:prstGeom prst="rect">
            <a:avLst/>
          </a:prstGeom>
        </p:spPr>
        <p:txBody>
          <a:bodyPr wrap="square" lIns="0" tIns="0" rIns="0" bIns="0">
            <a:spAutoFit/>
          </a:bodyPr>
          <a:lstStyle>
            <a:lvl1pPr>
              <a:defRPr sz="2000" b="0" i="0">
                <a:solidFill>
                  <a:srgbClr val="93C01F"/>
                </a:solidFill>
                <a:latin typeface="Bebas Neue"/>
                <a:ea typeface="+mj-ea"/>
                <a:cs typeface="Bebas Neue"/>
              </a:defRPr>
            </a:lvl1pPr>
          </a:lstStyle>
          <a:p>
            <a:pPr defTabSz="914400"/>
            <a:r>
              <a:rPr lang="es-CL" kern="0" dirty="0"/>
              <a:t>Anexos</a:t>
            </a:r>
          </a:p>
        </p:txBody>
      </p:sp>
      <p:graphicFrame>
        <p:nvGraphicFramePr>
          <p:cNvPr id="12" name="Tabla 11"/>
          <p:cNvGraphicFramePr>
            <a:graphicFrameLocks noGrp="1"/>
          </p:cNvGraphicFramePr>
          <p:nvPr>
            <p:extLst>
              <p:ext uri="{D42A27DB-BD31-4B8C-83A1-F6EECF244321}">
                <p14:modId xmlns:p14="http://schemas.microsoft.com/office/powerpoint/2010/main" val="3666573361"/>
              </p:ext>
            </p:extLst>
          </p:nvPr>
        </p:nvGraphicFramePr>
        <p:xfrm>
          <a:off x="7607813" y="1751063"/>
          <a:ext cx="3352800" cy="1289430"/>
        </p:xfrm>
        <a:graphic>
          <a:graphicData uri="http://schemas.openxmlformats.org/drawingml/2006/table">
            <a:tbl>
              <a:tblPr>
                <a:tableStyleId>{0505E3EF-67EA-436B-97B2-0124C06EBD24}</a:tableStyleId>
              </a:tblPr>
              <a:tblGrid>
                <a:gridCol w="1117600">
                  <a:extLst>
                    <a:ext uri="{9D8B030D-6E8A-4147-A177-3AD203B41FA5}">
                      <a16:colId xmlns:a16="http://schemas.microsoft.com/office/drawing/2014/main" val="2300203248"/>
                    </a:ext>
                  </a:extLst>
                </a:gridCol>
                <a:gridCol w="939800">
                  <a:extLst>
                    <a:ext uri="{9D8B030D-6E8A-4147-A177-3AD203B41FA5}">
                      <a16:colId xmlns:a16="http://schemas.microsoft.com/office/drawing/2014/main" val="1106567054"/>
                    </a:ext>
                  </a:extLst>
                </a:gridCol>
                <a:gridCol w="1295400">
                  <a:extLst>
                    <a:ext uri="{9D8B030D-6E8A-4147-A177-3AD203B41FA5}">
                      <a16:colId xmlns:a16="http://schemas.microsoft.com/office/drawing/2014/main" val="523578117"/>
                    </a:ext>
                  </a:extLst>
                </a:gridCol>
              </a:tblGrid>
              <a:tr h="31516">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854" marR="1854" marT="1854" marB="0" anchor="b"/>
                </a:tc>
                <a:tc>
                  <a:txBody>
                    <a:bodyPr/>
                    <a:lstStyle/>
                    <a:p>
                      <a:pPr algn="ctr" fontAlgn="b"/>
                      <a:r>
                        <a:rPr lang="es-CL" sz="1200" b="1" u="none" strike="noStrike" dirty="0">
                          <a:effectLst/>
                        </a:rPr>
                        <a:t>Frecuencia</a:t>
                      </a:r>
                      <a:endParaRPr lang="es-CL" sz="1200" b="1" i="0" u="none" strike="noStrike" dirty="0">
                        <a:solidFill>
                          <a:srgbClr val="000000"/>
                        </a:solidFill>
                        <a:effectLst/>
                        <a:latin typeface="Calibri" panose="020F0502020204030204" pitchFamily="34" charset="0"/>
                      </a:endParaRPr>
                    </a:p>
                  </a:txBody>
                  <a:tcPr marL="1854" marR="1854" marT="1854" marB="0" anchor="b"/>
                </a:tc>
                <a:tc>
                  <a:txBody>
                    <a:bodyPr/>
                    <a:lstStyle/>
                    <a:p>
                      <a:pPr algn="ctr" fontAlgn="b"/>
                      <a:r>
                        <a:rPr lang="es-CL" sz="1200" b="1" u="none" strike="noStrike" dirty="0">
                          <a:effectLst/>
                        </a:rPr>
                        <a:t>Porcentaje</a:t>
                      </a:r>
                      <a:endParaRPr lang="es-CL" sz="1200" b="1" i="0" u="none" strike="noStrike" dirty="0">
                        <a:solidFill>
                          <a:srgbClr val="000000"/>
                        </a:solidFill>
                        <a:effectLst/>
                        <a:latin typeface="Calibri" panose="020F0502020204030204" pitchFamily="34" charset="0"/>
                      </a:endParaRPr>
                    </a:p>
                  </a:txBody>
                  <a:tcPr marL="1854" marR="1854" marT="1854" marB="0" anchor="b"/>
                </a:tc>
                <a:extLst>
                  <a:ext uri="{0D108BD9-81ED-4DB2-BD59-A6C34878D82A}">
                    <a16:rowId xmlns:a16="http://schemas.microsoft.com/office/drawing/2014/main" val="2132365770"/>
                  </a:ext>
                </a:extLst>
              </a:tr>
              <a:tr h="31516">
                <a:tc>
                  <a:txBody>
                    <a:bodyPr/>
                    <a:lstStyle/>
                    <a:p>
                      <a:pPr algn="l" fontAlgn="t"/>
                      <a:r>
                        <a:rPr lang="es-CL" sz="1200" u="none" strike="noStrike" dirty="0">
                          <a:effectLst/>
                        </a:rPr>
                        <a:t>Sí</a:t>
                      </a:r>
                      <a:endParaRPr lang="es-CL" sz="1200" b="0" i="0" u="none" strike="noStrike" dirty="0">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2729</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66%</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2691297509"/>
                  </a:ext>
                </a:extLst>
              </a:tr>
              <a:tr h="90839">
                <a:tc>
                  <a:txBody>
                    <a:bodyPr/>
                    <a:lstStyle/>
                    <a:p>
                      <a:pPr algn="l" fontAlgn="t"/>
                      <a:r>
                        <a:rPr lang="es-ES" sz="1200" u="none" strike="noStrike">
                          <a:effectLst/>
                        </a:rPr>
                        <a:t>No hay parques, pero hay plazas</a:t>
                      </a:r>
                      <a:endParaRPr lang="es-ES"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dirty="0">
                          <a:effectLst/>
                        </a:rPr>
                        <a:t>1321</a:t>
                      </a:r>
                      <a:endParaRPr lang="es-CL" sz="1200" b="0" i="0" u="none" strike="noStrike" dirty="0">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32%</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4220134298"/>
                  </a:ext>
                </a:extLst>
              </a:tr>
              <a:tr h="90839">
                <a:tc>
                  <a:txBody>
                    <a:bodyPr/>
                    <a:lstStyle/>
                    <a:p>
                      <a:pPr algn="l" fontAlgn="t"/>
                      <a:r>
                        <a:rPr lang="es-ES" sz="1200" u="none" strike="noStrike">
                          <a:effectLst/>
                        </a:rPr>
                        <a:t>No hay parques ni plazas</a:t>
                      </a:r>
                      <a:endParaRPr lang="es-ES"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a:effectLst/>
                        </a:rPr>
                        <a:t>91</a:t>
                      </a:r>
                      <a:endParaRPr lang="es-CL" sz="1200" b="0" i="0" u="none" strike="noStrike">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2%</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1870725977"/>
                  </a:ext>
                </a:extLst>
              </a:tr>
              <a:tr h="31516">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1854" marR="1854" marT="1854" marB="0"/>
                </a:tc>
                <a:tc>
                  <a:txBody>
                    <a:bodyPr/>
                    <a:lstStyle/>
                    <a:p>
                      <a:pPr algn="ct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1854" marR="1854" marT="1854" marB="0" anchor="ctr"/>
                </a:tc>
                <a:tc>
                  <a:txBody>
                    <a:bodyPr/>
                    <a:lstStyle/>
                    <a:p>
                      <a:pPr algn="ctr" fontAlgn="t"/>
                      <a:r>
                        <a:rPr lang="es-CL" sz="1200" u="none" strike="noStrike" dirty="0">
                          <a:effectLst/>
                        </a:rPr>
                        <a:t>100%</a:t>
                      </a:r>
                      <a:endParaRPr lang="es-CL" sz="1200" b="0" i="0" u="none" strike="noStrike" dirty="0">
                        <a:solidFill>
                          <a:srgbClr val="000000"/>
                        </a:solidFill>
                        <a:effectLst/>
                        <a:latin typeface="Calibri" panose="020F0502020204030204" pitchFamily="34" charset="0"/>
                      </a:endParaRPr>
                    </a:p>
                  </a:txBody>
                  <a:tcPr marL="1854" marR="1854" marT="1854" marB="0" anchor="ctr"/>
                </a:tc>
                <a:extLst>
                  <a:ext uri="{0D108BD9-81ED-4DB2-BD59-A6C34878D82A}">
                    <a16:rowId xmlns:a16="http://schemas.microsoft.com/office/drawing/2014/main" val="46811943"/>
                  </a:ext>
                </a:extLst>
              </a:tr>
            </a:tbl>
          </a:graphicData>
        </a:graphic>
      </p:graphicFrame>
      <p:sp>
        <p:nvSpPr>
          <p:cNvPr id="13" name="CuadroTexto 12"/>
          <p:cNvSpPr txBox="1"/>
          <p:nvPr/>
        </p:nvSpPr>
        <p:spPr>
          <a:xfrm>
            <a:off x="7535284" y="1400209"/>
            <a:ext cx="3657600" cy="276999"/>
          </a:xfrm>
          <a:prstGeom prst="rect">
            <a:avLst/>
          </a:prstGeom>
          <a:noFill/>
        </p:spPr>
        <p:txBody>
          <a:bodyPr wrap="square" rtlCol="0">
            <a:spAutoFit/>
          </a:bodyPr>
          <a:lstStyle/>
          <a:p>
            <a:r>
              <a:rPr lang="es-ES" sz="1200" b="1" i="1" dirty="0">
                <a:solidFill>
                  <a:schemeClr val="tx1">
                    <a:lumMod val="65000"/>
                    <a:lumOff val="35000"/>
                  </a:schemeClr>
                </a:solidFill>
              </a:rPr>
              <a:t>¿Existe un parque urbano en su comuna?</a:t>
            </a:r>
            <a:endParaRPr lang="es-CL" sz="1200" b="1" i="1" dirty="0">
              <a:solidFill>
                <a:schemeClr val="tx1">
                  <a:lumMod val="65000"/>
                  <a:lumOff val="35000"/>
                </a:schemeClr>
              </a:solidFill>
            </a:endParaRPr>
          </a:p>
        </p:txBody>
      </p:sp>
      <p:sp>
        <p:nvSpPr>
          <p:cNvPr id="14" name="CuadroTexto 13"/>
          <p:cNvSpPr txBox="1"/>
          <p:nvPr/>
        </p:nvSpPr>
        <p:spPr>
          <a:xfrm>
            <a:off x="535814" y="3994028"/>
            <a:ext cx="3904405" cy="276999"/>
          </a:xfrm>
          <a:prstGeom prst="rect">
            <a:avLst/>
          </a:prstGeom>
          <a:noFill/>
        </p:spPr>
        <p:txBody>
          <a:bodyPr wrap="square" rtlCol="0">
            <a:spAutoFit/>
          </a:bodyPr>
          <a:lstStyle/>
          <a:p>
            <a:r>
              <a:rPr lang="es-ES" sz="1200" b="1" i="1" dirty="0">
                <a:solidFill>
                  <a:schemeClr val="tx1">
                    <a:lumMod val="65000"/>
                    <a:lumOff val="35000"/>
                  </a:schemeClr>
                </a:solidFill>
              </a:rPr>
              <a:t>¿A qué distancia de su casa está el parque más cercano?</a:t>
            </a:r>
            <a:endParaRPr lang="es-CL" sz="1200" b="1" i="1" dirty="0">
              <a:solidFill>
                <a:schemeClr val="tx1">
                  <a:lumMod val="65000"/>
                  <a:lumOff val="35000"/>
                </a:schemeClr>
              </a:solidFill>
            </a:endParaRPr>
          </a:p>
        </p:txBody>
      </p:sp>
    </p:spTree>
    <p:extLst>
      <p:ext uri="{BB962C8B-B14F-4D97-AF65-F5344CB8AC3E}">
        <p14:creationId xmlns:p14="http://schemas.microsoft.com/office/powerpoint/2010/main" val="2131821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44785926"/>
              </p:ext>
            </p:extLst>
          </p:nvPr>
        </p:nvGraphicFramePr>
        <p:xfrm>
          <a:off x="761206" y="1753395"/>
          <a:ext cx="3505200" cy="1662165"/>
        </p:xfrm>
        <a:graphic>
          <a:graphicData uri="http://schemas.openxmlformats.org/drawingml/2006/table">
            <a:tbl>
              <a:tblPr>
                <a:tableStyleId>{0505E3EF-67EA-436B-97B2-0124C06EBD24}</a:tableStyleId>
              </a:tblPr>
              <a:tblGrid>
                <a:gridCol w="1168400">
                  <a:extLst>
                    <a:ext uri="{9D8B030D-6E8A-4147-A177-3AD203B41FA5}">
                      <a16:colId xmlns:a16="http://schemas.microsoft.com/office/drawing/2014/main" val="3947774498"/>
                    </a:ext>
                  </a:extLst>
                </a:gridCol>
                <a:gridCol w="1168400">
                  <a:extLst>
                    <a:ext uri="{9D8B030D-6E8A-4147-A177-3AD203B41FA5}">
                      <a16:colId xmlns:a16="http://schemas.microsoft.com/office/drawing/2014/main" val="4093330902"/>
                    </a:ext>
                  </a:extLst>
                </a:gridCol>
                <a:gridCol w="1168400">
                  <a:extLst>
                    <a:ext uri="{9D8B030D-6E8A-4147-A177-3AD203B41FA5}">
                      <a16:colId xmlns:a16="http://schemas.microsoft.com/office/drawing/2014/main" val="2243364057"/>
                    </a:ext>
                  </a:extLst>
                </a:gridCol>
              </a:tblGrid>
              <a:tr h="152400">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805" marR="1805" marT="1805"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1805" marR="1805" marT="1805"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1805" marR="1805" marT="1805" marB="0" anchor="b"/>
                </a:tc>
                <a:extLst>
                  <a:ext uri="{0D108BD9-81ED-4DB2-BD59-A6C34878D82A}">
                    <a16:rowId xmlns:a16="http://schemas.microsoft.com/office/drawing/2014/main" val="4174132725"/>
                  </a:ext>
                </a:extLst>
              </a:tr>
              <a:tr h="152400">
                <a:tc>
                  <a:txBody>
                    <a:bodyPr/>
                    <a:lstStyle/>
                    <a:p>
                      <a:pPr algn="l" fontAlgn="t"/>
                      <a:r>
                        <a:rPr lang="es-CL" sz="1200" u="none" strike="noStrike">
                          <a:effectLst/>
                        </a:rPr>
                        <a:t>Muy buena</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553</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14%</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1591497141"/>
                  </a:ext>
                </a:extLst>
              </a:tr>
              <a:tr h="152400">
                <a:tc>
                  <a:txBody>
                    <a:bodyPr/>
                    <a:lstStyle/>
                    <a:p>
                      <a:pPr algn="l" fontAlgn="t"/>
                      <a:r>
                        <a:rPr lang="es-CL" sz="1200" u="none" strike="noStrike">
                          <a:effectLst/>
                        </a:rPr>
                        <a:t>Buena</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936</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24%</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879791670"/>
                  </a:ext>
                </a:extLst>
              </a:tr>
              <a:tr h="152400">
                <a:tc>
                  <a:txBody>
                    <a:bodyPr/>
                    <a:lstStyle/>
                    <a:p>
                      <a:pPr algn="l" fontAlgn="t"/>
                      <a:r>
                        <a:rPr lang="es-CL" sz="1200" u="none" strike="noStrike">
                          <a:effectLst/>
                        </a:rPr>
                        <a:t>Razonable</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1282</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33%</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1162605655"/>
                  </a:ext>
                </a:extLst>
              </a:tr>
              <a:tr h="152400">
                <a:tc>
                  <a:txBody>
                    <a:bodyPr/>
                    <a:lstStyle/>
                    <a:p>
                      <a:pPr algn="l" fontAlgn="t"/>
                      <a:r>
                        <a:rPr lang="es-CL" sz="1200" u="none" strike="noStrike">
                          <a:effectLst/>
                        </a:rPr>
                        <a:t>Mala</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728</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19%</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2621144656"/>
                  </a:ext>
                </a:extLst>
              </a:tr>
              <a:tr h="152400">
                <a:tc>
                  <a:txBody>
                    <a:bodyPr/>
                    <a:lstStyle/>
                    <a:p>
                      <a:pPr algn="l" fontAlgn="t"/>
                      <a:r>
                        <a:rPr lang="es-CL" sz="1200" u="none" strike="noStrike">
                          <a:effectLst/>
                        </a:rPr>
                        <a:t>Muy mala</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367</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3104803639"/>
                  </a:ext>
                </a:extLst>
              </a:tr>
              <a:tr h="152400">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3866</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3994857259"/>
                  </a:ext>
                </a:extLst>
              </a:tr>
              <a:tr h="152400">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275</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2795190187"/>
                  </a:ext>
                </a:extLst>
              </a:tr>
              <a:tr h="152400">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1805" marR="1805" marT="1805"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1805" marR="1805" marT="1805" marB="0"/>
                </a:tc>
                <a:extLst>
                  <a:ext uri="{0D108BD9-81ED-4DB2-BD59-A6C34878D82A}">
                    <a16:rowId xmlns:a16="http://schemas.microsoft.com/office/drawing/2014/main" val="3388054017"/>
                  </a:ext>
                </a:extLst>
              </a:tr>
            </a:tbl>
          </a:graphicData>
        </a:graphic>
      </p:graphicFrame>
      <p:sp>
        <p:nvSpPr>
          <p:cNvPr id="6" name="Título 1"/>
          <p:cNvSpPr txBox="1">
            <a:spLocks/>
          </p:cNvSpPr>
          <p:nvPr/>
        </p:nvSpPr>
        <p:spPr>
          <a:xfrm>
            <a:off x="1003731" y="868621"/>
            <a:ext cx="10487753" cy="307847"/>
          </a:xfrm>
          <a:prstGeom prst="rect">
            <a:avLst/>
          </a:prstGeom>
        </p:spPr>
        <p:txBody>
          <a:bodyPr wrap="square" lIns="0" tIns="0" rIns="0" bIns="0">
            <a:spAutoFit/>
          </a:bodyPr>
          <a:lstStyle>
            <a:lvl1pPr>
              <a:defRPr sz="2000" b="0" i="0">
                <a:solidFill>
                  <a:srgbClr val="93C01F"/>
                </a:solidFill>
                <a:latin typeface="Bebas Neue"/>
                <a:ea typeface="+mj-ea"/>
                <a:cs typeface="Bebas Neue"/>
              </a:defRPr>
            </a:lvl1pPr>
          </a:lstStyle>
          <a:p>
            <a:pPr defTabSz="914400"/>
            <a:r>
              <a:rPr lang="es-CL" kern="0" dirty="0"/>
              <a:t>Anexos</a:t>
            </a:r>
          </a:p>
        </p:txBody>
      </p:sp>
      <p:sp>
        <p:nvSpPr>
          <p:cNvPr id="7" name="CuadroTexto 6"/>
          <p:cNvSpPr txBox="1"/>
          <p:nvPr/>
        </p:nvSpPr>
        <p:spPr>
          <a:xfrm>
            <a:off x="666801" y="1400195"/>
            <a:ext cx="3904405" cy="276999"/>
          </a:xfrm>
          <a:prstGeom prst="rect">
            <a:avLst/>
          </a:prstGeom>
          <a:noFill/>
        </p:spPr>
        <p:txBody>
          <a:bodyPr wrap="square" rtlCol="0">
            <a:spAutoFit/>
          </a:bodyPr>
          <a:lstStyle/>
          <a:p>
            <a:r>
              <a:rPr lang="es-ES" sz="1200" b="1" i="1" dirty="0">
                <a:solidFill>
                  <a:schemeClr val="tx1">
                    <a:lumMod val="65000"/>
                    <a:lumOff val="35000"/>
                  </a:schemeClr>
                </a:solidFill>
              </a:rPr>
              <a:t>¿Cómo calificaría la calidad de los parques en su comuna?</a:t>
            </a:r>
            <a:endParaRPr lang="es-CL" sz="1200" b="1" i="1" dirty="0">
              <a:solidFill>
                <a:schemeClr val="tx1">
                  <a:lumMod val="65000"/>
                  <a:lumOff val="35000"/>
                </a:schemeClr>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771252378"/>
              </p:ext>
            </p:extLst>
          </p:nvPr>
        </p:nvGraphicFramePr>
        <p:xfrm>
          <a:off x="5028406" y="1753395"/>
          <a:ext cx="4800600" cy="2249866"/>
        </p:xfrm>
        <a:graphic>
          <a:graphicData uri="http://schemas.openxmlformats.org/drawingml/2006/table">
            <a:tbl>
              <a:tblPr>
                <a:tableStyleId>{0505E3EF-67EA-436B-97B2-0124C06EBD24}</a:tableStyleId>
              </a:tblPr>
              <a:tblGrid>
                <a:gridCol w="2819400">
                  <a:extLst>
                    <a:ext uri="{9D8B030D-6E8A-4147-A177-3AD203B41FA5}">
                      <a16:colId xmlns:a16="http://schemas.microsoft.com/office/drawing/2014/main" val="1299111398"/>
                    </a:ext>
                  </a:extLst>
                </a:gridCol>
                <a:gridCol w="990600">
                  <a:extLst>
                    <a:ext uri="{9D8B030D-6E8A-4147-A177-3AD203B41FA5}">
                      <a16:colId xmlns:a16="http://schemas.microsoft.com/office/drawing/2014/main" val="4058342319"/>
                    </a:ext>
                  </a:extLst>
                </a:gridCol>
                <a:gridCol w="990600">
                  <a:extLst>
                    <a:ext uri="{9D8B030D-6E8A-4147-A177-3AD203B41FA5}">
                      <a16:colId xmlns:a16="http://schemas.microsoft.com/office/drawing/2014/main" val="1029517824"/>
                    </a:ext>
                  </a:extLst>
                </a:gridCol>
              </a:tblGrid>
              <a:tr h="147715">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647" marR="647" marT="647"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647" marR="647" marT="647"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647" marR="647" marT="647" marB="0" anchor="b"/>
                </a:tc>
                <a:extLst>
                  <a:ext uri="{0D108BD9-81ED-4DB2-BD59-A6C34878D82A}">
                    <a16:rowId xmlns:a16="http://schemas.microsoft.com/office/drawing/2014/main" val="1390275041"/>
                  </a:ext>
                </a:extLst>
              </a:tr>
              <a:tr h="308412">
                <a:tc>
                  <a:txBody>
                    <a:bodyPr/>
                    <a:lstStyle/>
                    <a:p>
                      <a:pPr algn="l" fontAlgn="t"/>
                      <a:r>
                        <a:rPr lang="es-ES" sz="1200" u="none" strike="noStrike">
                          <a:effectLst/>
                        </a:rPr>
                        <a:t>Practicar deportes en equipo (fútbol, básquetbol, vóley, etc.)</a:t>
                      </a:r>
                      <a:endParaRPr lang="es-ES"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dirty="0">
                          <a:effectLst/>
                        </a:rPr>
                        <a:t>501</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12,1</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1749146343"/>
                  </a:ext>
                </a:extLst>
              </a:tr>
              <a:tr h="231716">
                <a:tc>
                  <a:txBody>
                    <a:bodyPr/>
                    <a:lstStyle/>
                    <a:p>
                      <a:pPr algn="l" fontAlgn="t"/>
                      <a:r>
                        <a:rPr lang="es-ES" sz="1200" u="none" strike="noStrike">
                          <a:effectLst/>
                        </a:rPr>
                        <a:t>Pasear, apreciar la naturaleza, relajarse</a:t>
                      </a:r>
                      <a:endParaRPr lang="es-ES"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3082</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74,4</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3691571651"/>
                  </a:ext>
                </a:extLst>
              </a:tr>
              <a:tr h="147715">
                <a:tc>
                  <a:txBody>
                    <a:bodyPr/>
                    <a:lstStyle/>
                    <a:p>
                      <a:pPr algn="l" fontAlgn="t"/>
                      <a:r>
                        <a:rPr lang="es-CL" sz="1200" u="none" strike="noStrike">
                          <a:effectLst/>
                        </a:rPr>
                        <a:t>Andar en bicicleta</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173</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4,2</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261819163"/>
                  </a:ext>
                </a:extLst>
              </a:tr>
              <a:tr h="155020">
                <a:tc>
                  <a:txBody>
                    <a:bodyPr/>
                    <a:lstStyle/>
                    <a:p>
                      <a:pPr algn="l" fontAlgn="t"/>
                      <a:r>
                        <a:rPr lang="es-CL" sz="1200" u="none" strike="noStrike">
                          <a:effectLst/>
                        </a:rPr>
                        <a:t>Andar en patineta (skate) o patinaje</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0,3</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263410847"/>
                  </a:ext>
                </a:extLst>
              </a:tr>
              <a:tr h="147715">
                <a:tc>
                  <a:txBody>
                    <a:bodyPr/>
                    <a:lstStyle/>
                    <a:p>
                      <a:pPr algn="l" fontAlgn="t"/>
                      <a:r>
                        <a:rPr lang="es-CL" sz="1200" u="none" strike="noStrike">
                          <a:effectLst/>
                        </a:rPr>
                        <a:t>Correr o atletismo</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33</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0,8</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1566948041"/>
                  </a:ext>
                </a:extLst>
              </a:tr>
              <a:tr h="147715">
                <a:tc>
                  <a:txBody>
                    <a:bodyPr/>
                    <a:lstStyle/>
                    <a:p>
                      <a:pPr algn="l" fontAlgn="t"/>
                      <a:r>
                        <a:rPr lang="es-CL" sz="1200" u="none" strike="noStrike">
                          <a:effectLst/>
                        </a:rPr>
                        <a:t>Juegos con niños/as</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53</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3869752669"/>
                  </a:ext>
                </a:extLst>
              </a:tr>
              <a:tr h="147715">
                <a:tc>
                  <a:txBody>
                    <a:bodyPr/>
                    <a:lstStyle/>
                    <a:p>
                      <a:pPr algn="l" fontAlgn="t"/>
                      <a:r>
                        <a:rPr lang="es-CL" sz="1200" u="none" strike="noStrike">
                          <a:effectLst/>
                        </a:rPr>
                        <a:t>Comer o hacer picnic</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0,2</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963656607"/>
                  </a:ext>
                </a:extLst>
              </a:tr>
              <a:tr h="147715">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3862</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93,3</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2487465431"/>
                  </a:ext>
                </a:extLst>
              </a:tr>
              <a:tr h="147715">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279</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6,7</a:t>
                      </a:r>
                      <a:endParaRPr lang="es-CL" sz="1200" b="0" i="0" u="none" strike="noStrike">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4091432390"/>
                  </a:ext>
                </a:extLst>
              </a:tr>
              <a:tr h="147715">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dirty="0">
                          <a:effectLst/>
                        </a:rPr>
                        <a:t>100,0</a:t>
                      </a:r>
                      <a:endParaRPr lang="es-CL" sz="1200" b="0" i="0" u="none" strike="noStrike" dirty="0">
                        <a:solidFill>
                          <a:srgbClr val="000000"/>
                        </a:solidFill>
                        <a:effectLst/>
                        <a:latin typeface="Calibri" panose="020F0502020204030204" pitchFamily="34" charset="0"/>
                      </a:endParaRPr>
                    </a:p>
                  </a:txBody>
                  <a:tcPr marL="647" marR="647" marT="647" marB="0"/>
                </a:tc>
                <a:extLst>
                  <a:ext uri="{0D108BD9-81ED-4DB2-BD59-A6C34878D82A}">
                    <a16:rowId xmlns:a16="http://schemas.microsoft.com/office/drawing/2014/main" val="3670400250"/>
                  </a:ext>
                </a:extLst>
              </a:tr>
            </a:tbl>
          </a:graphicData>
        </a:graphic>
      </p:graphicFrame>
      <p:sp>
        <p:nvSpPr>
          <p:cNvPr id="9" name="CuadroTexto 8"/>
          <p:cNvSpPr txBox="1"/>
          <p:nvPr/>
        </p:nvSpPr>
        <p:spPr>
          <a:xfrm>
            <a:off x="5028406" y="1400194"/>
            <a:ext cx="3904405" cy="276999"/>
          </a:xfrm>
          <a:prstGeom prst="rect">
            <a:avLst/>
          </a:prstGeom>
          <a:noFill/>
        </p:spPr>
        <p:txBody>
          <a:bodyPr wrap="square" rtlCol="0">
            <a:spAutoFit/>
          </a:bodyPr>
          <a:lstStyle/>
          <a:p>
            <a:r>
              <a:rPr lang="es-ES" sz="1200" b="1" i="1" dirty="0">
                <a:solidFill>
                  <a:schemeClr val="tx1">
                    <a:lumMod val="65000"/>
                    <a:lumOff val="35000"/>
                  </a:schemeClr>
                </a:solidFill>
              </a:rPr>
              <a:t> ¿Qué actividades realiza cuando visita un parque?</a:t>
            </a:r>
            <a:endParaRPr lang="es-CL" sz="1200" b="1" i="1" dirty="0">
              <a:solidFill>
                <a:schemeClr val="tx1">
                  <a:lumMod val="65000"/>
                  <a:lumOff val="35000"/>
                </a:schemeClr>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419030488"/>
              </p:ext>
            </p:extLst>
          </p:nvPr>
        </p:nvGraphicFramePr>
        <p:xfrm>
          <a:off x="761206" y="4191794"/>
          <a:ext cx="3136107" cy="1826553"/>
        </p:xfrm>
        <a:graphic>
          <a:graphicData uri="http://schemas.openxmlformats.org/drawingml/2006/table">
            <a:tbl>
              <a:tblPr>
                <a:tableStyleId>{0505E3EF-67EA-436B-97B2-0124C06EBD24}</a:tableStyleId>
              </a:tblPr>
              <a:tblGrid>
                <a:gridCol w="1371600">
                  <a:extLst>
                    <a:ext uri="{9D8B030D-6E8A-4147-A177-3AD203B41FA5}">
                      <a16:colId xmlns:a16="http://schemas.microsoft.com/office/drawing/2014/main" val="1208152217"/>
                    </a:ext>
                  </a:extLst>
                </a:gridCol>
                <a:gridCol w="990600">
                  <a:extLst>
                    <a:ext uri="{9D8B030D-6E8A-4147-A177-3AD203B41FA5}">
                      <a16:colId xmlns:a16="http://schemas.microsoft.com/office/drawing/2014/main" val="3169840074"/>
                    </a:ext>
                  </a:extLst>
                </a:gridCol>
                <a:gridCol w="773907">
                  <a:extLst>
                    <a:ext uri="{9D8B030D-6E8A-4147-A177-3AD203B41FA5}">
                      <a16:colId xmlns:a16="http://schemas.microsoft.com/office/drawing/2014/main" val="2687822489"/>
                    </a:ext>
                  </a:extLst>
                </a:gridCol>
              </a:tblGrid>
              <a:tr h="146529">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374" marR="1374" marT="1374"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1374" marR="1374" marT="1374"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1374" marR="1374" marT="1374" marB="0" anchor="b"/>
                </a:tc>
                <a:extLst>
                  <a:ext uri="{0D108BD9-81ED-4DB2-BD59-A6C34878D82A}">
                    <a16:rowId xmlns:a16="http://schemas.microsoft.com/office/drawing/2014/main" val="3693876715"/>
                  </a:ext>
                </a:extLst>
              </a:tr>
              <a:tr h="240343">
                <a:tc>
                  <a:txBody>
                    <a:bodyPr/>
                    <a:lstStyle/>
                    <a:p>
                      <a:pPr algn="l" fontAlgn="t"/>
                      <a:r>
                        <a:rPr lang="es-CL" sz="1200" u="none" strike="noStrike">
                          <a:effectLst/>
                        </a:rPr>
                        <a:t>En auto particular</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1455</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38%</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2002346805"/>
                  </a:ext>
                </a:extLst>
              </a:tr>
              <a:tr h="146529">
                <a:tc>
                  <a:txBody>
                    <a:bodyPr/>
                    <a:lstStyle/>
                    <a:p>
                      <a:pPr algn="l" fontAlgn="t"/>
                      <a:r>
                        <a:rPr lang="es-CL" sz="1200" u="none" strike="noStrike">
                          <a:effectLst/>
                        </a:rPr>
                        <a:t>A pie</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1426</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37%</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1133244493"/>
                  </a:ext>
                </a:extLst>
              </a:tr>
              <a:tr h="240343">
                <a:tc>
                  <a:txBody>
                    <a:bodyPr/>
                    <a:lstStyle/>
                    <a:p>
                      <a:pPr algn="l" fontAlgn="t"/>
                      <a:r>
                        <a:rPr lang="es-CL" sz="1200" u="none" strike="noStrike">
                          <a:effectLst/>
                        </a:rPr>
                        <a:t>En transporte público</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488</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80545853"/>
                  </a:ext>
                </a:extLst>
              </a:tr>
              <a:tr h="146529">
                <a:tc>
                  <a:txBody>
                    <a:bodyPr/>
                    <a:lstStyle/>
                    <a:p>
                      <a:pPr algn="l" fontAlgn="t"/>
                      <a:r>
                        <a:rPr lang="es-CL" sz="1200" u="none" strike="noStrike">
                          <a:effectLst/>
                        </a:rPr>
                        <a:t>En bicicleta</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451</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1210434628"/>
                  </a:ext>
                </a:extLst>
              </a:tr>
              <a:tr h="240343">
                <a:tc>
                  <a:txBody>
                    <a:bodyPr/>
                    <a:lstStyle/>
                    <a:p>
                      <a:pPr algn="l" fontAlgn="t"/>
                      <a:r>
                        <a:rPr lang="es-CL" sz="1200" u="none" strike="noStrike">
                          <a:effectLst/>
                        </a:rPr>
                        <a:t>En taxi o colectivo</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55</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1251670532"/>
                  </a:ext>
                </a:extLst>
              </a:tr>
              <a:tr h="146529">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3875</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2380371146"/>
                  </a:ext>
                </a:extLst>
              </a:tr>
              <a:tr h="146529">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266</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3223521784"/>
                  </a:ext>
                </a:extLst>
              </a:tr>
              <a:tr h="146529">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1374" marR="1374" marT="1374"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1374" marR="1374" marT="1374" marB="0"/>
                </a:tc>
                <a:extLst>
                  <a:ext uri="{0D108BD9-81ED-4DB2-BD59-A6C34878D82A}">
                    <a16:rowId xmlns:a16="http://schemas.microsoft.com/office/drawing/2014/main" val="2924234477"/>
                  </a:ext>
                </a:extLst>
              </a:tr>
            </a:tbl>
          </a:graphicData>
        </a:graphic>
      </p:graphicFrame>
      <p:sp>
        <p:nvSpPr>
          <p:cNvPr id="11" name="CuadroTexto 10"/>
          <p:cNvSpPr txBox="1"/>
          <p:nvPr/>
        </p:nvSpPr>
        <p:spPr>
          <a:xfrm>
            <a:off x="666801" y="3864761"/>
            <a:ext cx="3904405" cy="276999"/>
          </a:xfrm>
          <a:prstGeom prst="rect">
            <a:avLst/>
          </a:prstGeom>
          <a:noFill/>
        </p:spPr>
        <p:txBody>
          <a:bodyPr wrap="square" rtlCol="0">
            <a:spAutoFit/>
          </a:bodyPr>
          <a:lstStyle/>
          <a:p>
            <a:r>
              <a:rPr lang="es-ES" sz="1200" b="1" i="1" dirty="0">
                <a:solidFill>
                  <a:schemeClr val="tx1">
                    <a:lumMod val="65000"/>
                    <a:lumOff val="35000"/>
                  </a:schemeClr>
                </a:solidFill>
              </a:rPr>
              <a:t>¿Cómo se traslada para visitar estos parques’ </a:t>
            </a:r>
            <a:endParaRPr lang="es-CL" sz="1200" b="1" i="1" dirty="0">
              <a:solidFill>
                <a:schemeClr val="tx1">
                  <a:lumMod val="65000"/>
                  <a:lumOff val="35000"/>
                </a:schemeClr>
              </a:solidFill>
            </a:endParaRPr>
          </a:p>
        </p:txBody>
      </p:sp>
    </p:spTree>
    <p:extLst>
      <p:ext uri="{BB962C8B-B14F-4D97-AF65-F5344CB8AC3E}">
        <p14:creationId xmlns:p14="http://schemas.microsoft.com/office/powerpoint/2010/main" val="359537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20912425"/>
              </p:ext>
            </p:extLst>
          </p:nvPr>
        </p:nvGraphicFramePr>
        <p:xfrm>
          <a:off x="697538" y="1677194"/>
          <a:ext cx="5105400" cy="2848296"/>
        </p:xfrm>
        <a:graphic>
          <a:graphicData uri="http://schemas.openxmlformats.org/drawingml/2006/table">
            <a:tbl>
              <a:tblPr>
                <a:tableStyleId>{0505E3EF-67EA-436B-97B2-0124C06EBD24}</a:tableStyleId>
              </a:tblPr>
              <a:tblGrid>
                <a:gridCol w="3276600">
                  <a:extLst>
                    <a:ext uri="{9D8B030D-6E8A-4147-A177-3AD203B41FA5}">
                      <a16:colId xmlns:a16="http://schemas.microsoft.com/office/drawing/2014/main" val="1621779924"/>
                    </a:ext>
                  </a:extLst>
                </a:gridCol>
                <a:gridCol w="838200">
                  <a:extLst>
                    <a:ext uri="{9D8B030D-6E8A-4147-A177-3AD203B41FA5}">
                      <a16:colId xmlns:a16="http://schemas.microsoft.com/office/drawing/2014/main" val="634513035"/>
                    </a:ext>
                  </a:extLst>
                </a:gridCol>
                <a:gridCol w="990600">
                  <a:extLst>
                    <a:ext uri="{9D8B030D-6E8A-4147-A177-3AD203B41FA5}">
                      <a16:colId xmlns:a16="http://schemas.microsoft.com/office/drawing/2014/main" val="3133704844"/>
                    </a:ext>
                  </a:extLst>
                </a:gridCol>
              </a:tblGrid>
              <a:tr h="134393">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480025612"/>
                  </a:ext>
                </a:extLst>
              </a:tr>
              <a:tr h="171359">
                <a:tc>
                  <a:txBody>
                    <a:bodyPr/>
                    <a:lstStyle/>
                    <a:p>
                      <a:pPr algn="l" fontAlgn="b"/>
                      <a:r>
                        <a:rPr lang="es-CL" sz="1200" u="none" strike="noStrike">
                          <a:effectLst/>
                        </a:rPr>
                        <a:t>No tengo ninguno cerca</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728</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06203346"/>
                  </a:ext>
                </a:extLst>
              </a:tr>
              <a:tr h="171359">
                <a:tc>
                  <a:txBody>
                    <a:bodyPr/>
                    <a:lstStyle/>
                    <a:p>
                      <a:pPr algn="l" fontAlgn="b"/>
                      <a:r>
                        <a:rPr lang="es-ES" sz="1200" u="none" strike="noStrike">
                          <a:effectLst/>
                        </a:rPr>
                        <a:t>No da sensación de seguridad</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647</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184264848"/>
                  </a:ext>
                </a:extLst>
              </a:tr>
              <a:tr h="171359">
                <a:tc>
                  <a:txBody>
                    <a:bodyPr/>
                    <a:lstStyle/>
                    <a:p>
                      <a:pPr algn="l" fontAlgn="b"/>
                      <a:r>
                        <a:rPr lang="es-CL" sz="1200" u="none" strike="noStrike">
                          <a:effectLst/>
                        </a:rPr>
                        <a:t>Están en malas condiciones</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510</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918533953"/>
                  </a:ext>
                </a:extLst>
              </a:tr>
              <a:tr h="256937">
                <a:tc>
                  <a:txBody>
                    <a:bodyPr/>
                    <a:lstStyle/>
                    <a:p>
                      <a:pPr algn="l" fontAlgn="b"/>
                      <a:r>
                        <a:rPr lang="es-ES" sz="1200" u="none" strike="noStrike">
                          <a:effectLst/>
                        </a:rPr>
                        <a:t>La falta de estacionamientos adecuados</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469</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328183873"/>
                  </a:ext>
                </a:extLst>
              </a:tr>
              <a:tr h="342515">
                <a:tc>
                  <a:txBody>
                    <a:bodyPr/>
                    <a:lstStyle/>
                    <a:p>
                      <a:pPr algn="l" fontAlgn="b"/>
                      <a:r>
                        <a:rPr lang="es-ES" sz="1200" u="none" strike="noStrike">
                          <a:effectLst/>
                        </a:rPr>
                        <a:t>No se dan las condiciones de clima para estar al aire libre</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443</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4093047721"/>
                  </a:ext>
                </a:extLst>
              </a:tr>
              <a:tr h="256937">
                <a:tc>
                  <a:txBody>
                    <a:bodyPr/>
                    <a:lstStyle/>
                    <a:p>
                      <a:pPr algn="l" fontAlgn="b"/>
                      <a:r>
                        <a:rPr lang="es-ES" sz="1200" u="none" strike="noStrike">
                          <a:effectLst/>
                        </a:rPr>
                        <a:t>Son de difícil acceso y/o no tengo transporte</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372</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1607043248"/>
                  </a:ext>
                </a:extLst>
              </a:tr>
              <a:tr h="171359">
                <a:tc>
                  <a:txBody>
                    <a:bodyPr/>
                    <a:lstStyle/>
                    <a:p>
                      <a:pPr algn="l" fontAlgn="b"/>
                      <a:r>
                        <a:rPr lang="es-CL" sz="1200" u="none" strike="noStrike">
                          <a:effectLst/>
                        </a:rPr>
                        <a:t>Hay demasiada gente</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369</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930671674"/>
                  </a:ext>
                </a:extLst>
              </a:tr>
              <a:tr h="171359">
                <a:tc>
                  <a:txBody>
                    <a:bodyPr/>
                    <a:lstStyle/>
                    <a:p>
                      <a:pPr algn="l" fontAlgn="b"/>
                      <a:r>
                        <a:rPr lang="es-CL" sz="1200" u="none" strike="noStrike">
                          <a:effectLst/>
                        </a:rPr>
                        <a:t>No conozco las ubicaciones</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338</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378663576"/>
                  </a:ext>
                </a:extLst>
              </a:tr>
              <a:tr h="256937">
                <a:tc>
                  <a:txBody>
                    <a:bodyPr/>
                    <a:lstStyle/>
                    <a:p>
                      <a:pPr algn="l" fontAlgn="b"/>
                      <a:r>
                        <a:rPr lang="es-ES" sz="1200" u="none" strike="noStrike">
                          <a:effectLst/>
                        </a:rPr>
                        <a:t>No hay lugares para hacer deporte</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260</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3771041003"/>
                  </a:ext>
                </a:extLst>
              </a:tr>
              <a:tr h="428093">
                <a:tc>
                  <a:txBody>
                    <a:bodyPr/>
                    <a:lstStyle/>
                    <a:p>
                      <a:pPr algn="l" fontAlgn="b"/>
                      <a:r>
                        <a:rPr lang="es-ES" sz="1200" u="none" strike="noStrike">
                          <a:effectLst/>
                        </a:rPr>
                        <a:t>No está adaptado para personas en situación de discapacidad</a:t>
                      </a:r>
                      <a:endParaRPr lang="es-ES"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172</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2091218688"/>
                  </a:ext>
                </a:extLst>
              </a:tr>
              <a:tr h="134393">
                <a:tc>
                  <a:txBody>
                    <a:bodyPr/>
                    <a:lstStyle/>
                    <a:p>
                      <a:pPr algn="l" fontAlgn="b"/>
                      <a:r>
                        <a:rPr lang="es-CL" sz="1200" u="none" strike="noStrike">
                          <a:effectLst/>
                        </a:rPr>
                        <a:t>Total menciones</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a:effectLst/>
                        </a:rPr>
                        <a:t>4308</a:t>
                      </a:r>
                      <a:endParaRPr lang="es-CL" sz="1200" b="0" i="0" u="none" strike="noStrike">
                        <a:solidFill>
                          <a:srgbClr val="000000"/>
                        </a:solidFill>
                        <a:effectLst/>
                        <a:latin typeface="Calibri" panose="020F0502020204030204" pitchFamily="34" charset="0"/>
                      </a:endParaRPr>
                    </a:p>
                  </a:txBody>
                  <a:tcPr marL="434" marR="434" marT="434" marB="0" anchor="b"/>
                </a:tc>
                <a:tc>
                  <a:txBody>
                    <a:bodyPr/>
                    <a:lstStyle/>
                    <a:p>
                      <a:pPr algn="r" fontAlgn="b"/>
                      <a:r>
                        <a:rPr lang="es-CL" sz="1200" u="none" strike="noStrike" dirty="0">
                          <a:effectLst/>
                        </a:rPr>
                        <a:t>100%</a:t>
                      </a:r>
                      <a:endParaRPr lang="es-CL" sz="1200" b="0" i="0" u="none" strike="noStrike" dirty="0">
                        <a:solidFill>
                          <a:srgbClr val="000000"/>
                        </a:solidFill>
                        <a:effectLst/>
                        <a:latin typeface="Calibri" panose="020F0502020204030204" pitchFamily="34" charset="0"/>
                      </a:endParaRPr>
                    </a:p>
                  </a:txBody>
                  <a:tcPr marL="434" marR="434" marT="434" marB="0" anchor="b"/>
                </a:tc>
                <a:extLst>
                  <a:ext uri="{0D108BD9-81ED-4DB2-BD59-A6C34878D82A}">
                    <a16:rowId xmlns:a16="http://schemas.microsoft.com/office/drawing/2014/main" val="795995775"/>
                  </a:ext>
                </a:extLst>
              </a:tr>
            </a:tbl>
          </a:graphicData>
        </a:graphic>
      </p:graphicFrame>
      <p:sp>
        <p:nvSpPr>
          <p:cNvPr id="5" name="Título 1"/>
          <p:cNvSpPr txBox="1">
            <a:spLocks/>
          </p:cNvSpPr>
          <p:nvPr/>
        </p:nvSpPr>
        <p:spPr>
          <a:xfrm>
            <a:off x="1003731" y="868621"/>
            <a:ext cx="10487753" cy="307847"/>
          </a:xfrm>
          <a:prstGeom prst="rect">
            <a:avLst/>
          </a:prstGeom>
        </p:spPr>
        <p:txBody>
          <a:bodyPr wrap="square" lIns="0" tIns="0" rIns="0" bIns="0">
            <a:spAutoFit/>
          </a:bodyPr>
          <a:lstStyle>
            <a:lvl1pPr>
              <a:defRPr sz="2000" b="0" i="0">
                <a:solidFill>
                  <a:srgbClr val="93C01F"/>
                </a:solidFill>
                <a:latin typeface="Bebas Neue"/>
                <a:ea typeface="+mj-ea"/>
                <a:cs typeface="Bebas Neue"/>
              </a:defRPr>
            </a:lvl1pPr>
          </a:lstStyle>
          <a:p>
            <a:pPr defTabSz="914400"/>
            <a:r>
              <a:rPr lang="es-CL" kern="0" dirty="0"/>
              <a:t>Anexos</a:t>
            </a:r>
          </a:p>
        </p:txBody>
      </p:sp>
      <p:sp>
        <p:nvSpPr>
          <p:cNvPr id="6" name="CuadroTexto 5"/>
          <p:cNvSpPr txBox="1"/>
          <p:nvPr/>
        </p:nvSpPr>
        <p:spPr>
          <a:xfrm>
            <a:off x="666801" y="1372394"/>
            <a:ext cx="4895005" cy="276999"/>
          </a:xfrm>
          <a:prstGeom prst="rect">
            <a:avLst/>
          </a:prstGeom>
          <a:noFill/>
        </p:spPr>
        <p:txBody>
          <a:bodyPr wrap="square" rtlCol="0">
            <a:spAutoFit/>
          </a:bodyPr>
          <a:lstStyle/>
          <a:p>
            <a:r>
              <a:rPr lang="es-ES" sz="1200" b="1" i="1" dirty="0">
                <a:solidFill>
                  <a:schemeClr val="tx1">
                    <a:lumMod val="65000"/>
                    <a:lumOff val="35000"/>
                  </a:schemeClr>
                </a:solidFill>
              </a:rPr>
              <a:t>Si rara vez o nunca visita un parque urbano ¿cuáles son las razones?</a:t>
            </a:r>
            <a:endParaRPr lang="es-CL" sz="1200" b="1" i="1" dirty="0">
              <a:solidFill>
                <a:schemeClr val="tx1">
                  <a:lumMod val="65000"/>
                  <a:lumOff val="35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950315324"/>
              </p:ext>
            </p:extLst>
          </p:nvPr>
        </p:nvGraphicFramePr>
        <p:xfrm>
          <a:off x="6476206" y="1677194"/>
          <a:ext cx="4164807" cy="2747754"/>
        </p:xfrm>
        <a:graphic>
          <a:graphicData uri="http://schemas.openxmlformats.org/drawingml/2006/table">
            <a:tbl>
              <a:tblPr>
                <a:tableStyleId>{0505E3EF-67EA-436B-97B2-0124C06EBD24}</a:tableStyleId>
              </a:tblPr>
              <a:tblGrid>
                <a:gridCol w="2743200">
                  <a:extLst>
                    <a:ext uri="{9D8B030D-6E8A-4147-A177-3AD203B41FA5}">
                      <a16:colId xmlns:a16="http://schemas.microsoft.com/office/drawing/2014/main" val="3221505133"/>
                    </a:ext>
                  </a:extLst>
                </a:gridCol>
                <a:gridCol w="685800">
                  <a:extLst>
                    <a:ext uri="{9D8B030D-6E8A-4147-A177-3AD203B41FA5}">
                      <a16:colId xmlns:a16="http://schemas.microsoft.com/office/drawing/2014/main" val="1965539249"/>
                    </a:ext>
                  </a:extLst>
                </a:gridCol>
                <a:gridCol w="735807">
                  <a:extLst>
                    <a:ext uri="{9D8B030D-6E8A-4147-A177-3AD203B41FA5}">
                      <a16:colId xmlns:a16="http://schemas.microsoft.com/office/drawing/2014/main" val="1248509818"/>
                    </a:ext>
                  </a:extLst>
                </a:gridCol>
              </a:tblGrid>
              <a:tr h="0">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4223039955"/>
                  </a:ext>
                </a:extLst>
              </a:tr>
              <a:tr h="0">
                <a:tc>
                  <a:txBody>
                    <a:bodyPr/>
                    <a:lstStyle/>
                    <a:p>
                      <a:pPr algn="l" fontAlgn="b"/>
                      <a:r>
                        <a:rPr lang="es-CL" sz="1200" u="none" strike="noStrike">
                          <a:effectLst/>
                        </a:rPr>
                        <a:t>Cantidad de vegetación</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2181</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1325628285"/>
                  </a:ext>
                </a:extLst>
              </a:tr>
              <a:tr h="60049">
                <a:tc>
                  <a:txBody>
                    <a:bodyPr/>
                    <a:lstStyle/>
                    <a:p>
                      <a:pPr algn="l" fontAlgn="b"/>
                      <a:r>
                        <a:rPr lang="es-ES" sz="1200" u="none" strike="noStrike">
                          <a:effectLst/>
                        </a:rPr>
                        <a:t>La calidad y cantidad de infraestructura (bancos, juegos para niños, áreas para deporte, zonas de picnic, etc.)</a:t>
                      </a:r>
                      <a:endParaRPr lang="es-ES"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2094</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2186291585"/>
                  </a:ext>
                </a:extLst>
              </a:tr>
              <a:tr h="0">
                <a:tc>
                  <a:txBody>
                    <a:bodyPr/>
                    <a:lstStyle/>
                    <a:p>
                      <a:pPr algn="l" fontAlgn="b"/>
                      <a:r>
                        <a:rPr lang="es-CL" sz="1200" u="none" strike="noStrike">
                          <a:effectLst/>
                        </a:rPr>
                        <a:t>La seguridad (guardias, luminarias)</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2031</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2093419453"/>
                  </a:ext>
                </a:extLst>
              </a:tr>
              <a:tr h="0">
                <a:tc>
                  <a:txBody>
                    <a:bodyPr/>
                    <a:lstStyle/>
                    <a:p>
                      <a:pPr algn="l" fontAlgn="b"/>
                      <a:r>
                        <a:rPr lang="es-ES" sz="1200" u="none" strike="noStrike">
                          <a:effectLst/>
                        </a:rPr>
                        <a:t>Manejo de la basura y suciedad</a:t>
                      </a:r>
                      <a:endParaRPr lang="es-ES"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1872</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1345143522"/>
                  </a:ext>
                </a:extLst>
              </a:tr>
              <a:tr h="33545">
                <a:tc>
                  <a:txBody>
                    <a:bodyPr/>
                    <a:lstStyle/>
                    <a:p>
                      <a:pPr algn="l" fontAlgn="b"/>
                      <a:r>
                        <a:rPr lang="es-ES" sz="1200" u="none" strike="noStrike">
                          <a:effectLst/>
                        </a:rPr>
                        <a:t>Más actividades de entretención, deporte y cultura</a:t>
                      </a:r>
                      <a:endParaRPr lang="es-ES"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1247</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1196328580"/>
                  </a:ext>
                </a:extLst>
              </a:tr>
              <a:tr h="33545">
                <a:tc>
                  <a:txBody>
                    <a:bodyPr/>
                    <a:lstStyle/>
                    <a:p>
                      <a:pPr algn="l" fontAlgn="b"/>
                      <a:r>
                        <a:rPr lang="es-ES" sz="1200" u="none" strike="noStrike">
                          <a:effectLst/>
                        </a:rPr>
                        <a:t>Inclusividad para personas en situación de discapacidad</a:t>
                      </a:r>
                      <a:endParaRPr lang="es-ES"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1036</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588550889"/>
                  </a:ext>
                </a:extLst>
              </a:tr>
              <a:tr h="26918">
                <a:tc>
                  <a:txBody>
                    <a:bodyPr/>
                    <a:lstStyle/>
                    <a:p>
                      <a:pPr algn="l" fontAlgn="b"/>
                      <a:r>
                        <a:rPr lang="es-CL" sz="1200" u="none" strike="noStrike">
                          <a:effectLst/>
                        </a:rPr>
                        <a:t>Disponibilidad de restaurantes o cafeterías</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708</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2260662509"/>
                  </a:ext>
                </a:extLst>
              </a:tr>
              <a:tr h="26918">
                <a:tc>
                  <a:txBody>
                    <a:bodyPr/>
                    <a:lstStyle/>
                    <a:p>
                      <a:pPr algn="l" fontAlgn="b"/>
                      <a:r>
                        <a:rPr lang="es-CL" sz="1200" u="none" strike="noStrike">
                          <a:effectLst/>
                        </a:rPr>
                        <a:t>Espacios exclusivos para mascotas</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667</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3097856891"/>
                  </a:ext>
                </a:extLst>
              </a:tr>
              <a:tr h="0">
                <a:tc>
                  <a:txBody>
                    <a:bodyPr/>
                    <a:lstStyle/>
                    <a:p>
                      <a:pPr algn="l" fontAlgn="b"/>
                      <a:r>
                        <a:rPr lang="es-CL" sz="1200" u="none" strike="noStrike">
                          <a:effectLst/>
                        </a:rPr>
                        <a:t>Accesos en transporte público</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557</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1115925719"/>
                  </a:ext>
                </a:extLst>
              </a:tr>
              <a:tr h="0">
                <a:tc>
                  <a:txBody>
                    <a:bodyPr/>
                    <a:lstStyle/>
                    <a:p>
                      <a:pPr algn="l" fontAlgn="b"/>
                      <a:r>
                        <a:rPr lang="es-CL" sz="1200" u="none" strike="noStrike">
                          <a:effectLst/>
                        </a:rPr>
                        <a:t>Total menciones</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a:effectLst/>
                        </a:rPr>
                        <a:t>12393</a:t>
                      </a:r>
                      <a:endParaRPr lang="es-CL" sz="1200" b="0" i="0" u="none" strike="noStrike">
                        <a:solidFill>
                          <a:srgbClr val="000000"/>
                        </a:solidFill>
                        <a:effectLst/>
                        <a:latin typeface="Calibri" panose="020F0502020204030204" pitchFamily="34" charset="0"/>
                      </a:endParaRPr>
                    </a:p>
                  </a:txBody>
                  <a:tcPr marL="414" marR="414" marT="414" marB="0" anchor="b"/>
                </a:tc>
                <a:tc>
                  <a:txBody>
                    <a:bodyPr/>
                    <a:lstStyle/>
                    <a:p>
                      <a:pPr algn="r" fontAlgn="b"/>
                      <a:r>
                        <a:rPr lang="es-CL" sz="1200" u="none" strike="noStrike" dirty="0">
                          <a:effectLst/>
                        </a:rPr>
                        <a:t>100%</a:t>
                      </a:r>
                      <a:endParaRPr lang="es-CL" sz="1200" b="0" i="0" u="none" strike="noStrike" dirty="0">
                        <a:solidFill>
                          <a:srgbClr val="000000"/>
                        </a:solidFill>
                        <a:effectLst/>
                        <a:latin typeface="Calibri" panose="020F0502020204030204" pitchFamily="34" charset="0"/>
                      </a:endParaRPr>
                    </a:p>
                  </a:txBody>
                  <a:tcPr marL="414" marR="414" marT="414" marB="0" anchor="b"/>
                </a:tc>
                <a:extLst>
                  <a:ext uri="{0D108BD9-81ED-4DB2-BD59-A6C34878D82A}">
                    <a16:rowId xmlns:a16="http://schemas.microsoft.com/office/drawing/2014/main" val="1265766786"/>
                  </a:ext>
                </a:extLst>
              </a:tr>
            </a:tbl>
          </a:graphicData>
        </a:graphic>
      </p:graphicFrame>
      <p:sp>
        <p:nvSpPr>
          <p:cNvPr id="8" name="CuadroTexto 7"/>
          <p:cNvSpPr txBox="1"/>
          <p:nvPr/>
        </p:nvSpPr>
        <p:spPr>
          <a:xfrm>
            <a:off x="6400006" y="1372394"/>
            <a:ext cx="4895005" cy="276999"/>
          </a:xfrm>
          <a:prstGeom prst="rect">
            <a:avLst/>
          </a:prstGeom>
          <a:noFill/>
        </p:spPr>
        <p:txBody>
          <a:bodyPr wrap="square" rtlCol="0">
            <a:spAutoFit/>
          </a:bodyPr>
          <a:lstStyle/>
          <a:p>
            <a:r>
              <a:rPr lang="es-ES" sz="1200" b="1" i="1" dirty="0">
                <a:solidFill>
                  <a:schemeClr val="tx1">
                    <a:lumMod val="65000"/>
                    <a:lumOff val="35000"/>
                  </a:schemeClr>
                </a:solidFill>
              </a:rPr>
              <a:t>¿Qué temas considera se deben trabajar con urgencia en los parques?</a:t>
            </a:r>
            <a:endParaRPr lang="es-CL" sz="1200" b="1" i="1" dirty="0">
              <a:solidFill>
                <a:schemeClr val="tx1">
                  <a:lumMod val="65000"/>
                  <a:lumOff val="35000"/>
                </a:schemeClr>
              </a:solidFill>
            </a:endParaRPr>
          </a:p>
        </p:txBody>
      </p:sp>
    </p:spTree>
    <p:extLst>
      <p:ext uri="{BB962C8B-B14F-4D97-AF65-F5344CB8AC3E}">
        <p14:creationId xmlns:p14="http://schemas.microsoft.com/office/powerpoint/2010/main" val="297960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03731" y="868621"/>
            <a:ext cx="10487753" cy="307847"/>
          </a:xfrm>
          <a:prstGeom prst="rect">
            <a:avLst/>
          </a:prstGeom>
        </p:spPr>
        <p:txBody>
          <a:bodyPr wrap="square" lIns="0" tIns="0" rIns="0" bIns="0">
            <a:spAutoFit/>
          </a:bodyPr>
          <a:lstStyle>
            <a:lvl1pPr>
              <a:defRPr sz="2000" b="0" i="0">
                <a:solidFill>
                  <a:srgbClr val="93C01F"/>
                </a:solidFill>
                <a:latin typeface="Bebas Neue"/>
                <a:ea typeface="+mj-ea"/>
                <a:cs typeface="Bebas Neue"/>
              </a:defRPr>
            </a:lvl1pPr>
          </a:lstStyle>
          <a:p>
            <a:pPr defTabSz="914400"/>
            <a:r>
              <a:rPr lang="es-CL" kern="0" dirty="0"/>
              <a:t>Anexos</a:t>
            </a:r>
          </a:p>
        </p:txBody>
      </p:sp>
      <p:graphicFrame>
        <p:nvGraphicFramePr>
          <p:cNvPr id="5" name="Tabla 4"/>
          <p:cNvGraphicFramePr>
            <a:graphicFrameLocks noGrp="1"/>
          </p:cNvGraphicFramePr>
          <p:nvPr>
            <p:extLst>
              <p:ext uri="{D42A27DB-BD31-4B8C-83A1-F6EECF244321}">
                <p14:modId xmlns:p14="http://schemas.microsoft.com/office/powerpoint/2010/main" val="208700906"/>
              </p:ext>
            </p:extLst>
          </p:nvPr>
        </p:nvGraphicFramePr>
        <p:xfrm>
          <a:off x="666800" y="1834059"/>
          <a:ext cx="4895005" cy="2018302"/>
        </p:xfrm>
        <a:graphic>
          <a:graphicData uri="http://schemas.openxmlformats.org/drawingml/2006/table">
            <a:tbl>
              <a:tblPr>
                <a:tableStyleId>{0505E3EF-67EA-436B-97B2-0124C06EBD24}</a:tableStyleId>
              </a:tblPr>
              <a:tblGrid>
                <a:gridCol w="2913806">
                  <a:extLst>
                    <a:ext uri="{9D8B030D-6E8A-4147-A177-3AD203B41FA5}">
                      <a16:colId xmlns:a16="http://schemas.microsoft.com/office/drawing/2014/main" val="3802936755"/>
                    </a:ext>
                  </a:extLst>
                </a:gridCol>
                <a:gridCol w="904298">
                  <a:extLst>
                    <a:ext uri="{9D8B030D-6E8A-4147-A177-3AD203B41FA5}">
                      <a16:colId xmlns:a16="http://schemas.microsoft.com/office/drawing/2014/main" val="2401718842"/>
                    </a:ext>
                  </a:extLst>
                </a:gridCol>
                <a:gridCol w="1076901">
                  <a:extLst>
                    <a:ext uri="{9D8B030D-6E8A-4147-A177-3AD203B41FA5}">
                      <a16:colId xmlns:a16="http://schemas.microsoft.com/office/drawing/2014/main" val="3076968763"/>
                    </a:ext>
                  </a:extLst>
                </a:gridCol>
              </a:tblGrid>
              <a:tr h="0">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2350513345"/>
                  </a:ext>
                </a:extLst>
              </a:tr>
              <a:tr h="0">
                <a:tc>
                  <a:txBody>
                    <a:bodyPr/>
                    <a:lstStyle/>
                    <a:p>
                      <a:pPr algn="l" fontAlgn="b"/>
                      <a:r>
                        <a:rPr lang="es-CL" sz="1200" u="none" strike="noStrike">
                          <a:effectLst/>
                        </a:rPr>
                        <a:t> Baños o camarines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1728</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42%</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377582575"/>
                  </a:ext>
                </a:extLst>
              </a:tr>
              <a:tr h="39117">
                <a:tc>
                  <a:txBody>
                    <a:bodyPr/>
                    <a:lstStyle/>
                    <a:p>
                      <a:pPr algn="l" fontAlgn="b"/>
                      <a:r>
                        <a:rPr lang="es-ES" sz="1200" u="none" strike="noStrike" dirty="0">
                          <a:effectLst/>
                        </a:rPr>
                        <a:t> Eventos (conciertos, exposiciones, ferias, etc.)</a:t>
                      </a:r>
                      <a:endParaRPr lang="es-ES" sz="1200" b="0" i="0" u="none" strike="noStrike" dirty="0">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1708</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41%</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3077420192"/>
                  </a:ext>
                </a:extLst>
              </a:tr>
              <a:tr h="0">
                <a:tc>
                  <a:txBody>
                    <a:bodyPr/>
                    <a:lstStyle/>
                    <a:p>
                      <a:pPr algn="l" fontAlgn="b"/>
                      <a:r>
                        <a:rPr lang="es-CL" sz="1200" u="none" strike="noStrike">
                          <a:effectLst/>
                        </a:rPr>
                        <a:t> Quincho para asados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1465</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35%</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3114445882"/>
                  </a:ext>
                </a:extLst>
              </a:tr>
              <a:tr h="39117">
                <a:tc>
                  <a:txBody>
                    <a:bodyPr/>
                    <a:lstStyle/>
                    <a:p>
                      <a:pPr algn="l" fontAlgn="b"/>
                      <a:r>
                        <a:rPr lang="es-CL" sz="1200" u="none" strike="noStrike">
                          <a:effectLst/>
                        </a:rPr>
                        <a:t> Sala para charlas, talleres o reuniones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1334</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32%</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2969895933"/>
                  </a:ext>
                </a:extLst>
              </a:tr>
              <a:tr h="29488">
                <a:tc>
                  <a:txBody>
                    <a:bodyPr/>
                    <a:lstStyle/>
                    <a:p>
                      <a:pPr algn="l" fontAlgn="b"/>
                      <a:r>
                        <a:rPr lang="es-CL" sz="1200" u="none" strike="noStrike">
                          <a:effectLst/>
                        </a:rPr>
                        <a:t> Estacionamientos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1244</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30%</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3388006871"/>
                  </a:ext>
                </a:extLst>
              </a:tr>
              <a:tr h="29488">
                <a:tc>
                  <a:txBody>
                    <a:bodyPr/>
                    <a:lstStyle/>
                    <a:p>
                      <a:pPr algn="l" fontAlgn="b"/>
                      <a:r>
                        <a:rPr lang="es-ES" sz="1200" u="none" strike="noStrike">
                          <a:effectLst/>
                        </a:rPr>
                        <a:t> No estoy dispuesto a pagar</a:t>
                      </a:r>
                      <a:endParaRPr lang="es-ES"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1028</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25%</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113547875"/>
                  </a:ext>
                </a:extLst>
              </a:tr>
              <a:tr h="0">
                <a:tc>
                  <a:txBody>
                    <a:bodyPr/>
                    <a:lstStyle/>
                    <a:p>
                      <a:pPr algn="l" fontAlgn="b"/>
                      <a:r>
                        <a:rPr lang="es-CL" sz="1200" u="none" strike="noStrike">
                          <a:effectLst/>
                        </a:rPr>
                        <a:t> Canchas deportivas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1021</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dirty="0">
                          <a:effectLst/>
                        </a:rPr>
                        <a:t>25%</a:t>
                      </a:r>
                      <a:endParaRPr lang="es-CL" sz="1200" b="0" i="0" u="none" strike="noStrike" dirty="0">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567281264"/>
                  </a:ext>
                </a:extLst>
              </a:tr>
              <a:tr h="0">
                <a:tc>
                  <a:txBody>
                    <a:bodyPr/>
                    <a:lstStyle/>
                    <a:p>
                      <a:pPr algn="l" fontAlgn="b"/>
                      <a:r>
                        <a:rPr lang="es-CL" sz="1200" u="none" strike="noStrike">
                          <a:effectLst/>
                        </a:rPr>
                        <a:t> Entrada al parque</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726</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2984268575"/>
                  </a:ext>
                </a:extLst>
              </a:tr>
              <a:tr h="0">
                <a:tc>
                  <a:txBody>
                    <a:bodyPr/>
                    <a:lstStyle/>
                    <a:p>
                      <a:pPr algn="l" fontAlgn="b"/>
                      <a:r>
                        <a:rPr lang="es-CL" sz="1200" u="none" strike="noStrike">
                          <a:effectLst/>
                        </a:rPr>
                        <a:t> Plaza de mascotas</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430</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2197612655"/>
                  </a:ext>
                </a:extLst>
              </a:tr>
              <a:tr h="29488">
                <a:tc>
                  <a:txBody>
                    <a:bodyPr/>
                    <a:lstStyle/>
                    <a:p>
                      <a:pPr algn="l" fontAlgn="b"/>
                      <a:r>
                        <a:rPr lang="es-CL" sz="1200" u="none" strike="noStrike">
                          <a:effectLst/>
                        </a:rPr>
                        <a:t> Transporte dentro del parque</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a:effectLst/>
                        </a:rPr>
                        <a:t>426</a:t>
                      </a:r>
                      <a:endParaRPr lang="es-CL" sz="1200" b="0" i="0" u="none" strike="noStrike">
                        <a:solidFill>
                          <a:srgbClr val="000000"/>
                        </a:solidFill>
                        <a:effectLst/>
                        <a:latin typeface="Calibri" panose="020F0502020204030204" pitchFamily="34" charset="0"/>
                      </a:endParaRPr>
                    </a:p>
                  </a:txBody>
                  <a:tcPr marL="602" marR="602" marT="602" marB="0" anchor="b"/>
                </a:tc>
                <a:tc>
                  <a:txBody>
                    <a:bodyPr/>
                    <a:lstStyle/>
                    <a:p>
                      <a:pPr algn="r" fontAlgn="b"/>
                      <a:r>
                        <a:rPr lang="es-CL" sz="1200" u="none" strike="noStrike" dirty="0">
                          <a:effectLst/>
                        </a:rPr>
                        <a:t>10%</a:t>
                      </a:r>
                      <a:endParaRPr lang="es-CL" sz="1200" b="0" i="0" u="none" strike="noStrike" dirty="0">
                        <a:solidFill>
                          <a:srgbClr val="000000"/>
                        </a:solidFill>
                        <a:effectLst/>
                        <a:latin typeface="Calibri" panose="020F0502020204030204" pitchFamily="34" charset="0"/>
                      </a:endParaRPr>
                    </a:p>
                  </a:txBody>
                  <a:tcPr marL="602" marR="602" marT="602" marB="0" anchor="b"/>
                </a:tc>
                <a:extLst>
                  <a:ext uri="{0D108BD9-81ED-4DB2-BD59-A6C34878D82A}">
                    <a16:rowId xmlns:a16="http://schemas.microsoft.com/office/drawing/2014/main" val="1527485161"/>
                  </a:ext>
                </a:extLst>
              </a:tr>
            </a:tbl>
          </a:graphicData>
        </a:graphic>
      </p:graphicFrame>
      <p:sp>
        <p:nvSpPr>
          <p:cNvPr id="6" name="CuadroTexto 5"/>
          <p:cNvSpPr txBox="1"/>
          <p:nvPr/>
        </p:nvSpPr>
        <p:spPr>
          <a:xfrm>
            <a:off x="666801" y="1372394"/>
            <a:ext cx="4895005" cy="461665"/>
          </a:xfrm>
          <a:prstGeom prst="rect">
            <a:avLst/>
          </a:prstGeom>
          <a:noFill/>
        </p:spPr>
        <p:txBody>
          <a:bodyPr wrap="square" rtlCol="0">
            <a:spAutoFit/>
          </a:bodyPr>
          <a:lstStyle/>
          <a:p>
            <a:r>
              <a:rPr lang="es-ES" sz="1200" b="1" i="1" dirty="0">
                <a:solidFill>
                  <a:schemeClr val="tx1">
                    <a:lumMod val="65000"/>
                    <a:lumOff val="35000"/>
                  </a:schemeClr>
                </a:solidFill>
              </a:rPr>
              <a:t>En caso de que los municipios no cuenten con recursos para mantener los parques urbanos ¿estaría dispuesto a pagar por…?</a:t>
            </a:r>
            <a:endParaRPr lang="es-CL" sz="1200" b="1" i="1" dirty="0">
              <a:solidFill>
                <a:schemeClr val="tx1">
                  <a:lumMod val="65000"/>
                  <a:lumOff val="35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908974895"/>
              </p:ext>
            </p:extLst>
          </p:nvPr>
        </p:nvGraphicFramePr>
        <p:xfrm>
          <a:off x="6400006" y="1834059"/>
          <a:ext cx="3200400" cy="1370946"/>
        </p:xfrm>
        <a:graphic>
          <a:graphicData uri="http://schemas.openxmlformats.org/drawingml/2006/table">
            <a:tbl>
              <a:tblPr>
                <a:tableStyleId>{0505E3EF-67EA-436B-97B2-0124C06EBD24}</a:tableStyleId>
              </a:tblPr>
              <a:tblGrid>
                <a:gridCol w="1295400">
                  <a:extLst>
                    <a:ext uri="{9D8B030D-6E8A-4147-A177-3AD203B41FA5}">
                      <a16:colId xmlns:a16="http://schemas.microsoft.com/office/drawing/2014/main" val="969361633"/>
                    </a:ext>
                  </a:extLst>
                </a:gridCol>
                <a:gridCol w="838200">
                  <a:extLst>
                    <a:ext uri="{9D8B030D-6E8A-4147-A177-3AD203B41FA5}">
                      <a16:colId xmlns:a16="http://schemas.microsoft.com/office/drawing/2014/main" val="2256745051"/>
                    </a:ext>
                  </a:extLst>
                </a:gridCol>
                <a:gridCol w="1066800">
                  <a:extLst>
                    <a:ext uri="{9D8B030D-6E8A-4147-A177-3AD203B41FA5}">
                      <a16:colId xmlns:a16="http://schemas.microsoft.com/office/drawing/2014/main" val="4074944283"/>
                    </a:ext>
                  </a:extLst>
                </a:gridCol>
              </a:tblGrid>
              <a:tr h="158891">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2046" marR="2046" marT="2046"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2046" marR="2046" marT="2046"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2046" marR="2046" marT="2046" marB="0" anchor="b"/>
                </a:tc>
                <a:extLst>
                  <a:ext uri="{0D108BD9-81ED-4DB2-BD59-A6C34878D82A}">
                    <a16:rowId xmlns:a16="http://schemas.microsoft.com/office/drawing/2014/main" val="2939796344"/>
                  </a:ext>
                </a:extLst>
              </a:tr>
              <a:tr h="158891">
                <a:tc>
                  <a:txBody>
                    <a:bodyPr/>
                    <a:lstStyle/>
                    <a:p>
                      <a:pPr algn="l" fontAlgn="t"/>
                      <a:r>
                        <a:rPr lang="es-CL" sz="1200" u="none" strike="noStrike">
                          <a:effectLst/>
                        </a:rPr>
                        <a:t>Sí</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2267</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55%</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1512744902"/>
                  </a:ext>
                </a:extLst>
              </a:tr>
              <a:tr h="158891">
                <a:tc>
                  <a:txBody>
                    <a:bodyPr/>
                    <a:lstStyle/>
                    <a:p>
                      <a:pPr algn="l" fontAlgn="t"/>
                      <a:r>
                        <a:rPr lang="es-CL" sz="1200" u="none" strike="noStrike">
                          <a:effectLst/>
                        </a:rPr>
                        <a:t>No</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1304</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32%</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1980792778"/>
                  </a:ext>
                </a:extLst>
              </a:tr>
              <a:tr h="261390">
                <a:tc>
                  <a:txBody>
                    <a:bodyPr/>
                    <a:lstStyle/>
                    <a:p>
                      <a:pPr algn="l" fontAlgn="t"/>
                      <a:r>
                        <a:rPr lang="es-CL" sz="1200" u="none" strike="noStrike">
                          <a:effectLst/>
                        </a:rPr>
                        <a:t>No lo tengo claro</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568</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14%</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412654442"/>
                  </a:ext>
                </a:extLst>
              </a:tr>
              <a:tr h="158891">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4139</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1885542781"/>
                  </a:ext>
                </a:extLst>
              </a:tr>
              <a:tr h="137441">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3194092178"/>
                  </a:ext>
                </a:extLst>
              </a:tr>
              <a:tr h="158891">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3379857589"/>
                  </a:ext>
                </a:extLst>
              </a:tr>
            </a:tbl>
          </a:graphicData>
        </a:graphic>
      </p:graphicFrame>
      <p:sp>
        <p:nvSpPr>
          <p:cNvPr id="8" name="CuadroTexto 7"/>
          <p:cNvSpPr txBox="1"/>
          <p:nvPr/>
        </p:nvSpPr>
        <p:spPr>
          <a:xfrm>
            <a:off x="6247607" y="1367929"/>
            <a:ext cx="4571999" cy="461665"/>
          </a:xfrm>
          <a:prstGeom prst="rect">
            <a:avLst/>
          </a:prstGeom>
          <a:noFill/>
        </p:spPr>
        <p:txBody>
          <a:bodyPr wrap="square" rtlCol="0">
            <a:spAutoFit/>
          </a:bodyPr>
          <a:lstStyle/>
          <a:p>
            <a:r>
              <a:rPr lang="es-ES" sz="1200" b="1" i="1" dirty="0">
                <a:solidFill>
                  <a:schemeClr val="tx1">
                    <a:lumMod val="65000"/>
                    <a:lumOff val="35000"/>
                  </a:schemeClr>
                </a:solidFill>
              </a:rPr>
              <a:t>¿Estaría de acuerdo con que existan zonas en los parques que sean administrados por privados en una alianza público-privada?</a:t>
            </a:r>
            <a:endParaRPr lang="es-CL" sz="1200" b="1" i="1" dirty="0">
              <a:solidFill>
                <a:schemeClr val="tx1">
                  <a:lumMod val="65000"/>
                  <a:lumOff val="35000"/>
                </a:schemeClr>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1049753610"/>
              </p:ext>
            </p:extLst>
          </p:nvPr>
        </p:nvGraphicFramePr>
        <p:xfrm>
          <a:off x="671261" y="4729524"/>
          <a:ext cx="3366546" cy="1319435"/>
        </p:xfrm>
        <a:graphic>
          <a:graphicData uri="http://schemas.openxmlformats.org/drawingml/2006/table">
            <a:tbl>
              <a:tblPr>
                <a:tableStyleId>{0505E3EF-67EA-436B-97B2-0124C06EBD24}</a:tableStyleId>
              </a:tblPr>
              <a:tblGrid>
                <a:gridCol w="1122182">
                  <a:extLst>
                    <a:ext uri="{9D8B030D-6E8A-4147-A177-3AD203B41FA5}">
                      <a16:colId xmlns:a16="http://schemas.microsoft.com/office/drawing/2014/main" val="2672415545"/>
                    </a:ext>
                  </a:extLst>
                </a:gridCol>
                <a:gridCol w="1122182">
                  <a:extLst>
                    <a:ext uri="{9D8B030D-6E8A-4147-A177-3AD203B41FA5}">
                      <a16:colId xmlns:a16="http://schemas.microsoft.com/office/drawing/2014/main" val="549637324"/>
                    </a:ext>
                  </a:extLst>
                </a:gridCol>
                <a:gridCol w="1122182">
                  <a:extLst>
                    <a:ext uri="{9D8B030D-6E8A-4147-A177-3AD203B41FA5}">
                      <a16:colId xmlns:a16="http://schemas.microsoft.com/office/drawing/2014/main" val="3910106659"/>
                    </a:ext>
                  </a:extLst>
                </a:gridCol>
              </a:tblGrid>
              <a:tr h="140571">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2046" marR="2046" marT="2046"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2046" marR="2046" marT="2046"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2046" marR="2046" marT="2046" marB="0" anchor="b"/>
                </a:tc>
                <a:extLst>
                  <a:ext uri="{0D108BD9-81ED-4DB2-BD59-A6C34878D82A}">
                    <a16:rowId xmlns:a16="http://schemas.microsoft.com/office/drawing/2014/main" val="2504134131"/>
                  </a:ext>
                </a:extLst>
              </a:tr>
              <a:tr h="140571">
                <a:tc>
                  <a:txBody>
                    <a:bodyPr/>
                    <a:lstStyle/>
                    <a:p>
                      <a:pPr algn="l" fontAlgn="t"/>
                      <a:r>
                        <a:rPr lang="es-CL" sz="1200" u="none" strike="noStrike">
                          <a:effectLst/>
                        </a:rPr>
                        <a:t>Sí</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2261</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55%</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14339435"/>
                  </a:ext>
                </a:extLst>
              </a:tr>
              <a:tr h="140571">
                <a:tc>
                  <a:txBody>
                    <a:bodyPr/>
                    <a:lstStyle/>
                    <a:p>
                      <a:pPr algn="l" fontAlgn="t"/>
                      <a:r>
                        <a:rPr lang="es-CL" sz="1200" u="none" strike="noStrike">
                          <a:effectLst/>
                        </a:rPr>
                        <a:t>No</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1482</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36%</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2205398952"/>
                  </a:ext>
                </a:extLst>
              </a:tr>
              <a:tr h="209879">
                <a:tc>
                  <a:txBody>
                    <a:bodyPr/>
                    <a:lstStyle/>
                    <a:p>
                      <a:pPr algn="l" fontAlgn="t"/>
                      <a:r>
                        <a:rPr lang="es-CL" sz="1200" u="none" strike="noStrike">
                          <a:effectLst/>
                        </a:rPr>
                        <a:t>No lo tengo claro</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384</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377311452"/>
                  </a:ext>
                </a:extLst>
              </a:tr>
              <a:tr h="140571">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4127</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466455494"/>
                  </a:ext>
                </a:extLst>
              </a:tr>
              <a:tr h="140571">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14</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3858141512"/>
                  </a:ext>
                </a:extLst>
              </a:tr>
              <a:tr h="140571">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2046" marR="2046" marT="2046"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2046" marR="2046" marT="2046" marB="0"/>
                </a:tc>
                <a:extLst>
                  <a:ext uri="{0D108BD9-81ED-4DB2-BD59-A6C34878D82A}">
                    <a16:rowId xmlns:a16="http://schemas.microsoft.com/office/drawing/2014/main" val="968077121"/>
                  </a:ext>
                </a:extLst>
              </a:tr>
            </a:tbl>
          </a:graphicData>
        </a:graphic>
      </p:graphicFrame>
      <p:sp>
        <p:nvSpPr>
          <p:cNvPr id="10" name="CuadroTexto 9"/>
          <p:cNvSpPr txBox="1"/>
          <p:nvPr/>
        </p:nvSpPr>
        <p:spPr>
          <a:xfrm>
            <a:off x="532606" y="4227212"/>
            <a:ext cx="4399186" cy="461665"/>
          </a:xfrm>
          <a:prstGeom prst="rect">
            <a:avLst/>
          </a:prstGeom>
          <a:noFill/>
        </p:spPr>
        <p:txBody>
          <a:bodyPr wrap="square" rtlCol="0">
            <a:spAutoFit/>
          </a:bodyPr>
          <a:lstStyle/>
          <a:p>
            <a:r>
              <a:rPr lang="es-ES" sz="1200" b="1" i="1" dirty="0">
                <a:solidFill>
                  <a:schemeClr val="tx1">
                    <a:lumMod val="65000"/>
                    <a:lumOff val="35000"/>
                  </a:schemeClr>
                </a:solidFill>
              </a:rPr>
              <a:t>Pensando en mejorar la seguridad en los parques: ¿Estaría de acuerdo en poner rejas o cercos en los perímetros de los parques?</a:t>
            </a:r>
            <a:endParaRPr lang="es-CL" sz="1200" b="1" i="1" dirty="0">
              <a:solidFill>
                <a:schemeClr val="tx1">
                  <a:lumMod val="65000"/>
                  <a:lumOff val="35000"/>
                </a:schemeClr>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943757121"/>
              </p:ext>
            </p:extLst>
          </p:nvPr>
        </p:nvGraphicFramePr>
        <p:xfrm>
          <a:off x="6400006" y="4729524"/>
          <a:ext cx="3442494" cy="1474088"/>
        </p:xfrm>
        <a:graphic>
          <a:graphicData uri="http://schemas.openxmlformats.org/drawingml/2006/table">
            <a:tbl>
              <a:tblPr>
                <a:tableStyleId>{0505E3EF-67EA-436B-97B2-0124C06EBD24}</a:tableStyleId>
              </a:tblPr>
              <a:tblGrid>
                <a:gridCol w="1147498">
                  <a:extLst>
                    <a:ext uri="{9D8B030D-6E8A-4147-A177-3AD203B41FA5}">
                      <a16:colId xmlns:a16="http://schemas.microsoft.com/office/drawing/2014/main" val="621662661"/>
                    </a:ext>
                  </a:extLst>
                </a:gridCol>
                <a:gridCol w="1147498">
                  <a:extLst>
                    <a:ext uri="{9D8B030D-6E8A-4147-A177-3AD203B41FA5}">
                      <a16:colId xmlns:a16="http://schemas.microsoft.com/office/drawing/2014/main" val="398319351"/>
                    </a:ext>
                  </a:extLst>
                </a:gridCol>
                <a:gridCol w="1147498">
                  <a:extLst>
                    <a:ext uri="{9D8B030D-6E8A-4147-A177-3AD203B41FA5}">
                      <a16:colId xmlns:a16="http://schemas.microsoft.com/office/drawing/2014/main" val="1523244270"/>
                    </a:ext>
                  </a:extLst>
                </a:gridCol>
              </a:tblGrid>
              <a:tr h="106320">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1381" marR="1381" marT="1381" marB="0" anchor="b"/>
                </a:tc>
                <a:tc>
                  <a:txBody>
                    <a:bodyPr/>
                    <a:lstStyle/>
                    <a:p>
                      <a:pPr algn="ctr" fontAlgn="b"/>
                      <a:r>
                        <a:rPr lang="es-CL" sz="1200" u="none" strike="noStrike">
                          <a:effectLst/>
                        </a:rPr>
                        <a:t>Frecuencia</a:t>
                      </a:r>
                      <a:endParaRPr lang="es-CL" sz="1200" b="0" i="0" u="none" strike="noStrike">
                        <a:solidFill>
                          <a:srgbClr val="000000"/>
                        </a:solidFill>
                        <a:effectLst/>
                        <a:latin typeface="Calibri" panose="020F0502020204030204" pitchFamily="34" charset="0"/>
                      </a:endParaRPr>
                    </a:p>
                  </a:txBody>
                  <a:tcPr marL="1381" marR="1381" marT="1381" marB="0" anchor="b"/>
                </a:tc>
                <a:tc>
                  <a:txBody>
                    <a:bodyPr/>
                    <a:lstStyle/>
                    <a:p>
                      <a:pPr algn="ctr" fontAlgn="b"/>
                      <a:r>
                        <a:rPr lang="es-CL" sz="1200" u="none" strike="noStrike">
                          <a:effectLst/>
                        </a:rPr>
                        <a:t>Porcentaje</a:t>
                      </a:r>
                      <a:endParaRPr lang="es-CL" sz="1200" b="0" i="0" u="none" strike="noStrike">
                        <a:solidFill>
                          <a:srgbClr val="000000"/>
                        </a:solidFill>
                        <a:effectLst/>
                        <a:latin typeface="Calibri" panose="020F0502020204030204" pitchFamily="34" charset="0"/>
                      </a:endParaRPr>
                    </a:p>
                  </a:txBody>
                  <a:tcPr marL="1381" marR="1381" marT="1381" marB="0" anchor="b"/>
                </a:tc>
                <a:extLst>
                  <a:ext uri="{0D108BD9-81ED-4DB2-BD59-A6C34878D82A}">
                    <a16:rowId xmlns:a16="http://schemas.microsoft.com/office/drawing/2014/main" val="3052746906"/>
                  </a:ext>
                </a:extLst>
              </a:tr>
              <a:tr h="158594">
                <a:tc>
                  <a:txBody>
                    <a:bodyPr/>
                    <a:lstStyle/>
                    <a:p>
                      <a:pPr algn="l" fontAlgn="t"/>
                      <a:r>
                        <a:rPr lang="es-CL" sz="1200" u="none" strike="noStrike">
                          <a:effectLst/>
                        </a:rPr>
                        <a:t>Muy importante</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a:effectLst/>
                        </a:rPr>
                        <a:t>3601</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a:effectLst/>
                        </a:rPr>
                        <a:t>87%</a:t>
                      </a:r>
                      <a:endParaRPr lang="es-CL" sz="1200" b="0" i="0" u="none" strike="noStrike">
                        <a:solidFill>
                          <a:srgbClr val="000000"/>
                        </a:solidFill>
                        <a:effectLst/>
                        <a:latin typeface="Calibri" panose="020F0502020204030204" pitchFamily="34" charset="0"/>
                      </a:endParaRPr>
                    </a:p>
                  </a:txBody>
                  <a:tcPr marL="1381" marR="1381" marT="1381" marB="0"/>
                </a:tc>
                <a:extLst>
                  <a:ext uri="{0D108BD9-81ED-4DB2-BD59-A6C34878D82A}">
                    <a16:rowId xmlns:a16="http://schemas.microsoft.com/office/drawing/2014/main" val="3165965424"/>
                  </a:ext>
                </a:extLst>
              </a:tr>
              <a:tr h="158594">
                <a:tc>
                  <a:txBody>
                    <a:bodyPr/>
                    <a:lstStyle/>
                    <a:p>
                      <a:pPr algn="l" fontAlgn="b"/>
                      <a:r>
                        <a:rPr lang="es-CL" sz="1200" u="none" strike="noStrike">
                          <a:effectLst/>
                        </a:rPr>
                        <a:t>Algo importante</a:t>
                      </a:r>
                      <a:endParaRPr lang="es-CL" sz="1200" b="0" i="0" u="none" strike="noStrike">
                        <a:solidFill>
                          <a:srgbClr val="000000"/>
                        </a:solidFill>
                        <a:effectLst/>
                        <a:latin typeface="Calibri" panose="020F0502020204030204" pitchFamily="34" charset="0"/>
                      </a:endParaRPr>
                    </a:p>
                  </a:txBody>
                  <a:tcPr marL="1381" marR="1381" marT="1381" marB="0" anchor="b"/>
                </a:tc>
                <a:tc>
                  <a:txBody>
                    <a:bodyPr/>
                    <a:lstStyle/>
                    <a:p>
                      <a:pPr algn="r" fontAlgn="t"/>
                      <a:r>
                        <a:rPr lang="es-CL" sz="1200" u="none" strike="noStrike">
                          <a:effectLst/>
                        </a:rPr>
                        <a:t>443</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1381" marR="1381" marT="1381" marB="0" anchor="b"/>
                </a:tc>
                <a:extLst>
                  <a:ext uri="{0D108BD9-81ED-4DB2-BD59-A6C34878D82A}">
                    <a16:rowId xmlns:a16="http://schemas.microsoft.com/office/drawing/2014/main" val="3145574820"/>
                  </a:ext>
                </a:extLst>
              </a:tr>
              <a:tr h="158594">
                <a:tc>
                  <a:txBody>
                    <a:bodyPr/>
                    <a:lstStyle/>
                    <a:p>
                      <a:pPr algn="l" fontAlgn="b"/>
                      <a:r>
                        <a:rPr lang="es-CL" sz="1200" u="none" strike="noStrike">
                          <a:effectLst/>
                        </a:rPr>
                        <a:t>Poco importante</a:t>
                      </a:r>
                      <a:endParaRPr lang="es-CL" sz="1200" b="0" i="0" u="none" strike="noStrike">
                        <a:solidFill>
                          <a:srgbClr val="000000"/>
                        </a:solidFill>
                        <a:effectLst/>
                        <a:latin typeface="Calibri" panose="020F0502020204030204" pitchFamily="34" charset="0"/>
                      </a:endParaRPr>
                    </a:p>
                  </a:txBody>
                  <a:tcPr marL="1381" marR="1381" marT="1381" marB="0" anchor="b"/>
                </a:tc>
                <a:tc>
                  <a:txBody>
                    <a:bodyPr/>
                    <a:lstStyle/>
                    <a:p>
                      <a:pPr algn="r" fontAlgn="t"/>
                      <a:r>
                        <a:rPr lang="es-CL" sz="1200" u="none" strike="noStrike">
                          <a:effectLst/>
                        </a:rPr>
                        <a:t>53</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b"/>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1381" marR="1381" marT="1381" marB="0" anchor="b"/>
                </a:tc>
                <a:extLst>
                  <a:ext uri="{0D108BD9-81ED-4DB2-BD59-A6C34878D82A}">
                    <a16:rowId xmlns:a16="http://schemas.microsoft.com/office/drawing/2014/main" val="4134384623"/>
                  </a:ext>
                </a:extLst>
              </a:tr>
              <a:tr h="158594">
                <a:tc>
                  <a:txBody>
                    <a:bodyPr/>
                    <a:lstStyle/>
                    <a:p>
                      <a:pPr algn="l" fontAlgn="b"/>
                      <a:r>
                        <a:rPr lang="es-CL" sz="1200" u="none" strike="noStrike">
                          <a:effectLst/>
                        </a:rPr>
                        <a:t>Nada importante</a:t>
                      </a:r>
                      <a:endParaRPr lang="es-CL" sz="1200" b="0" i="0" u="none" strike="noStrike">
                        <a:solidFill>
                          <a:srgbClr val="000000"/>
                        </a:solidFill>
                        <a:effectLst/>
                        <a:latin typeface="Calibri" panose="020F0502020204030204" pitchFamily="34" charset="0"/>
                      </a:endParaRPr>
                    </a:p>
                  </a:txBody>
                  <a:tcPr marL="1381" marR="1381" marT="1381" marB="0" anchor="b"/>
                </a:tc>
                <a:tc>
                  <a:txBody>
                    <a:bodyPr/>
                    <a:lstStyle/>
                    <a:p>
                      <a:pPr algn="r" fontAlgn="t"/>
                      <a:r>
                        <a:rPr lang="es-CL" sz="1200" u="none" strike="noStrike">
                          <a:effectLst/>
                        </a:rPr>
                        <a:t>25</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b"/>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1381" marR="1381" marT="1381" marB="0" anchor="b"/>
                </a:tc>
                <a:extLst>
                  <a:ext uri="{0D108BD9-81ED-4DB2-BD59-A6C34878D82A}">
                    <a16:rowId xmlns:a16="http://schemas.microsoft.com/office/drawing/2014/main" val="1008741678"/>
                  </a:ext>
                </a:extLst>
              </a:tr>
              <a:tr h="106320">
                <a:tc>
                  <a:txBody>
                    <a:bodyPr/>
                    <a:lstStyle/>
                    <a:p>
                      <a:pPr algn="l" fontAlgn="t"/>
                      <a:r>
                        <a:rPr lang="es-CL" sz="1200" u="none" strike="noStrike">
                          <a:effectLst/>
                        </a:rPr>
                        <a:t>Total</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a:effectLst/>
                        </a:rPr>
                        <a:t>4122</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a:effectLst/>
                        </a:rPr>
                        <a:t>100%</a:t>
                      </a:r>
                      <a:endParaRPr lang="es-CL" sz="1200" b="0" i="0" u="none" strike="noStrike">
                        <a:solidFill>
                          <a:srgbClr val="000000"/>
                        </a:solidFill>
                        <a:effectLst/>
                        <a:latin typeface="Calibri" panose="020F0502020204030204" pitchFamily="34" charset="0"/>
                      </a:endParaRPr>
                    </a:p>
                  </a:txBody>
                  <a:tcPr marL="1381" marR="1381" marT="1381" marB="0"/>
                </a:tc>
                <a:extLst>
                  <a:ext uri="{0D108BD9-81ED-4DB2-BD59-A6C34878D82A}">
                    <a16:rowId xmlns:a16="http://schemas.microsoft.com/office/drawing/2014/main" val="2899488297"/>
                  </a:ext>
                </a:extLst>
              </a:tr>
              <a:tr h="106320">
                <a:tc>
                  <a:txBody>
                    <a:bodyPr/>
                    <a:lstStyle/>
                    <a:p>
                      <a:pPr algn="l" fontAlgn="t"/>
                      <a:r>
                        <a:rPr lang="es-CL" sz="1200" u="none" strike="noStrike" dirty="0">
                          <a:effectLst/>
                        </a:rPr>
                        <a:t>Perdidos</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19</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1381" marR="1381" marT="1381" marB="0"/>
                </a:tc>
                <a:extLst>
                  <a:ext uri="{0D108BD9-81ED-4DB2-BD59-A6C34878D82A}">
                    <a16:rowId xmlns:a16="http://schemas.microsoft.com/office/drawing/2014/main" val="3567237931"/>
                  </a:ext>
                </a:extLst>
              </a:tr>
              <a:tr h="106320">
                <a:tc>
                  <a:txBody>
                    <a:bodyPr/>
                    <a:lstStyle/>
                    <a:p>
                      <a:pPr algn="l" fontAlgn="t"/>
                      <a:r>
                        <a:rPr lang="es-CL" sz="1200" u="none" strike="noStrike" dirty="0">
                          <a:effectLst/>
                        </a:rPr>
                        <a:t> Total general</a:t>
                      </a:r>
                      <a:endParaRPr lang="es-CL" sz="1200" b="0" i="0" u="none" strike="noStrike" dirty="0">
                        <a:solidFill>
                          <a:srgbClr val="000000"/>
                        </a:solidFill>
                        <a:effectLst/>
                        <a:latin typeface="Calibri" panose="020F0502020204030204" pitchFamily="34" charset="0"/>
                      </a:endParaRPr>
                    </a:p>
                  </a:txBody>
                  <a:tcPr marL="647" marR="647" marT="647" marB="0"/>
                </a:tc>
                <a:tc>
                  <a:txBody>
                    <a:bodyPr/>
                    <a:lstStyle/>
                    <a:p>
                      <a:pPr algn="r" fontAlgn="t"/>
                      <a:r>
                        <a:rPr lang="es-CL" sz="1200" u="none" strike="noStrike">
                          <a:effectLst/>
                        </a:rPr>
                        <a:t>4141</a:t>
                      </a:r>
                      <a:endParaRPr lang="es-CL" sz="1200" b="0" i="0" u="none" strike="noStrike">
                        <a:solidFill>
                          <a:srgbClr val="000000"/>
                        </a:solidFill>
                        <a:effectLst/>
                        <a:latin typeface="Calibri" panose="020F0502020204030204" pitchFamily="34" charset="0"/>
                      </a:endParaRPr>
                    </a:p>
                  </a:txBody>
                  <a:tcPr marL="1381" marR="1381" marT="1381" marB="0"/>
                </a:tc>
                <a:tc>
                  <a:txBody>
                    <a:bodyPr/>
                    <a:lstStyle/>
                    <a:p>
                      <a:pPr algn="r" fontAlgn="t"/>
                      <a:r>
                        <a:rPr lang="es-CL" sz="1200" u="none" strike="noStrike" dirty="0">
                          <a:effectLst/>
                        </a:rPr>
                        <a:t> </a:t>
                      </a:r>
                      <a:endParaRPr lang="es-CL" sz="1200" b="0" i="0" u="none" strike="noStrike" dirty="0">
                        <a:solidFill>
                          <a:srgbClr val="000000"/>
                        </a:solidFill>
                        <a:effectLst/>
                        <a:latin typeface="Calibri" panose="020F0502020204030204" pitchFamily="34" charset="0"/>
                      </a:endParaRPr>
                    </a:p>
                  </a:txBody>
                  <a:tcPr marL="1381" marR="1381" marT="1381" marB="0"/>
                </a:tc>
                <a:extLst>
                  <a:ext uri="{0D108BD9-81ED-4DB2-BD59-A6C34878D82A}">
                    <a16:rowId xmlns:a16="http://schemas.microsoft.com/office/drawing/2014/main" val="3413802923"/>
                  </a:ext>
                </a:extLst>
              </a:tr>
            </a:tbl>
          </a:graphicData>
        </a:graphic>
      </p:graphicFrame>
      <p:sp>
        <p:nvSpPr>
          <p:cNvPr id="12" name="CuadroTexto 11"/>
          <p:cNvSpPr txBox="1"/>
          <p:nvPr/>
        </p:nvSpPr>
        <p:spPr>
          <a:xfrm>
            <a:off x="6247607" y="4083193"/>
            <a:ext cx="4399186" cy="646331"/>
          </a:xfrm>
          <a:prstGeom prst="rect">
            <a:avLst/>
          </a:prstGeom>
          <a:noFill/>
        </p:spPr>
        <p:txBody>
          <a:bodyPr wrap="square" rtlCol="0">
            <a:spAutoFit/>
          </a:bodyPr>
          <a:lstStyle/>
          <a:p>
            <a:r>
              <a:rPr lang="es-ES" sz="1200" b="1" i="1" dirty="0">
                <a:solidFill>
                  <a:schemeClr val="tx1">
                    <a:lumMod val="65000"/>
                    <a:lumOff val="35000"/>
                  </a:schemeClr>
                </a:solidFill>
              </a:rPr>
              <a:t>¿Qué tan importante es para usted que exista una nueva Política Nacional de Parques Urbanos, que dé las orientaciones para disponer de más y mejores parques en las ciudades de Chile?</a:t>
            </a:r>
            <a:endParaRPr lang="es-CL" sz="1200" b="1" i="1" dirty="0">
              <a:solidFill>
                <a:schemeClr val="tx1">
                  <a:lumMod val="65000"/>
                  <a:lumOff val="35000"/>
                </a:schemeClr>
              </a:solidFill>
            </a:endParaRPr>
          </a:p>
        </p:txBody>
      </p:sp>
    </p:spTree>
    <p:extLst>
      <p:ext uri="{BB962C8B-B14F-4D97-AF65-F5344CB8AC3E}">
        <p14:creationId xmlns:p14="http://schemas.microsoft.com/office/powerpoint/2010/main" val="341427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7"/>
          <p:cNvSpPr txBox="1">
            <a:spLocks/>
          </p:cNvSpPr>
          <p:nvPr/>
        </p:nvSpPr>
        <p:spPr>
          <a:xfrm>
            <a:off x="380206" y="268748"/>
            <a:ext cx="5715794" cy="337072"/>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6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6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6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6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6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7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7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7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7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7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7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7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7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7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7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81" name="object 16"/>
          <p:cNvSpPr/>
          <p:nvPr/>
        </p:nvSpPr>
        <p:spPr>
          <a:xfrm>
            <a:off x="11592708" y="6684593"/>
            <a:ext cx="63877" cy="70054"/>
          </a:xfrm>
          <a:custGeom>
            <a:avLst/>
            <a:gdLst/>
            <a:ahLst/>
            <a:cxnLst/>
            <a:rect l="l" t="t" r="r" b="b"/>
            <a:pathLst>
              <a:path w="52704" h="79375">
                <a:moveTo>
                  <a:pt x="5027" y="139"/>
                </a:moveTo>
                <a:lnTo>
                  <a:pt x="1928" y="1384"/>
                </a:lnTo>
                <a:lnTo>
                  <a:pt x="1573" y="5359"/>
                </a:lnTo>
                <a:lnTo>
                  <a:pt x="407" y="21354"/>
                </a:lnTo>
                <a:lnTo>
                  <a:pt x="0" y="37345"/>
                </a:lnTo>
                <a:lnTo>
                  <a:pt x="699" y="53320"/>
                </a:lnTo>
                <a:lnTo>
                  <a:pt x="2855" y="69265"/>
                </a:lnTo>
                <a:lnTo>
                  <a:pt x="6677" y="75947"/>
                </a:lnTo>
                <a:lnTo>
                  <a:pt x="13836" y="78809"/>
                </a:lnTo>
                <a:lnTo>
                  <a:pt x="23017" y="79338"/>
                </a:lnTo>
                <a:lnTo>
                  <a:pt x="32904" y="79019"/>
                </a:lnTo>
                <a:lnTo>
                  <a:pt x="41596" y="78412"/>
                </a:lnTo>
                <a:lnTo>
                  <a:pt x="48182" y="76611"/>
                </a:lnTo>
                <a:lnTo>
                  <a:pt x="52052" y="72902"/>
                </a:lnTo>
                <a:lnTo>
                  <a:pt x="52601" y="66573"/>
                </a:lnTo>
                <a:lnTo>
                  <a:pt x="51921" y="59760"/>
                </a:lnTo>
                <a:lnTo>
                  <a:pt x="51885" y="52900"/>
                </a:lnTo>
                <a:lnTo>
                  <a:pt x="52128" y="46019"/>
                </a:lnTo>
                <a:lnTo>
                  <a:pt x="52284" y="39141"/>
                </a:lnTo>
                <a:lnTo>
                  <a:pt x="52223" y="15127"/>
                </a:lnTo>
                <a:lnTo>
                  <a:pt x="52360" y="7124"/>
                </a:lnTo>
                <a:lnTo>
                  <a:pt x="52500" y="2412"/>
                </a:lnTo>
                <a:lnTo>
                  <a:pt x="50475" y="276"/>
                </a:lnTo>
                <a:lnTo>
                  <a:pt x="26508" y="276"/>
                </a:lnTo>
                <a:lnTo>
                  <a:pt x="5027" y="139"/>
                </a:lnTo>
                <a:close/>
              </a:path>
              <a:path w="52704" h="79375">
                <a:moveTo>
                  <a:pt x="50214" y="0"/>
                </a:moveTo>
                <a:lnTo>
                  <a:pt x="34452" y="254"/>
                </a:lnTo>
                <a:lnTo>
                  <a:pt x="26508" y="276"/>
                </a:lnTo>
                <a:lnTo>
                  <a:pt x="50475" y="276"/>
                </a:lnTo>
                <a:lnTo>
                  <a:pt x="50214" y="0"/>
                </a:lnTo>
                <a:close/>
              </a:path>
            </a:pathLst>
          </a:custGeom>
          <a:solidFill>
            <a:schemeClr val="bg1"/>
          </a:solidFill>
        </p:spPr>
        <p:txBody>
          <a:bodyPr wrap="square" lIns="0" tIns="0" rIns="0" bIns="0" rtlCol="0"/>
          <a:lstStyle/>
          <a:p>
            <a:endParaRPr>
              <a:solidFill>
                <a:prstClr val="black"/>
              </a:solidFill>
            </a:endParaRPr>
          </a:p>
        </p:txBody>
      </p:sp>
      <p:sp>
        <p:nvSpPr>
          <p:cNvPr id="82" name="object 17"/>
          <p:cNvSpPr/>
          <p:nvPr/>
        </p:nvSpPr>
        <p:spPr>
          <a:xfrm>
            <a:off x="11767815" y="6681791"/>
            <a:ext cx="60797" cy="72856"/>
          </a:xfrm>
          <a:custGeom>
            <a:avLst/>
            <a:gdLst/>
            <a:ahLst/>
            <a:cxnLst/>
            <a:rect l="l" t="t" r="r" b="b"/>
            <a:pathLst>
              <a:path w="50165" h="82550">
                <a:moveTo>
                  <a:pt x="3314" y="0"/>
                </a:moveTo>
                <a:lnTo>
                  <a:pt x="0" y="1028"/>
                </a:lnTo>
                <a:lnTo>
                  <a:pt x="393" y="7454"/>
                </a:lnTo>
                <a:lnTo>
                  <a:pt x="609" y="13063"/>
                </a:lnTo>
                <a:lnTo>
                  <a:pt x="714" y="27101"/>
                </a:lnTo>
                <a:lnTo>
                  <a:pt x="615" y="60654"/>
                </a:lnTo>
                <a:lnTo>
                  <a:pt x="1139" y="73024"/>
                </a:lnTo>
                <a:lnTo>
                  <a:pt x="4938" y="79490"/>
                </a:lnTo>
                <a:lnTo>
                  <a:pt x="15250" y="81768"/>
                </a:lnTo>
                <a:lnTo>
                  <a:pt x="35331" y="82016"/>
                </a:lnTo>
                <a:lnTo>
                  <a:pt x="47802" y="81991"/>
                </a:lnTo>
                <a:lnTo>
                  <a:pt x="50050" y="78816"/>
                </a:lnTo>
                <a:lnTo>
                  <a:pt x="49784" y="71831"/>
                </a:lnTo>
                <a:lnTo>
                  <a:pt x="49515" y="60654"/>
                </a:lnTo>
                <a:lnTo>
                  <a:pt x="49024" y="13063"/>
                </a:lnTo>
                <a:lnTo>
                  <a:pt x="12725" y="622"/>
                </a:lnTo>
                <a:lnTo>
                  <a:pt x="3314" y="0"/>
                </a:lnTo>
                <a:close/>
              </a:path>
            </a:pathLst>
          </a:custGeom>
          <a:solidFill>
            <a:schemeClr val="bg1"/>
          </a:solidFill>
        </p:spPr>
        <p:txBody>
          <a:bodyPr wrap="square" lIns="0" tIns="0" rIns="0" bIns="0" rtlCol="0"/>
          <a:lstStyle/>
          <a:p>
            <a:endParaRPr>
              <a:solidFill>
                <a:prstClr val="black"/>
              </a:solidFill>
            </a:endParaRPr>
          </a:p>
        </p:txBody>
      </p:sp>
      <p:sp>
        <p:nvSpPr>
          <p:cNvPr id="83" name="object 18"/>
          <p:cNvSpPr/>
          <p:nvPr/>
        </p:nvSpPr>
        <p:spPr>
          <a:xfrm>
            <a:off x="11412296" y="6681795"/>
            <a:ext cx="61568" cy="72856"/>
          </a:xfrm>
          <a:custGeom>
            <a:avLst/>
            <a:gdLst/>
            <a:ahLst/>
            <a:cxnLst/>
            <a:rect l="l" t="t" r="r" b="b"/>
            <a:pathLst>
              <a:path w="50800" h="82550">
                <a:moveTo>
                  <a:pt x="3213" y="0"/>
                </a:moveTo>
                <a:lnTo>
                  <a:pt x="0" y="1460"/>
                </a:lnTo>
                <a:lnTo>
                  <a:pt x="215" y="7581"/>
                </a:lnTo>
                <a:lnTo>
                  <a:pt x="333" y="12741"/>
                </a:lnTo>
                <a:lnTo>
                  <a:pt x="433" y="61745"/>
                </a:lnTo>
                <a:lnTo>
                  <a:pt x="36982" y="81965"/>
                </a:lnTo>
                <a:lnTo>
                  <a:pt x="46989" y="81813"/>
                </a:lnTo>
                <a:lnTo>
                  <a:pt x="50342" y="79857"/>
                </a:lnTo>
                <a:lnTo>
                  <a:pt x="50037" y="72689"/>
                </a:lnTo>
                <a:lnTo>
                  <a:pt x="49656" y="61745"/>
                </a:lnTo>
                <a:lnTo>
                  <a:pt x="49442" y="50041"/>
                </a:lnTo>
                <a:lnTo>
                  <a:pt x="49364" y="26619"/>
                </a:lnTo>
                <a:lnTo>
                  <a:pt x="48818" y="12741"/>
                </a:lnTo>
                <a:lnTo>
                  <a:pt x="44840" y="5454"/>
                </a:lnTo>
                <a:lnTo>
                  <a:pt x="33980" y="2244"/>
                </a:lnTo>
                <a:lnTo>
                  <a:pt x="12788" y="596"/>
                </a:lnTo>
                <a:lnTo>
                  <a:pt x="3213" y="0"/>
                </a:lnTo>
                <a:close/>
              </a:path>
            </a:pathLst>
          </a:custGeom>
          <a:solidFill>
            <a:schemeClr val="bg1"/>
          </a:solidFill>
        </p:spPr>
        <p:txBody>
          <a:bodyPr wrap="square" lIns="0" tIns="0" rIns="0" bIns="0" rtlCol="0"/>
          <a:lstStyle/>
          <a:p>
            <a:endParaRPr>
              <a:solidFill>
                <a:prstClr val="black"/>
              </a:solidFill>
            </a:endParaRPr>
          </a:p>
        </p:txBody>
      </p:sp>
      <p:sp>
        <p:nvSpPr>
          <p:cNvPr id="84" name="object 19"/>
          <p:cNvSpPr/>
          <p:nvPr/>
        </p:nvSpPr>
        <p:spPr>
          <a:xfrm>
            <a:off x="11684271" y="6682099"/>
            <a:ext cx="53102" cy="72856"/>
          </a:xfrm>
          <a:custGeom>
            <a:avLst/>
            <a:gdLst/>
            <a:ahLst/>
            <a:cxnLst/>
            <a:rect l="l" t="t" r="r" b="b"/>
            <a:pathLst>
              <a:path w="43815" h="82550">
                <a:moveTo>
                  <a:pt x="42032" y="81050"/>
                </a:moveTo>
                <a:lnTo>
                  <a:pt x="23685" y="81050"/>
                </a:lnTo>
                <a:lnTo>
                  <a:pt x="41122" y="82536"/>
                </a:lnTo>
                <a:lnTo>
                  <a:pt x="42032" y="81050"/>
                </a:lnTo>
                <a:close/>
              </a:path>
              <a:path w="43815" h="82550">
                <a:moveTo>
                  <a:pt x="31503" y="0"/>
                </a:moveTo>
                <a:lnTo>
                  <a:pt x="15824" y="1002"/>
                </a:lnTo>
                <a:lnTo>
                  <a:pt x="0" y="2272"/>
                </a:lnTo>
                <a:lnTo>
                  <a:pt x="215" y="10070"/>
                </a:lnTo>
                <a:lnTo>
                  <a:pt x="532" y="26131"/>
                </a:lnTo>
                <a:lnTo>
                  <a:pt x="527" y="55630"/>
                </a:lnTo>
                <a:lnTo>
                  <a:pt x="292" y="79717"/>
                </a:lnTo>
                <a:lnTo>
                  <a:pt x="3352" y="81990"/>
                </a:lnTo>
                <a:lnTo>
                  <a:pt x="17665" y="81190"/>
                </a:lnTo>
                <a:lnTo>
                  <a:pt x="23685" y="81050"/>
                </a:lnTo>
                <a:lnTo>
                  <a:pt x="42032" y="81050"/>
                </a:lnTo>
                <a:lnTo>
                  <a:pt x="43408" y="78802"/>
                </a:lnTo>
                <a:lnTo>
                  <a:pt x="43078" y="72262"/>
                </a:lnTo>
                <a:lnTo>
                  <a:pt x="42813" y="63950"/>
                </a:lnTo>
                <a:lnTo>
                  <a:pt x="42925" y="16039"/>
                </a:lnTo>
                <a:lnTo>
                  <a:pt x="42506" y="6076"/>
                </a:lnTo>
                <a:lnTo>
                  <a:pt x="39547" y="1210"/>
                </a:lnTo>
                <a:lnTo>
                  <a:pt x="31503" y="0"/>
                </a:lnTo>
                <a:close/>
              </a:path>
            </a:pathLst>
          </a:custGeom>
          <a:solidFill>
            <a:schemeClr val="bg1"/>
          </a:solidFill>
        </p:spPr>
        <p:txBody>
          <a:bodyPr wrap="square" lIns="0" tIns="0" rIns="0" bIns="0" rtlCol="0"/>
          <a:lstStyle/>
          <a:p>
            <a:endParaRPr>
              <a:solidFill>
                <a:prstClr val="black"/>
              </a:solidFill>
            </a:endParaRPr>
          </a:p>
        </p:txBody>
      </p:sp>
      <p:sp>
        <p:nvSpPr>
          <p:cNvPr id="85" name="object 20"/>
          <p:cNvSpPr/>
          <p:nvPr/>
        </p:nvSpPr>
        <p:spPr>
          <a:xfrm>
            <a:off x="11946063" y="6676111"/>
            <a:ext cx="164367" cy="82080"/>
          </a:xfrm>
          <a:prstGeom prst="rect">
            <a:avLst/>
          </a:prstGeom>
          <a:solidFill>
            <a:schemeClr val="bg1"/>
          </a:solidFill>
        </p:spPr>
        <p:txBody>
          <a:bodyPr wrap="square" lIns="0" tIns="0" rIns="0" bIns="0" rtlCol="0"/>
          <a:lstStyle/>
          <a:p>
            <a:endParaRPr>
              <a:solidFill>
                <a:prstClr val="black"/>
              </a:solidFill>
            </a:endParaRPr>
          </a:p>
        </p:txBody>
      </p:sp>
      <p:sp>
        <p:nvSpPr>
          <p:cNvPr id="86" name="object 21"/>
          <p:cNvSpPr/>
          <p:nvPr/>
        </p:nvSpPr>
        <p:spPr>
          <a:xfrm>
            <a:off x="11851844" y="6680608"/>
            <a:ext cx="33093" cy="75097"/>
          </a:xfrm>
          <a:custGeom>
            <a:avLst/>
            <a:gdLst/>
            <a:ahLst/>
            <a:cxnLst/>
            <a:rect l="l" t="t" r="r" b="b"/>
            <a:pathLst>
              <a:path w="27304" h="85090">
                <a:moveTo>
                  <a:pt x="10795" y="0"/>
                </a:moveTo>
                <a:lnTo>
                  <a:pt x="0" y="2806"/>
                </a:lnTo>
                <a:lnTo>
                  <a:pt x="457" y="6223"/>
                </a:lnTo>
                <a:lnTo>
                  <a:pt x="419" y="41211"/>
                </a:lnTo>
                <a:lnTo>
                  <a:pt x="1587" y="41211"/>
                </a:lnTo>
                <a:lnTo>
                  <a:pt x="1656" y="48909"/>
                </a:lnTo>
                <a:lnTo>
                  <a:pt x="1726" y="64305"/>
                </a:lnTo>
                <a:lnTo>
                  <a:pt x="1409" y="71996"/>
                </a:lnTo>
                <a:lnTo>
                  <a:pt x="952" y="78892"/>
                </a:lnTo>
                <a:lnTo>
                  <a:pt x="6235" y="84264"/>
                </a:lnTo>
                <a:lnTo>
                  <a:pt x="24498" y="84912"/>
                </a:lnTo>
                <a:lnTo>
                  <a:pt x="27101" y="78524"/>
                </a:lnTo>
                <a:lnTo>
                  <a:pt x="25019" y="11366"/>
                </a:lnTo>
                <a:lnTo>
                  <a:pt x="23507" y="7442"/>
                </a:lnTo>
                <a:lnTo>
                  <a:pt x="13830" y="3124"/>
                </a:lnTo>
                <a:lnTo>
                  <a:pt x="10795" y="0"/>
                </a:lnTo>
                <a:close/>
              </a:path>
            </a:pathLst>
          </a:custGeom>
          <a:solidFill>
            <a:schemeClr val="bg1"/>
          </a:solidFill>
        </p:spPr>
        <p:txBody>
          <a:bodyPr wrap="square" lIns="0" tIns="0" rIns="0" bIns="0" rtlCol="0"/>
          <a:lstStyle/>
          <a:p>
            <a:endParaRPr>
              <a:solidFill>
                <a:prstClr val="black"/>
              </a:solidFill>
            </a:endParaRPr>
          </a:p>
        </p:txBody>
      </p:sp>
      <p:sp>
        <p:nvSpPr>
          <p:cNvPr id="87" name="object 22"/>
          <p:cNvSpPr/>
          <p:nvPr/>
        </p:nvSpPr>
        <p:spPr>
          <a:xfrm>
            <a:off x="11496999" y="6680299"/>
            <a:ext cx="33862" cy="75097"/>
          </a:xfrm>
          <a:custGeom>
            <a:avLst/>
            <a:gdLst/>
            <a:ahLst/>
            <a:cxnLst/>
            <a:rect l="l" t="t" r="r" b="b"/>
            <a:pathLst>
              <a:path w="27940" h="85090">
                <a:moveTo>
                  <a:pt x="10198" y="0"/>
                </a:moveTo>
                <a:lnTo>
                  <a:pt x="0" y="3517"/>
                </a:lnTo>
                <a:lnTo>
                  <a:pt x="774" y="6375"/>
                </a:lnTo>
                <a:lnTo>
                  <a:pt x="835" y="62121"/>
                </a:lnTo>
                <a:lnTo>
                  <a:pt x="648" y="70218"/>
                </a:lnTo>
                <a:lnTo>
                  <a:pt x="393" y="77139"/>
                </a:lnTo>
                <a:lnTo>
                  <a:pt x="3822" y="84886"/>
                </a:lnTo>
                <a:lnTo>
                  <a:pt x="26708" y="84708"/>
                </a:lnTo>
                <a:lnTo>
                  <a:pt x="27431" y="76453"/>
                </a:lnTo>
                <a:lnTo>
                  <a:pt x="27232" y="69545"/>
                </a:lnTo>
                <a:lnTo>
                  <a:pt x="26755" y="54692"/>
                </a:lnTo>
                <a:lnTo>
                  <a:pt x="25900" y="29977"/>
                </a:lnTo>
                <a:lnTo>
                  <a:pt x="25349" y="11696"/>
                </a:lnTo>
                <a:lnTo>
                  <a:pt x="23202" y="7569"/>
                </a:lnTo>
                <a:lnTo>
                  <a:pt x="13119" y="3136"/>
                </a:lnTo>
                <a:lnTo>
                  <a:pt x="10198" y="0"/>
                </a:lnTo>
                <a:close/>
              </a:path>
            </a:pathLst>
          </a:custGeom>
          <a:solidFill>
            <a:schemeClr val="bg1"/>
          </a:solidFill>
        </p:spPr>
        <p:txBody>
          <a:bodyPr wrap="square" lIns="0" tIns="0" rIns="0" bIns="0" rtlCol="0"/>
          <a:lstStyle/>
          <a:p>
            <a:endParaRPr>
              <a:solidFill>
                <a:prstClr val="black"/>
              </a:solidFill>
            </a:endParaRPr>
          </a:p>
        </p:txBody>
      </p:sp>
      <p:sp>
        <p:nvSpPr>
          <p:cNvPr id="88" name="object 23"/>
          <p:cNvSpPr/>
          <p:nvPr/>
        </p:nvSpPr>
        <p:spPr>
          <a:xfrm>
            <a:off x="11542184" y="6685633"/>
            <a:ext cx="30013" cy="67252"/>
          </a:xfrm>
          <a:custGeom>
            <a:avLst/>
            <a:gdLst/>
            <a:ahLst/>
            <a:cxnLst/>
            <a:rect l="l" t="t" r="r" b="b"/>
            <a:pathLst>
              <a:path w="24765" h="76200">
                <a:moveTo>
                  <a:pt x="8813" y="0"/>
                </a:moveTo>
                <a:lnTo>
                  <a:pt x="5689" y="3225"/>
                </a:lnTo>
                <a:lnTo>
                  <a:pt x="3821" y="16119"/>
                </a:lnTo>
                <a:lnTo>
                  <a:pt x="0" y="41694"/>
                </a:lnTo>
                <a:lnTo>
                  <a:pt x="736" y="41732"/>
                </a:lnTo>
                <a:lnTo>
                  <a:pt x="622" y="58521"/>
                </a:lnTo>
                <a:lnTo>
                  <a:pt x="876" y="71348"/>
                </a:lnTo>
                <a:lnTo>
                  <a:pt x="2019" y="75628"/>
                </a:lnTo>
                <a:lnTo>
                  <a:pt x="19583" y="75095"/>
                </a:lnTo>
                <a:lnTo>
                  <a:pt x="19694" y="37880"/>
                </a:lnTo>
                <a:lnTo>
                  <a:pt x="20743" y="23332"/>
                </a:lnTo>
                <a:lnTo>
                  <a:pt x="23329" y="8826"/>
                </a:lnTo>
                <a:lnTo>
                  <a:pt x="24333" y="4775"/>
                </a:lnTo>
                <a:lnTo>
                  <a:pt x="23888" y="647"/>
                </a:lnTo>
                <a:lnTo>
                  <a:pt x="8813" y="0"/>
                </a:lnTo>
                <a:close/>
              </a:path>
            </a:pathLst>
          </a:custGeom>
          <a:solidFill>
            <a:schemeClr val="bg1"/>
          </a:solidFill>
        </p:spPr>
        <p:txBody>
          <a:bodyPr wrap="square" lIns="0" tIns="0" rIns="0" bIns="0" rtlCol="0"/>
          <a:lstStyle/>
          <a:p>
            <a:endParaRPr>
              <a:solidFill>
                <a:prstClr val="black"/>
              </a:solidFill>
            </a:endParaRPr>
          </a:p>
        </p:txBody>
      </p:sp>
      <p:sp>
        <p:nvSpPr>
          <p:cNvPr id="3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 name="CuadroTexto 1"/>
          <p:cNvSpPr txBox="1"/>
          <p:nvPr/>
        </p:nvSpPr>
        <p:spPr>
          <a:xfrm>
            <a:off x="685006" y="991394"/>
            <a:ext cx="8649078" cy="384721"/>
          </a:xfrm>
          <a:prstGeom prst="rect">
            <a:avLst/>
          </a:prstGeom>
          <a:noFill/>
        </p:spPr>
        <p:txBody>
          <a:bodyPr wrap="square" rtlCol="0">
            <a:spAutoFit/>
          </a:bodyPr>
          <a:lstStyle/>
          <a:p>
            <a:r>
              <a:rPr lang="es-CL" b="1" dirty="0"/>
              <a:t>Síntesis demográfica</a:t>
            </a:r>
          </a:p>
        </p:txBody>
      </p:sp>
      <p:sp>
        <p:nvSpPr>
          <p:cNvPr id="4" name="CuadroTexto 3"/>
          <p:cNvSpPr txBox="1"/>
          <p:nvPr/>
        </p:nvSpPr>
        <p:spPr>
          <a:xfrm>
            <a:off x="8510046" y="1677194"/>
            <a:ext cx="2919160" cy="276999"/>
          </a:xfrm>
          <a:prstGeom prst="rect">
            <a:avLst/>
          </a:prstGeom>
          <a:noFill/>
        </p:spPr>
        <p:txBody>
          <a:bodyPr wrap="square" rtlCol="0">
            <a:spAutoFit/>
          </a:bodyPr>
          <a:lstStyle/>
          <a:p>
            <a:r>
              <a:rPr lang="es-CL" sz="1200" b="1" i="1" dirty="0">
                <a:solidFill>
                  <a:schemeClr val="tx1">
                    <a:lumMod val="65000"/>
                    <a:lumOff val="35000"/>
                  </a:schemeClr>
                </a:solidFill>
              </a:rPr>
              <a:t>Encuestados por grandes grupo de edad</a:t>
            </a:r>
          </a:p>
        </p:txBody>
      </p:sp>
      <p:sp>
        <p:nvSpPr>
          <p:cNvPr id="35" name="CuadroTexto 34"/>
          <p:cNvSpPr txBox="1"/>
          <p:nvPr/>
        </p:nvSpPr>
        <p:spPr>
          <a:xfrm>
            <a:off x="5580695" y="1703735"/>
            <a:ext cx="1886111" cy="276999"/>
          </a:xfrm>
          <a:prstGeom prst="rect">
            <a:avLst/>
          </a:prstGeom>
          <a:noFill/>
        </p:spPr>
        <p:txBody>
          <a:bodyPr wrap="square" rtlCol="0">
            <a:spAutoFit/>
          </a:bodyPr>
          <a:lstStyle/>
          <a:p>
            <a:r>
              <a:rPr lang="es-CL" sz="1200" b="1" i="1" dirty="0">
                <a:solidFill>
                  <a:schemeClr val="tx1">
                    <a:lumMod val="65000"/>
                    <a:lumOff val="35000"/>
                  </a:schemeClr>
                </a:solidFill>
              </a:rPr>
              <a:t>Encuestados por género</a:t>
            </a:r>
          </a:p>
        </p:txBody>
      </p:sp>
      <p:graphicFrame>
        <p:nvGraphicFramePr>
          <p:cNvPr id="6" name="Tabla 5"/>
          <p:cNvGraphicFramePr>
            <a:graphicFrameLocks noGrp="1"/>
          </p:cNvGraphicFramePr>
          <p:nvPr>
            <p:extLst>
              <p:ext uri="{D42A27DB-BD31-4B8C-83A1-F6EECF244321}">
                <p14:modId xmlns:p14="http://schemas.microsoft.com/office/powerpoint/2010/main" val="2071697069"/>
              </p:ext>
            </p:extLst>
          </p:nvPr>
        </p:nvGraphicFramePr>
        <p:xfrm>
          <a:off x="810422" y="1963672"/>
          <a:ext cx="3829950" cy="3675922"/>
        </p:xfrm>
        <a:graphic>
          <a:graphicData uri="http://schemas.openxmlformats.org/drawingml/2006/table">
            <a:tbl>
              <a:tblPr>
                <a:tableStyleId>{0505E3EF-67EA-436B-97B2-0124C06EBD24}</a:tableStyleId>
              </a:tblPr>
              <a:tblGrid>
                <a:gridCol w="1276650">
                  <a:extLst>
                    <a:ext uri="{9D8B030D-6E8A-4147-A177-3AD203B41FA5}">
                      <a16:colId xmlns:a16="http://schemas.microsoft.com/office/drawing/2014/main" val="4047732717"/>
                    </a:ext>
                  </a:extLst>
                </a:gridCol>
                <a:gridCol w="1276650">
                  <a:extLst>
                    <a:ext uri="{9D8B030D-6E8A-4147-A177-3AD203B41FA5}">
                      <a16:colId xmlns:a16="http://schemas.microsoft.com/office/drawing/2014/main" val="989892189"/>
                    </a:ext>
                  </a:extLst>
                </a:gridCol>
                <a:gridCol w="1276650">
                  <a:extLst>
                    <a:ext uri="{9D8B030D-6E8A-4147-A177-3AD203B41FA5}">
                      <a16:colId xmlns:a16="http://schemas.microsoft.com/office/drawing/2014/main" val="2864961697"/>
                    </a:ext>
                  </a:extLst>
                </a:gridCol>
              </a:tblGrid>
              <a:tr h="249969">
                <a:tc>
                  <a:txBody>
                    <a:bodyPr/>
                    <a:lstStyle/>
                    <a:p>
                      <a:pPr algn="ctr" fontAlgn="b"/>
                      <a:r>
                        <a:rPr lang="es-CL" sz="1200" b="1" u="none" strike="noStrike" dirty="0">
                          <a:effectLst/>
                        </a:rPr>
                        <a:t>Región</a:t>
                      </a:r>
                      <a:endParaRPr lang="es-CL" sz="1200" b="1" i="0" u="none" strike="noStrike" dirty="0">
                        <a:solidFill>
                          <a:srgbClr val="000000"/>
                        </a:solidFill>
                        <a:effectLst/>
                        <a:latin typeface="Calibri" panose="020F0502020204030204" pitchFamily="34" charset="0"/>
                      </a:endParaRPr>
                    </a:p>
                  </a:txBody>
                  <a:tcPr marL="817" marR="817" marT="817" marB="0" anchor="ctr"/>
                </a:tc>
                <a:tc>
                  <a:txBody>
                    <a:bodyPr/>
                    <a:lstStyle/>
                    <a:p>
                      <a:pPr algn="ctr" fontAlgn="b"/>
                      <a:r>
                        <a:rPr lang="es-CL" sz="1200" b="1" u="none" strike="noStrike" dirty="0">
                          <a:effectLst/>
                        </a:rPr>
                        <a:t>Frecuencia</a:t>
                      </a:r>
                      <a:endParaRPr lang="es-CL" sz="1200" b="1" i="0" u="none" strike="noStrike" dirty="0">
                        <a:solidFill>
                          <a:srgbClr val="000000"/>
                        </a:solidFill>
                        <a:effectLst/>
                        <a:latin typeface="Calibri" panose="020F0502020204030204" pitchFamily="34" charset="0"/>
                      </a:endParaRPr>
                    </a:p>
                  </a:txBody>
                  <a:tcPr marL="817" marR="817" marT="817" marB="0" anchor="ctr"/>
                </a:tc>
                <a:tc>
                  <a:txBody>
                    <a:bodyPr/>
                    <a:lstStyle/>
                    <a:p>
                      <a:pPr algn="ctr" fontAlgn="b"/>
                      <a:r>
                        <a:rPr lang="es-CL" sz="1200" b="1" u="none" strike="noStrike" dirty="0">
                          <a:effectLst/>
                        </a:rPr>
                        <a:t>Porcentaje</a:t>
                      </a:r>
                      <a:endParaRPr lang="es-CL" sz="1200" b="1" i="0" u="none" strike="noStrike" dirty="0">
                        <a:solidFill>
                          <a:srgbClr val="000000"/>
                        </a:solidFill>
                        <a:effectLst/>
                        <a:latin typeface="Calibri" panose="020F0502020204030204" pitchFamily="34" charset="0"/>
                      </a:endParaRPr>
                    </a:p>
                  </a:txBody>
                  <a:tcPr marL="817" marR="817" marT="817" marB="0" anchor="ctr"/>
                </a:tc>
                <a:extLst>
                  <a:ext uri="{0D108BD9-81ED-4DB2-BD59-A6C34878D82A}">
                    <a16:rowId xmlns:a16="http://schemas.microsoft.com/office/drawing/2014/main" val="1190883763"/>
                  </a:ext>
                </a:extLst>
              </a:tr>
              <a:tr h="198012">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0,3%</a:t>
                      </a:r>
                    </a:p>
                  </a:txBody>
                  <a:tcPr marL="9525" marR="9525" marT="9525" marB="0"/>
                </a:tc>
                <a:extLst>
                  <a:ext uri="{0D108BD9-81ED-4DB2-BD59-A6C34878D82A}">
                    <a16:rowId xmlns:a16="http://schemas.microsoft.com/office/drawing/2014/main" val="1920695218"/>
                  </a:ext>
                </a:extLst>
              </a:tr>
              <a:tr h="198012">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47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tc>
                <a:extLst>
                  <a:ext uri="{0D108BD9-81ED-4DB2-BD59-A6C34878D82A}">
                    <a16:rowId xmlns:a16="http://schemas.microsoft.com/office/drawing/2014/main" val="3286778106"/>
                  </a:ext>
                </a:extLst>
              </a:tr>
              <a:tr h="198012">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162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3,9%</a:t>
                      </a:r>
                    </a:p>
                  </a:txBody>
                  <a:tcPr marL="9525" marR="9525" marT="9525" marB="0"/>
                </a:tc>
                <a:extLst>
                  <a:ext uri="{0D108BD9-81ED-4DB2-BD59-A6C34878D82A}">
                    <a16:rowId xmlns:a16="http://schemas.microsoft.com/office/drawing/2014/main" val="2132316688"/>
                  </a:ext>
                </a:extLst>
              </a:tr>
              <a:tr h="198012">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74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tc>
                <a:extLst>
                  <a:ext uri="{0D108BD9-81ED-4DB2-BD59-A6C34878D82A}">
                    <a16:rowId xmlns:a16="http://schemas.microsoft.com/office/drawing/2014/main" val="2032094705"/>
                  </a:ext>
                </a:extLst>
              </a:tr>
              <a:tr h="198012">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68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tc>
                <a:extLst>
                  <a:ext uri="{0D108BD9-81ED-4DB2-BD59-A6C34878D82A}">
                    <a16:rowId xmlns:a16="http://schemas.microsoft.com/office/drawing/2014/main" val="3733531225"/>
                  </a:ext>
                </a:extLst>
              </a:tr>
              <a:tr h="198012">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310</a:t>
                      </a:r>
                    </a:p>
                  </a:txBody>
                  <a:tcPr marL="9525" marR="9525" marT="9525" marB="0"/>
                </a:tc>
                <a:tc>
                  <a:txBody>
                    <a:bodyPr/>
                    <a:lstStyle/>
                    <a:p>
                      <a:pPr algn="ctr" fontAlgn="t"/>
                      <a:r>
                        <a:rPr lang="es-CL" sz="1200" b="1" i="0" u="none" strike="noStrike" dirty="0">
                          <a:solidFill>
                            <a:srgbClr val="0070C0"/>
                          </a:solidFill>
                          <a:effectLst/>
                          <a:latin typeface="Calibri" panose="020F0502020204030204" pitchFamily="34" charset="0"/>
                        </a:rPr>
                        <a:t>7,5%</a:t>
                      </a:r>
                    </a:p>
                  </a:txBody>
                  <a:tcPr marL="9525" marR="9525" marT="9525" marB="0"/>
                </a:tc>
                <a:extLst>
                  <a:ext uri="{0D108BD9-81ED-4DB2-BD59-A6C34878D82A}">
                    <a16:rowId xmlns:a16="http://schemas.microsoft.com/office/drawing/2014/main" val="3081660057"/>
                  </a:ext>
                </a:extLst>
              </a:tr>
              <a:tr h="198012">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2413</a:t>
                      </a:r>
                    </a:p>
                  </a:txBody>
                  <a:tcPr marL="9525" marR="9525" marT="9525" marB="0"/>
                </a:tc>
                <a:tc>
                  <a:txBody>
                    <a:bodyPr/>
                    <a:lstStyle/>
                    <a:p>
                      <a:pPr algn="ctr" fontAlgn="t"/>
                      <a:r>
                        <a:rPr lang="es-CL" sz="1200" b="1" i="0" u="none" strike="noStrike" dirty="0">
                          <a:solidFill>
                            <a:srgbClr val="0070C0"/>
                          </a:solidFill>
                          <a:effectLst/>
                          <a:latin typeface="Calibri" panose="020F0502020204030204" pitchFamily="34" charset="0"/>
                        </a:rPr>
                        <a:t>58,3%</a:t>
                      </a:r>
                    </a:p>
                  </a:txBody>
                  <a:tcPr marL="9525" marR="9525" marT="9525" marB="0"/>
                </a:tc>
                <a:extLst>
                  <a:ext uri="{0D108BD9-81ED-4DB2-BD59-A6C34878D82A}">
                    <a16:rowId xmlns:a16="http://schemas.microsoft.com/office/drawing/2014/main" val="1950931028"/>
                  </a:ext>
                </a:extLst>
              </a:tr>
              <a:tr h="198012">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105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tc>
                <a:extLst>
                  <a:ext uri="{0D108BD9-81ED-4DB2-BD59-A6C34878D82A}">
                    <a16:rowId xmlns:a16="http://schemas.microsoft.com/office/drawing/2014/main" val="3407326458"/>
                  </a:ext>
                </a:extLst>
              </a:tr>
              <a:tr h="198012">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97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extLst>
                  <a:ext uri="{0D108BD9-81ED-4DB2-BD59-A6C34878D82A}">
                    <a16:rowId xmlns:a16="http://schemas.microsoft.com/office/drawing/2014/main" val="1308227160"/>
                  </a:ext>
                </a:extLst>
              </a:tr>
              <a:tr h="198012">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0,9%</a:t>
                      </a:r>
                    </a:p>
                  </a:txBody>
                  <a:tcPr marL="9525" marR="9525" marT="9525" marB="0"/>
                </a:tc>
                <a:extLst>
                  <a:ext uri="{0D108BD9-81ED-4DB2-BD59-A6C34878D82A}">
                    <a16:rowId xmlns:a16="http://schemas.microsoft.com/office/drawing/2014/main" val="1380074371"/>
                  </a:ext>
                </a:extLst>
              </a:tr>
              <a:tr h="198012">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202</a:t>
                      </a:r>
                    </a:p>
                  </a:txBody>
                  <a:tcPr marL="9525" marR="9525" marT="9525" marB="0"/>
                </a:tc>
                <a:tc>
                  <a:txBody>
                    <a:bodyPr/>
                    <a:lstStyle/>
                    <a:p>
                      <a:pPr algn="ctr" fontAlgn="t"/>
                      <a:r>
                        <a:rPr lang="es-CL" sz="1200" b="0" i="0" u="none" strike="noStrike" dirty="0">
                          <a:solidFill>
                            <a:srgbClr val="0070C0"/>
                          </a:solidFill>
                          <a:effectLst/>
                          <a:latin typeface="Calibri" panose="020F0502020204030204" pitchFamily="34" charset="0"/>
                        </a:rPr>
                        <a:t>4,9%</a:t>
                      </a:r>
                    </a:p>
                  </a:txBody>
                  <a:tcPr marL="9525" marR="9525" marT="9525" marB="0"/>
                </a:tc>
                <a:extLst>
                  <a:ext uri="{0D108BD9-81ED-4DB2-BD59-A6C34878D82A}">
                    <a16:rowId xmlns:a16="http://schemas.microsoft.com/office/drawing/2014/main" val="408065097"/>
                  </a:ext>
                </a:extLst>
              </a:tr>
              <a:tr h="198012">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186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4,5%</a:t>
                      </a:r>
                    </a:p>
                  </a:txBody>
                  <a:tcPr marL="9525" marR="9525" marT="9525" marB="0"/>
                </a:tc>
                <a:extLst>
                  <a:ext uri="{0D108BD9-81ED-4DB2-BD59-A6C34878D82A}">
                    <a16:rowId xmlns:a16="http://schemas.microsoft.com/office/drawing/2014/main" val="920128611"/>
                  </a:ext>
                </a:extLst>
              </a:tr>
              <a:tr h="198012">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139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tc>
                <a:extLst>
                  <a:ext uri="{0D108BD9-81ED-4DB2-BD59-A6C34878D82A}">
                    <a16:rowId xmlns:a16="http://schemas.microsoft.com/office/drawing/2014/main" val="4223932468"/>
                  </a:ext>
                </a:extLst>
              </a:tr>
              <a:tr h="198012">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152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tc>
                <a:extLst>
                  <a:ext uri="{0D108BD9-81ED-4DB2-BD59-A6C34878D82A}">
                    <a16:rowId xmlns:a16="http://schemas.microsoft.com/office/drawing/2014/main" val="4003024982"/>
                  </a:ext>
                </a:extLst>
              </a:tr>
              <a:tr h="257761">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96</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2,3%</a:t>
                      </a:r>
                    </a:p>
                  </a:txBody>
                  <a:tcPr marL="9525" marR="9525" marT="9525" marB="0"/>
                </a:tc>
                <a:extLst>
                  <a:ext uri="{0D108BD9-81ED-4DB2-BD59-A6C34878D82A}">
                    <a16:rowId xmlns:a16="http://schemas.microsoft.com/office/drawing/2014/main" val="4173353846"/>
                  </a:ext>
                </a:extLst>
              </a:tr>
              <a:tr h="198012">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286131186"/>
                  </a:ext>
                </a:extLst>
              </a:tr>
              <a:tr h="198012">
                <a:tc>
                  <a:txBody>
                    <a:bodyPr/>
                    <a:lstStyle/>
                    <a:p>
                      <a:pPr algn="l" fontAlgn="t"/>
                      <a:r>
                        <a:rPr lang="es-CL" sz="1200" u="none" strike="noStrike" dirty="0">
                          <a:effectLst/>
                        </a:rPr>
                        <a:t>Total</a:t>
                      </a:r>
                      <a:endParaRPr lang="es-CL" sz="1200" b="0" i="0" u="none" strike="noStrike" dirty="0">
                        <a:solidFill>
                          <a:srgbClr val="000000"/>
                        </a:solidFill>
                        <a:effectLst/>
                        <a:latin typeface="Calibri" panose="020F0502020204030204" pitchFamily="34" charset="0"/>
                      </a:endParaRPr>
                    </a:p>
                  </a:txBody>
                  <a:tcPr marL="817" marR="817" marT="817" marB="0" anchor="ctr"/>
                </a:tc>
                <a:tc>
                  <a:txBody>
                    <a:bodyPr/>
                    <a:lstStyle/>
                    <a:p>
                      <a:pPr algn="ctr" fontAlgn="t"/>
                      <a:r>
                        <a:rPr lang="es-CL" sz="1200" u="none" strike="noStrike" dirty="0">
                          <a:effectLst/>
                        </a:rPr>
                        <a:t>4.141</a:t>
                      </a:r>
                      <a:endParaRPr lang="es-CL" sz="1200" b="0" i="0" u="none" strike="noStrike" dirty="0">
                        <a:solidFill>
                          <a:srgbClr val="000000"/>
                        </a:solidFill>
                        <a:effectLst/>
                        <a:latin typeface="Calibri" panose="020F0502020204030204" pitchFamily="34" charset="0"/>
                      </a:endParaRPr>
                    </a:p>
                  </a:txBody>
                  <a:tcPr marL="817" marR="817" marT="817" marB="0" anchor="ctr"/>
                </a:tc>
                <a:tc>
                  <a:txBody>
                    <a:bodyPr/>
                    <a:lstStyle/>
                    <a:p>
                      <a:pPr algn="ctr" fontAlgn="t"/>
                      <a:r>
                        <a:rPr lang="es-CL" sz="1200" u="none" strike="noStrike" dirty="0">
                          <a:effectLst/>
                        </a:rPr>
                        <a:t>100,0%</a:t>
                      </a:r>
                      <a:endParaRPr lang="es-CL" sz="1200" b="0" i="0" u="none" strike="noStrike" dirty="0">
                        <a:solidFill>
                          <a:srgbClr val="000000"/>
                        </a:solidFill>
                        <a:effectLst/>
                        <a:latin typeface="Calibri" panose="020F0502020204030204" pitchFamily="34" charset="0"/>
                      </a:endParaRPr>
                    </a:p>
                  </a:txBody>
                  <a:tcPr marL="817" marR="817" marT="817" marB="0" anchor="ctr"/>
                </a:tc>
                <a:extLst>
                  <a:ext uri="{0D108BD9-81ED-4DB2-BD59-A6C34878D82A}">
                    <a16:rowId xmlns:a16="http://schemas.microsoft.com/office/drawing/2014/main" val="1880899900"/>
                  </a:ext>
                </a:extLst>
              </a:tr>
            </a:tbl>
          </a:graphicData>
        </a:graphic>
      </p:graphicFrame>
      <p:sp>
        <p:nvSpPr>
          <p:cNvPr id="37" name="CuadroTexto 36"/>
          <p:cNvSpPr txBox="1"/>
          <p:nvPr/>
        </p:nvSpPr>
        <p:spPr>
          <a:xfrm>
            <a:off x="767323" y="1620764"/>
            <a:ext cx="2571911" cy="276999"/>
          </a:xfrm>
          <a:prstGeom prst="rect">
            <a:avLst/>
          </a:prstGeom>
          <a:noFill/>
        </p:spPr>
        <p:txBody>
          <a:bodyPr wrap="square" rtlCol="0">
            <a:spAutoFit/>
          </a:bodyPr>
          <a:lstStyle/>
          <a:p>
            <a:r>
              <a:rPr lang="es-CL" sz="1200" b="1" i="1" dirty="0">
                <a:solidFill>
                  <a:schemeClr val="tx1">
                    <a:lumMod val="65000"/>
                    <a:lumOff val="35000"/>
                  </a:schemeClr>
                </a:solidFill>
              </a:rPr>
              <a:t>Total de personas por región</a:t>
            </a:r>
          </a:p>
        </p:txBody>
      </p:sp>
      <p:graphicFrame>
        <p:nvGraphicFramePr>
          <p:cNvPr id="38" name="Gráfico 37"/>
          <p:cNvGraphicFramePr>
            <a:graphicFrameLocks/>
          </p:cNvGraphicFramePr>
          <p:nvPr>
            <p:extLst>
              <p:ext uri="{D42A27DB-BD31-4B8C-83A1-F6EECF244321}">
                <p14:modId xmlns:p14="http://schemas.microsoft.com/office/powerpoint/2010/main" val="2862483202"/>
              </p:ext>
            </p:extLst>
          </p:nvPr>
        </p:nvGraphicFramePr>
        <p:xfrm>
          <a:off x="8167797" y="2106739"/>
          <a:ext cx="3505200" cy="26361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Gráfico 38"/>
          <p:cNvGraphicFramePr>
            <a:graphicFrameLocks/>
          </p:cNvGraphicFramePr>
          <p:nvPr>
            <p:extLst>
              <p:ext uri="{D42A27DB-BD31-4B8C-83A1-F6EECF244321}">
                <p14:modId xmlns:p14="http://schemas.microsoft.com/office/powerpoint/2010/main" val="887185505"/>
              </p:ext>
            </p:extLst>
          </p:nvPr>
        </p:nvGraphicFramePr>
        <p:xfrm>
          <a:off x="4927493" y="1977276"/>
          <a:ext cx="3048001" cy="2765591"/>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p:cNvSpPr txBox="1"/>
          <p:nvPr/>
        </p:nvSpPr>
        <p:spPr>
          <a:xfrm>
            <a:off x="767323" y="5944394"/>
            <a:ext cx="3041883" cy="338554"/>
          </a:xfrm>
          <a:prstGeom prst="rect">
            <a:avLst/>
          </a:prstGeom>
          <a:noFill/>
        </p:spPr>
        <p:txBody>
          <a:bodyPr wrap="square" rtlCol="0">
            <a:spAutoFit/>
          </a:bodyPr>
          <a:lstStyle/>
          <a:p>
            <a:r>
              <a:rPr lang="es-CL" sz="1600" dirty="0">
                <a:hlinkClick r:id="rId6" action="ppaction://hlinksldjump"/>
              </a:rPr>
              <a:t>Representatividad regional</a:t>
            </a:r>
            <a:endParaRPr lang="es-CL" sz="1600" dirty="0"/>
          </a:p>
        </p:txBody>
      </p:sp>
    </p:spTree>
    <p:extLst>
      <p:ext uri="{BB962C8B-B14F-4D97-AF65-F5344CB8AC3E}">
        <p14:creationId xmlns:p14="http://schemas.microsoft.com/office/powerpoint/2010/main" val="21254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6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6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6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6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6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6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7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7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7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7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7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7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7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7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7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7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80" name="object 5"/>
          <p:cNvSpPr txBox="1"/>
          <p:nvPr/>
        </p:nvSpPr>
        <p:spPr>
          <a:xfrm>
            <a:off x="9334084" y="6649826"/>
            <a:ext cx="2397841" cy="120544"/>
          </a:xfrm>
          <a:prstGeom prst="rect">
            <a:avLst/>
          </a:prstGeom>
        </p:spPr>
        <p:txBody>
          <a:bodyPr vert="horz" wrap="square" lIns="0" tIns="12698" rIns="0" bIns="0" rtlCol="0">
            <a:spAutoFit/>
          </a:bodyPr>
          <a:lstStyle/>
          <a:p>
            <a:pPr marL="12700">
              <a:spcBef>
                <a:spcPts val="100"/>
              </a:spcBef>
            </a:pPr>
            <a:r>
              <a:rPr lang="es-CL" sz="700" spc="-5" dirty="0">
                <a:solidFill>
                  <a:schemeClr val="bg1"/>
                </a:solidFill>
                <a:latin typeface="Segoe UI" panose="020B0502040204020203" pitchFamily="34" charset="0"/>
                <a:cs typeface="Segoe UI" panose="020B0502040204020203" pitchFamily="34" charset="0"/>
              </a:rPr>
              <a:t>Hacia una Política</a:t>
            </a:r>
            <a:r>
              <a:rPr sz="700" spc="-5" dirty="0">
                <a:solidFill>
                  <a:schemeClr val="bg1"/>
                </a:solidFill>
                <a:latin typeface="Segoe UI" panose="020B0502040204020203" pitchFamily="34" charset="0"/>
                <a:cs typeface="Segoe UI" panose="020B0502040204020203" pitchFamily="34" charset="0"/>
              </a:rPr>
              <a:t> </a:t>
            </a:r>
            <a:r>
              <a:rPr sz="700" dirty="0">
                <a:solidFill>
                  <a:schemeClr val="bg1"/>
                </a:solidFill>
                <a:latin typeface="Segoe UI" panose="020B0502040204020203" pitchFamily="34" charset="0"/>
                <a:cs typeface="Segoe UI" panose="020B0502040204020203" pitchFamily="34" charset="0"/>
              </a:rPr>
              <a:t>Nacional de </a:t>
            </a:r>
            <a:r>
              <a:rPr sz="700" spc="-11" dirty="0" err="1">
                <a:solidFill>
                  <a:schemeClr val="bg1"/>
                </a:solidFill>
                <a:latin typeface="Segoe UI" panose="020B0502040204020203" pitchFamily="34" charset="0"/>
                <a:cs typeface="Segoe UI" panose="020B0502040204020203" pitchFamily="34" charset="0"/>
              </a:rPr>
              <a:t>Parques</a:t>
            </a:r>
            <a:r>
              <a:rPr sz="700" spc="-55" dirty="0">
                <a:solidFill>
                  <a:schemeClr val="bg1"/>
                </a:solidFill>
                <a:latin typeface="Segoe UI" panose="020B0502040204020203" pitchFamily="34" charset="0"/>
                <a:cs typeface="Segoe UI" panose="020B0502040204020203" pitchFamily="34" charset="0"/>
              </a:rPr>
              <a:t> </a:t>
            </a:r>
            <a:r>
              <a:rPr sz="700" dirty="0" err="1">
                <a:solidFill>
                  <a:schemeClr val="bg1"/>
                </a:solidFill>
                <a:latin typeface="Segoe UI" panose="020B0502040204020203" pitchFamily="34" charset="0"/>
                <a:cs typeface="Segoe UI" panose="020B0502040204020203" pitchFamily="34" charset="0"/>
              </a:rPr>
              <a:t>Urbanos</a:t>
            </a:r>
            <a:r>
              <a:rPr lang="es-CL" sz="700" dirty="0">
                <a:solidFill>
                  <a:schemeClr val="bg1"/>
                </a:solidFill>
                <a:latin typeface="Segoe UI" panose="020B0502040204020203" pitchFamily="34" charset="0"/>
                <a:cs typeface="Segoe UI" panose="020B0502040204020203" pitchFamily="34" charset="0"/>
              </a:rPr>
              <a:t>  | 1</a:t>
            </a:r>
            <a:endParaRPr sz="700" dirty="0">
              <a:solidFill>
                <a:schemeClr val="bg1"/>
              </a:solidFill>
              <a:latin typeface="Segoe UI" panose="020B0502040204020203" pitchFamily="34" charset="0"/>
              <a:cs typeface="Segoe UI" panose="020B0502040204020203" pitchFamily="34" charset="0"/>
            </a:endParaRPr>
          </a:p>
        </p:txBody>
      </p:sp>
      <p:sp>
        <p:nvSpPr>
          <p:cNvPr id="81" name="object 16"/>
          <p:cNvSpPr/>
          <p:nvPr/>
        </p:nvSpPr>
        <p:spPr>
          <a:xfrm>
            <a:off x="11592708" y="6684593"/>
            <a:ext cx="63877" cy="70054"/>
          </a:xfrm>
          <a:custGeom>
            <a:avLst/>
            <a:gdLst/>
            <a:ahLst/>
            <a:cxnLst/>
            <a:rect l="l" t="t" r="r" b="b"/>
            <a:pathLst>
              <a:path w="52704" h="79375">
                <a:moveTo>
                  <a:pt x="5027" y="139"/>
                </a:moveTo>
                <a:lnTo>
                  <a:pt x="1928" y="1384"/>
                </a:lnTo>
                <a:lnTo>
                  <a:pt x="1573" y="5359"/>
                </a:lnTo>
                <a:lnTo>
                  <a:pt x="407" y="21354"/>
                </a:lnTo>
                <a:lnTo>
                  <a:pt x="0" y="37345"/>
                </a:lnTo>
                <a:lnTo>
                  <a:pt x="699" y="53320"/>
                </a:lnTo>
                <a:lnTo>
                  <a:pt x="2855" y="69265"/>
                </a:lnTo>
                <a:lnTo>
                  <a:pt x="6677" y="75947"/>
                </a:lnTo>
                <a:lnTo>
                  <a:pt x="13836" y="78809"/>
                </a:lnTo>
                <a:lnTo>
                  <a:pt x="23017" y="79338"/>
                </a:lnTo>
                <a:lnTo>
                  <a:pt x="32904" y="79019"/>
                </a:lnTo>
                <a:lnTo>
                  <a:pt x="41596" y="78412"/>
                </a:lnTo>
                <a:lnTo>
                  <a:pt x="48182" y="76611"/>
                </a:lnTo>
                <a:lnTo>
                  <a:pt x="52052" y="72902"/>
                </a:lnTo>
                <a:lnTo>
                  <a:pt x="52601" y="66573"/>
                </a:lnTo>
                <a:lnTo>
                  <a:pt x="51921" y="59760"/>
                </a:lnTo>
                <a:lnTo>
                  <a:pt x="51885" y="52900"/>
                </a:lnTo>
                <a:lnTo>
                  <a:pt x="52128" y="46019"/>
                </a:lnTo>
                <a:lnTo>
                  <a:pt x="52284" y="39141"/>
                </a:lnTo>
                <a:lnTo>
                  <a:pt x="52223" y="15127"/>
                </a:lnTo>
                <a:lnTo>
                  <a:pt x="52360" y="7124"/>
                </a:lnTo>
                <a:lnTo>
                  <a:pt x="52500" y="2412"/>
                </a:lnTo>
                <a:lnTo>
                  <a:pt x="50475" y="276"/>
                </a:lnTo>
                <a:lnTo>
                  <a:pt x="26508" y="276"/>
                </a:lnTo>
                <a:lnTo>
                  <a:pt x="5027" y="139"/>
                </a:lnTo>
                <a:close/>
              </a:path>
              <a:path w="52704" h="79375">
                <a:moveTo>
                  <a:pt x="50214" y="0"/>
                </a:moveTo>
                <a:lnTo>
                  <a:pt x="34452" y="254"/>
                </a:lnTo>
                <a:lnTo>
                  <a:pt x="26508" y="276"/>
                </a:lnTo>
                <a:lnTo>
                  <a:pt x="50475" y="276"/>
                </a:lnTo>
                <a:lnTo>
                  <a:pt x="50214" y="0"/>
                </a:lnTo>
                <a:close/>
              </a:path>
            </a:pathLst>
          </a:custGeom>
          <a:solidFill>
            <a:schemeClr val="bg1"/>
          </a:solidFill>
        </p:spPr>
        <p:txBody>
          <a:bodyPr wrap="square" lIns="0" tIns="0" rIns="0" bIns="0" rtlCol="0"/>
          <a:lstStyle/>
          <a:p>
            <a:endParaRPr>
              <a:solidFill>
                <a:prstClr val="black"/>
              </a:solidFill>
            </a:endParaRPr>
          </a:p>
        </p:txBody>
      </p:sp>
      <p:sp>
        <p:nvSpPr>
          <p:cNvPr id="82" name="object 17"/>
          <p:cNvSpPr/>
          <p:nvPr/>
        </p:nvSpPr>
        <p:spPr>
          <a:xfrm>
            <a:off x="11767815" y="6681791"/>
            <a:ext cx="60797" cy="72856"/>
          </a:xfrm>
          <a:custGeom>
            <a:avLst/>
            <a:gdLst/>
            <a:ahLst/>
            <a:cxnLst/>
            <a:rect l="l" t="t" r="r" b="b"/>
            <a:pathLst>
              <a:path w="50165" h="82550">
                <a:moveTo>
                  <a:pt x="3314" y="0"/>
                </a:moveTo>
                <a:lnTo>
                  <a:pt x="0" y="1028"/>
                </a:lnTo>
                <a:lnTo>
                  <a:pt x="393" y="7454"/>
                </a:lnTo>
                <a:lnTo>
                  <a:pt x="609" y="13063"/>
                </a:lnTo>
                <a:lnTo>
                  <a:pt x="714" y="27101"/>
                </a:lnTo>
                <a:lnTo>
                  <a:pt x="615" y="60654"/>
                </a:lnTo>
                <a:lnTo>
                  <a:pt x="1139" y="73024"/>
                </a:lnTo>
                <a:lnTo>
                  <a:pt x="4938" y="79490"/>
                </a:lnTo>
                <a:lnTo>
                  <a:pt x="15250" y="81768"/>
                </a:lnTo>
                <a:lnTo>
                  <a:pt x="35331" y="82016"/>
                </a:lnTo>
                <a:lnTo>
                  <a:pt x="47802" y="81991"/>
                </a:lnTo>
                <a:lnTo>
                  <a:pt x="50050" y="78816"/>
                </a:lnTo>
                <a:lnTo>
                  <a:pt x="49784" y="71831"/>
                </a:lnTo>
                <a:lnTo>
                  <a:pt x="49515" y="60654"/>
                </a:lnTo>
                <a:lnTo>
                  <a:pt x="49024" y="13063"/>
                </a:lnTo>
                <a:lnTo>
                  <a:pt x="12725" y="622"/>
                </a:lnTo>
                <a:lnTo>
                  <a:pt x="3314" y="0"/>
                </a:lnTo>
                <a:close/>
              </a:path>
            </a:pathLst>
          </a:custGeom>
          <a:solidFill>
            <a:schemeClr val="bg1"/>
          </a:solidFill>
        </p:spPr>
        <p:txBody>
          <a:bodyPr wrap="square" lIns="0" tIns="0" rIns="0" bIns="0" rtlCol="0"/>
          <a:lstStyle/>
          <a:p>
            <a:endParaRPr>
              <a:solidFill>
                <a:prstClr val="black"/>
              </a:solidFill>
            </a:endParaRPr>
          </a:p>
        </p:txBody>
      </p:sp>
      <p:sp>
        <p:nvSpPr>
          <p:cNvPr id="83" name="object 18"/>
          <p:cNvSpPr/>
          <p:nvPr/>
        </p:nvSpPr>
        <p:spPr>
          <a:xfrm>
            <a:off x="11412296" y="6681795"/>
            <a:ext cx="61568" cy="72856"/>
          </a:xfrm>
          <a:custGeom>
            <a:avLst/>
            <a:gdLst/>
            <a:ahLst/>
            <a:cxnLst/>
            <a:rect l="l" t="t" r="r" b="b"/>
            <a:pathLst>
              <a:path w="50800" h="82550">
                <a:moveTo>
                  <a:pt x="3213" y="0"/>
                </a:moveTo>
                <a:lnTo>
                  <a:pt x="0" y="1460"/>
                </a:lnTo>
                <a:lnTo>
                  <a:pt x="215" y="7581"/>
                </a:lnTo>
                <a:lnTo>
                  <a:pt x="333" y="12741"/>
                </a:lnTo>
                <a:lnTo>
                  <a:pt x="433" y="61745"/>
                </a:lnTo>
                <a:lnTo>
                  <a:pt x="36982" y="81965"/>
                </a:lnTo>
                <a:lnTo>
                  <a:pt x="46989" y="81813"/>
                </a:lnTo>
                <a:lnTo>
                  <a:pt x="50342" y="79857"/>
                </a:lnTo>
                <a:lnTo>
                  <a:pt x="50037" y="72689"/>
                </a:lnTo>
                <a:lnTo>
                  <a:pt x="49656" y="61745"/>
                </a:lnTo>
                <a:lnTo>
                  <a:pt x="49442" y="50041"/>
                </a:lnTo>
                <a:lnTo>
                  <a:pt x="49364" y="26619"/>
                </a:lnTo>
                <a:lnTo>
                  <a:pt x="48818" y="12741"/>
                </a:lnTo>
                <a:lnTo>
                  <a:pt x="44840" y="5454"/>
                </a:lnTo>
                <a:lnTo>
                  <a:pt x="33980" y="2244"/>
                </a:lnTo>
                <a:lnTo>
                  <a:pt x="12788" y="596"/>
                </a:lnTo>
                <a:lnTo>
                  <a:pt x="3213" y="0"/>
                </a:lnTo>
                <a:close/>
              </a:path>
            </a:pathLst>
          </a:custGeom>
          <a:solidFill>
            <a:schemeClr val="bg1"/>
          </a:solidFill>
        </p:spPr>
        <p:txBody>
          <a:bodyPr wrap="square" lIns="0" tIns="0" rIns="0" bIns="0" rtlCol="0"/>
          <a:lstStyle/>
          <a:p>
            <a:endParaRPr>
              <a:solidFill>
                <a:prstClr val="black"/>
              </a:solidFill>
            </a:endParaRPr>
          </a:p>
        </p:txBody>
      </p:sp>
      <p:sp>
        <p:nvSpPr>
          <p:cNvPr id="84" name="object 19"/>
          <p:cNvSpPr/>
          <p:nvPr/>
        </p:nvSpPr>
        <p:spPr>
          <a:xfrm>
            <a:off x="11684271" y="6682099"/>
            <a:ext cx="53102" cy="72856"/>
          </a:xfrm>
          <a:custGeom>
            <a:avLst/>
            <a:gdLst/>
            <a:ahLst/>
            <a:cxnLst/>
            <a:rect l="l" t="t" r="r" b="b"/>
            <a:pathLst>
              <a:path w="43815" h="82550">
                <a:moveTo>
                  <a:pt x="42032" y="81050"/>
                </a:moveTo>
                <a:lnTo>
                  <a:pt x="23685" y="81050"/>
                </a:lnTo>
                <a:lnTo>
                  <a:pt x="41122" y="82536"/>
                </a:lnTo>
                <a:lnTo>
                  <a:pt x="42032" y="81050"/>
                </a:lnTo>
                <a:close/>
              </a:path>
              <a:path w="43815" h="82550">
                <a:moveTo>
                  <a:pt x="31503" y="0"/>
                </a:moveTo>
                <a:lnTo>
                  <a:pt x="15824" y="1002"/>
                </a:lnTo>
                <a:lnTo>
                  <a:pt x="0" y="2272"/>
                </a:lnTo>
                <a:lnTo>
                  <a:pt x="215" y="10070"/>
                </a:lnTo>
                <a:lnTo>
                  <a:pt x="532" y="26131"/>
                </a:lnTo>
                <a:lnTo>
                  <a:pt x="527" y="55630"/>
                </a:lnTo>
                <a:lnTo>
                  <a:pt x="292" y="79717"/>
                </a:lnTo>
                <a:lnTo>
                  <a:pt x="3352" y="81990"/>
                </a:lnTo>
                <a:lnTo>
                  <a:pt x="17665" y="81190"/>
                </a:lnTo>
                <a:lnTo>
                  <a:pt x="23685" y="81050"/>
                </a:lnTo>
                <a:lnTo>
                  <a:pt x="42032" y="81050"/>
                </a:lnTo>
                <a:lnTo>
                  <a:pt x="43408" y="78802"/>
                </a:lnTo>
                <a:lnTo>
                  <a:pt x="43078" y="72262"/>
                </a:lnTo>
                <a:lnTo>
                  <a:pt x="42813" y="63950"/>
                </a:lnTo>
                <a:lnTo>
                  <a:pt x="42925" y="16039"/>
                </a:lnTo>
                <a:lnTo>
                  <a:pt x="42506" y="6076"/>
                </a:lnTo>
                <a:lnTo>
                  <a:pt x="39547" y="1210"/>
                </a:lnTo>
                <a:lnTo>
                  <a:pt x="31503" y="0"/>
                </a:lnTo>
                <a:close/>
              </a:path>
            </a:pathLst>
          </a:custGeom>
          <a:solidFill>
            <a:schemeClr val="bg1"/>
          </a:solidFill>
        </p:spPr>
        <p:txBody>
          <a:bodyPr wrap="square" lIns="0" tIns="0" rIns="0" bIns="0" rtlCol="0"/>
          <a:lstStyle/>
          <a:p>
            <a:endParaRPr>
              <a:solidFill>
                <a:prstClr val="black"/>
              </a:solidFill>
            </a:endParaRPr>
          </a:p>
        </p:txBody>
      </p:sp>
      <p:sp>
        <p:nvSpPr>
          <p:cNvPr id="85" name="object 20"/>
          <p:cNvSpPr/>
          <p:nvPr/>
        </p:nvSpPr>
        <p:spPr>
          <a:xfrm>
            <a:off x="11946063" y="6676111"/>
            <a:ext cx="164367" cy="82080"/>
          </a:xfrm>
          <a:prstGeom prst="rect">
            <a:avLst/>
          </a:prstGeom>
          <a:solidFill>
            <a:schemeClr val="bg1"/>
          </a:solidFill>
        </p:spPr>
        <p:txBody>
          <a:bodyPr wrap="square" lIns="0" tIns="0" rIns="0" bIns="0" rtlCol="0"/>
          <a:lstStyle/>
          <a:p>
            <a:endParaRPr>
              <a:solidFill>
                <a:prstClr val="black"/>
              </a:solidFill>
            </a:endParaRPr>
          </a:p>
        </p:txBody>
      </p:sp>
      <p:sp>
        <p:nvSpPr>
          <p:cNvPr id="86" name="object 21"/>
          <p:cNvSpPr/>
          <p:nvPr/>
        </p:nvSpPr>
        <p:spPr>
          <a:xfrm>
            <a:off x="11851844" y="6680608"/>
            <a:ext cx="33093" cy="75097"/>
          </a:xfrm>
          <a:custGeom>
            <a:avLst/>
            <a:gdLst/>
            <a:ahLst/>
            <a:cxnLst/>
            <a:rect l="l" t="t" r="r" b="b"/>
            <a:pathLst>
              <a:path w="27304" h="85090">
                <a:moveTo>
                  <a:pt x="10795" y="0"/>
                </a:moveTo>
                <a:lnTo>
                  <a:pt x="0" y="2806"/>
                </a:lnTo>
                <a:lnTo>
                  <a:pt x="457" y="6223"/>
                </a:lnTo>
                <a:lnTo>
                  <a:pt x="419" y="41211"/>
                </a:lnTo>
                <a:lnTo>
                  <a:pt x="1587" y="41211"/>
                </a:lnTo>
                <a:lnTo>
                  <a:pt x="1656" y="48909"/>
                </a:lnTo>
                <a:lnTo>
                  <a:pt x="1726" y="64305"/>
                </a:lnTo>
                <a:lnTo>
                  <a:pt x="1409" y="71996"/>
                </a:lnTo>
                <a:lnTo>
                  <a:pt x="952" y="78892"/>
                </a:lnTo>
                <a:lnTo>
                  <a:pt x="6235" y="84264"/>
                </a:lnTo>
                <a:lnTo>
                  <a:pt x="24498" y="84912"/>
                </a:lnTo>
                <a:lnTo>
                  <a:pt x="27101" y="78524"/>
                </a:lnTo>
                <a:lnTo>
                  <a:pt x="25019" y="11366"/>
                </a:lnTo>
                <a:lnTo>
                  <a:pt x="23507" y="7442"/>
                </a:lnTo>
                <a:lnTo>
                  <a:pt x="13830" y="3124"/>
                </a:lnTo>
                <a:lnTo>
                  <a:pt x="10795" y="0"/>
                </a:lnTo>
                <a:close/>
              </a:path>
            </a:pathLst>
          </a:custGeom>
          <a:solidFill>
            <a:schemeClr val="bg1"/>
          </a:solidFill>
        </p:spPr>
        <p:txBody>
          <a:bodyPr wrap="square" lIns="0" tIns="0" rIns="0" bIns="0" rtlCol="0"/>
          <a:lstStyle/>
          <a:p>
            <a:endParaRPr>
              <a:solidFill>
                <a:prstClr val="black"/>
              </a:solidFill>
            </a:endParaRPr>
          </a:p>
        </p:txBody>
      </p:sp>
      <p:sp>
        <p:nvSpPr>
          <p:cNvPr id="87" name="object 22"/>
          <p:cNvSpPr/>
          <p:nvPr/>
        </p:nvSpPr>
        <p:spPr>
          <a:xfrm>
            <a:off x="11496999" y="6680299"/>
            <a:ext cx="33862" cy="75097"/>
          </a:xfrm>
          <a:custGeom>
            <a:avLst/>
            <a:gdLst/>
            <a:ahLst/>
            <a:cxnLst/>
            <a:rect l="l" t="t" r="r" b="b"/>
            <a:pathLst>
              <a:path w="27940" h="85090">
                <a:moveTo>
                  <a:pt x="10198" y="0"/>
                </a:moveTo>
                <a:lnTo>
                  <a:pt x="0" y="3517"/>
                </a:lnTo>
                <a:lnTo>
                  <a:pt x="774" y="6375"/>
                </a:lnTo>
                <a:lnTo>
                  <a:pt x="835" y="62121"/>
                </a:lnTo>
                <a:lnTo>
                  <a:pt x="648" y="70218"/>
                </a:lnTo>
                <a:lnTo>
                  <a:pt x="393" y="77139"/>
                </a:lnTo>
                <a:lnTo>
                  <a:pt x="3822" y="84886"/>
                </a:lnTo>
                <a:lnTo>
                  <a:pt x="26708" y="84708"/>
                </a:lnTo>
                <a:lnTo>
                  <a:pt x="27431" y="76453"/>
                </a:lnTo>
                <a:lnTo>
                  <a:pt x="27232" y="69545"/>
                </a:lnTo>
                <a:lnTo>
                  <a:pt x="26755" y="54692"/>
                </a:lnTo>
                <a:lnTo>
                  <a:pt x="25900" y="29977"/>
                </a:lnTo>
                <a:lnTo>
                  <a:pt x="25349" y="11696"/>
                </a:lnTo>
                <a:lnTo>
                  <a:pt x="23202" y="7569"/>
                </a:lnTo>
                <a:lnTo>
                  <a:pt x="13119" y="3136"/>
                </a:lnTo>
                <a:lnTo>
                  <a:pt x="10198" y="0"/>
                </a:lnTo>
                <a:close/>
              </a:path>
            </a:pathLst>
          </a:custGeom>
          <a:solidFill>
            <a:schemeClr val="bg1"/>
          </a:solidFill>
        </p:spPr>
        <p:txBody>
          <a:bodyPr wrap="square" lIns="0" tIns="0" rIns="0" bIns="0" rtlCol="0"/>
          <a:lstStyle/>
          <a:p>
            <a:endParaRPr>
              <a:solidFill>
                <a:prstClr val="black"/>
              </a:solidFill>
            </a:endParaRPr>
          </a:p>
        </p:txBody>
      </p:sp>
      <p:sp>
        <p:nvSpPr>
          <p:cNvPr id="88" name="object 23"/>
          <p:cNvSpPr/>
          <p:nvPr/>
        </p:nvSpPr>
        <p:spPr>
          <a:xfrm>
            <a:off x="11542184" y="6685633"/>
            <a:ext cx="30013" cy="67252"/>
          </a:xfrm>
          <a:custGeom>
            <a:avLst/>
            <a:gdLst/>
            <a:ahLst/>
            <a:cxnLst/>
            <a:rect l="l" t="t" r="r" b="b"/>
            <a:pathLst>
              <a:path w="24765" h="76200">
                <a:moveTo>
                  <a:pt x="8813" y="0"/>
                </a:moveTo>
                <a:lnTo>
                  <a:pt x="5689" y="3225"/>
                </a:lnTo>
                <a:lnTo>
                  <a:pt x="3821" y="16119"/>
                </a:lnTo>
                <a:lnTo>
                  <a:pt x="0" y="41694"/>
                </a:lnTo>
                <a:lnTo>
                  <a:pt x="736" y="41732"/>
                </a:lnTo>
                <a:lnTo>
                  <a:pt x="622" y="58521"/>
                </a:lnTo>
                <a:lnTo>
                  <a:pt x="876" y="71348"/>
                </a:lnTo>
                <a:lnTo>
                  <a:pt x="2019" y="75628"/>
                </a:lnTo>
                <a:lnTo>
                  <a:pt x="19583" y="75095"/>
                </a:lnTo>
                <a:lnTo>
                  <a:pt x="19694" y="37880"/>
                </a:lnTo>
                <a:lnTo>
                  <a:pt x="20743" y="23332"/>
                </a:lnTo>
                <a:lnTo>
                  <a:pt x="23329" y="8826"/>
                </a:lnTo>
                <a:lnTo>
                  <a:pt x="24333" y="4775"/>
                </a:lnTo>
                <a:lnTo>
                  <a:pt x="23888" y="647"/>
                </a:lnTo>
                <a:lnTo>
                  <a:pt x="8813" y="0"/>
                </a:lnTo>
                <a:close/>
              </a:path>
            </a:pathLst>
          </a:custGeom>
          <a:solidFill>
            <a:schemeClr val="bg1"/>
          </a:solidFill>
        </p:spPr>
        <p:txBody>
          <a:bodyPr wrap="square" lIns="0" tIns="0" rIns="0" bIns="0" rtlCol="0"/>
          <a:lstStyle/>
          <a:p>
            <a:endParaRPr>
              <a:solidFill>
                <a:prstClr val="black"/>
              </a:solidFill>
            </a:endParaRPr>
          </a:p>
        </p:txBody>
      </p:sp>
      <p:sp>
        <p:nvSpPr>
          <p:cNvPr id="31" name="object 7"/>
          <p:cNvSpPr txBox="1">
            <a:spLocks/>
          </p:cNvSpPr>
          <p:nvPr/>
        </p:nvSpPr>
        <p:spPr>
          <a:xfrm>
            <a:off x="59456" y="6326669"/>
            <a:ext cx="5216441" cy="284878"/>
          </a:xfrm>
          <a:prstGeom prst="rect">
            <a:avLst/>
          </a:prstGeom>
        </p:spPr>
        <p:txBody>
          <a:bodyPr vert="horz" wrap="square" lIns="0" tIns="53332" rIns="0" bIns="0" rtlCol="0">
            <a:spAutoFit/>
          </a:bodyPr>
          <a:lstStyle>
            <a:lvl1pPr>
              <a:defRPr>
                <a:latin typeface="+mj-lt"/>
                <a:ea typeface="+mj-ea"/>
                <a:cs typeface="+mj-cs"/>
              </a:defRPr>
            </a:lvl1pPr>
          </a:lstStyle>
          <a:p>
            <a:pPr marL="12700" marR="5080">
              <a:lnSpc>
                <a:spcPts val="2100"/>
              </a:lnSpc>
              <a:spcBef>
                <a:spcPts val="420"/>
              </a:spcBef>
            </a:pPr>
            <a:r>
              <a:rPr lang="es-ES" sz="1000" kern="0" spc="-11" dirty="0">
                <a:solidFill>
                  <a:schemeClr val="bg1"/>
                </a:solidFill>
                <a:latin typeface="Segoe UI" panose="020B0502040204020203" pitchFamily="34" charset="0"/>
                <a:ea typeface="Segoe UI" panose="020B0502040204020203" pitchFamily="34" charset="0"/>
                <a:cs typeface="Segoe UI" panose="020B0502040204020203" pitchFamily="34" charset="0"/>
              </a:rPr>
              <a:t>Parque Fluvial, Constitución, región de Maule.</a:t>
            </a:r>
            <a:endParaRPr lang="es-ES" sz="1000" kern="0" spc="-5"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3" name="CuadroTexto 2"/>
          <p:cNvSpPr txBox="1"/>
          <p:nvPr/>
        </p:nvSpPr>
        <p:spPr>
          <a:xfrm>
            <a:off x="685006" y="1067594"/>
            <a:ext cx="7086600" cy="609600"/>
          </a:xfrm>
          <a:prstGeom prst="rect">
            <a:avLst/>
          </a:prstGeom>
          <a:noFill/>
        </p:spPr>
        <p:txBody>
          <a:bodyPr wrap="square" rtlCol="0">
            <a:spAutoFit/>
          </a:bodyPr>
          <a:lstStyle/>
          <a:p>
            <a:endParaRPr lang="es-CL" dirty="0"/>
          </a:p>
        </p:txBody>
      </p:sp>
      <p:sp>
        <p:nvSpPr>
          <p:cNvPr id="4" name="CuadroTexto 3"/>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¿Existe un parque urbano en su comuna?</a:t>
            </a:r>
            <a:endParaRPr lang="es-CL" sz="2000" b="1" i="1" dirty="0">
              <a:solidFill>
                <a:schemeClr val="tx1">
                  <a:lumMod val="65000"/>
                  <a:lumOff val="35000"/>
                </a:schemeClr>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19409207"/>
              </p:ext>
            </p:extLst>
          </p:nvPr>
        </p:nvGraphicFramePr>
        <p:xfrm>
          <a:off x="6571383" y="3031800"/>
          <a:ext cx="4272853" cy="3688338"/>
        </p:xfrm>
        <a:graphic>
          <a:graphicData uri="http://schemas.openxmlformats.org/drawingml/2006/table">
            <a:tbl>
              <a:tblPr>
                <a:tableStyleId>{0505E3EF-67EA-436B-97B2-0124C06EBD24}</a:tableStyleId>
              </a:tblPr>
              <a:tblGrid>
                <a:gridCol w="1219201">
                  <a:extLst>
                    <a:ext uri="{9D8B030D-6E8A-4147-A177-3AD203B41FA5}">
                      <a16:colId xmlns:a16="http://schemas.microsoft.com/office/drawing/2014/main" val="87793270"/>
                    </a:ext>
                  </a:extLst>
                </a:gridCol>
                <a:gridCol w="838200">
                  <a:extLst>
                    <a:ext uri="{9D8B030D-6E8A-4147-A177-3AD203B41FA5}">
                      <a16:colId xmlns:a16="http://schemas.microsoft.com/office/drawing/2014/main" val="3614124643"/>
                    </a:ext>
                  </a:extLst>
                </a:gridCol>
                <a:gridCol w="1066800">
                  <a:extLst>
                    <a:ext uri="{9D8B030D-6E8A-4147-A177-3AD203B41FA5}">
                      <a16:colId xmlns:a16="http://schemas.microsoft.com/office/drawing/2014/main" val="1962852524"/>
                    </a:ext>
                  </a:extLst>
                </a:gridCol>
                <a:gridCol w="1148652">
                  <a:extLst>
                    <a:ext uri="{9D8B030D-6E8A-4147-A177-3AD203B41FA5}">
                      <a16:colId xmlns:a16="http://schemas.microsoft.com/office/drawing/2014/main" val="794046900"/>
                    </a:ext>
                  </a:extLst>
                </a:gridCol>
              </a:tblGrid>
              <a:tr h="417453">
                <a:tc>
                  <a:txBody>
                    <a:bodyPr/>
                    <a:lstStyle/>
                    <a:p>
                      <a:pPr algn="ctr" fontAlgn="b"/>
                      <a:r>
                        <a:rPr lang="es-CL" sz="1200" b="1" i="0" u="none" strike="noStrike" dirty="0">
                          <a:solidFill>
                            <a:srgbClr val="000000"/>
                          </a:solidFill>
                          <a:effectLst/>
                          <a:latin typeface="Calibri" panose="020F0502020204030204" pitchFamily="34" charset="0"/>
                        </a:rPr>
                        <a:t>Región</a:t>
                      </a:r>
                    </a:p>
                  </a:txBody>
                  <a:tcPr marL="9525" marR="9525" marT="9525" marB="0" anchor="ctr"/>
                </a:tc>
                <a:tc>
                  <a:txBody>
                    <a:bodyPr/>
                    <a:lstStyle/>
                    <a:p>
                      <a:pPr algn="ctr" fontAlgn="b"/>
                      <a:r>
                        <a:rPr lang="es-CL" sz="1200" b="1" i="0" u="none" strike="noStrike" dirty="0">
                          <a:solidFill>
                            <a:srgbClr val="000000"/>
                          </a:solidFill>
                          <a:effectLst/>
                          <a:latin typeface="Calibri" panose="020F0502020204030204" pitchFamily="34" charset="0"/>
                        </a:rPr>
                        <a:t>Sí</a:t>
                      </a:r>
                    </a:p>
                  </a:txBody>
                  <a:tcPr marL="9525" marR="9525" marT="9525" marB="0" anchor="ctr"/>
                </a:tc>
                <a:tc>
                  <a:txBody>
                    <a:bodyPr/>
                    <a:lstStyle/>
                    <a:p>
                      <a:pPr algn="ctr" fontAlgn="b"/>
                      <a:r>
                        <a:rPr lang="es-ES" sz="1200" b="1" i="0" u="none" strike="noStrike" dirty="0">
                          <a:solidFill>
                            <a:srgbClr val="000000"/>
                          </a:solidFill>
                          <a:effectLst/>
                          <a:latin typeface="Calibri" panose="020F0502020204030204" pitchFamily="34" charset="0"/>
                        </a:rPr>
                        <a:t>No hay parques, pero hay plazas</a:t>
                      </a:r>
                    </a:p>
                  </a:txBody>
                  <a:tcPr marL="9525" marR="9525" marT="9525" marB="0" anchor="ctr"/>
                </a:tc>
                <a:tc>
                  <a:txBody>
                    <a:bodyPr/>
                    <a:lstStyle/>
                    <a:p>
                      <a:pPr algn="ctr" fontAlgn="b"/>
                      <a:r>
                        <a:rPr lang="es-ES" sz="1200" b="1" i="0" u="none" strike="noStrike" dirty="0">
                          <a:solidFill>
                            <a:srgbClr val="000000"/>
                          </a:solidFill>
                          <a:effectLst/>
                          <a:latin typeface="Calibri" panose="020F0502020204030204" pitchFamily="34" charset="0"/>
                        </a:rPr>
                        <a:t>No hay parques ni plazas</a:t>
                      </a:r>
                    </a:p>
                  </a:txBody>
                  <a:tcPr marL="9525" marR="9525" marT="9525" marB="0" anchor="ctr"/>
                </a:tc>
                <a:extLst>
                  <a:ext uri="{0D108BD9-81ED-4DB2-BD59-A6C34878D82A}">
                    <a16:rowId xmlns:a16="http://schemas.microsoft.com/office/drawing/2014/main" val="126638750"/>
                  </a:ext>
                </a:extLst>
              </a:tr>
              <a:tr h="105878">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77%</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2214029692"/>
                  </a:ext>
                </a:extLst>
              </a:tr>
              <a:tr h="105878">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b"/>
                      <a:r>
                        <a:rPr lang="es-CL" sz="12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3036777836"/>
                  </a:ext>
                </a:extLst>
              </a:tr>
              <a:tr h="105878">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67%</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3528303380"/>
                  </a:ext>
                </a:extLst>
              </a:tr>
              <a:tr h="105878">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88%</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6114804"/>
                  </a:ext>
                </a:extLst>
              </a:tr>
              <a:tr h="96374">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68%</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31%</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781499998"/>
                  </a:ext>
                </a:extLst>
              </a:tr>
              <a:tr h="105878">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52%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37064648"/>
                  </a:ext>
                </a:extLst>
              </a:tr>
              <a:tr h="157076">
                <a:tc>
                  <a:txBody>
                    <a:bodyPr/>
                    <a:lstStyle/>
                    <a:p>
                      <a:pPr algn="l" fontAlgn="t"/>
                      <a:r>
                        <a:rPr lang="es-CL" sz="1200" b="0" i="0" u="none" strike="noStrike" dirty="0">
                          <a:solidFill>
                            <a:srgbClr val="000000"/>
                          </a:solidFill>
                          <a:effectLst/>
                          <a:latin typeface="Calibri" panose="020F0502020204030204" pitchFamily="34" charset="0"/>
                        </a:rPr>
                        <a:t>Metropolitana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70%</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711123163"/>
                  </a:ext>
                </a:extLst>
              </a:tr>
              <a:tr h="105878">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55%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85708693"/>
                  </a:ext>
                </a:extLst>
              </a:tr>
              <a:tr h="105878">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49%</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094341531"/>
                  </a:ext>
                </a:extLst>
              </a:tr>
              <a:tr h="105878">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19%</a:t>
                      </a:r>
                    </a:p>
                  </a:txBody>
                  <a:tcPr marL="9525" marR="9525" marT="9525" marB="0" anchor="b"/>
                </a:tc>
                <a:tc>
                  <a:txBody>
                    <a:bodyPr/>
                    <a:lstStyle/>
                    <a:p>
                      <a:pPr algn="ctr" fontAlgn="b"/>
                      <a:r>
                        <a:rPr lang="es-CL" sz="1200" b="0" i="0" u="none" strike="noStrike" dirty="0">
                          <a:solidFill>
                            <a:srgbClr val="FF0000"/>
                          </a:solidFill>
                          <a:effectLst/>
                          <a:latin typeface="Calibri" panose="020F0502020204030204" pitchFamily="34" charset="0"/>
                        </a:rPr>
                        <a:t>81%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45078337"/>
                  </a:ext>
                </a:extLst>
              </a:tr>
              <a:tr h="105878">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69%</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30%</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270284905"/>
                  </a:ext>
                </a:extLst>
              </a:tr>
              <a:tr h="105878">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72%</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27%</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935456046"/>
                  </a:ext>
                </a:extLst>
              </a:tr>
              <a:tr h="137265">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b"/>
                      <a:r>
                        <a:rPr lang="es-CL" sz="1200" b="0" i="0" u="none" strike="noStrike" dirty="0">
                          <a:solidFill>
                            <a:srgbClr val="FF0000"/>
                          </a:solidFill>
                          <a:effectLst/>
                          <a:latin typeface="Calibri" panose="020F0502020204030204" pitchFamily="34" charset="0"/>
                        </a:rPr>
                        <a:t>94%</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3459879623"/>
                  </a:ext>
                </a:extLst>
              </a:tr>
              <a:tr h="105878">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45%</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43%</a:t>
                      </a:r>
                    </a:p>
                  </a:txBody>
                  <a:tcPr marL="9525" marR="9525" marT="9525" marB="0" anchor="b"/>
                </a:tc>
                <a:tc>
                  <a:txBody>
                    <a:bodyPr/>
                    <a:lstStyle/>
                    <a:p>
                      <a:pPr algn="ctr" fontAlgn="b"/>
                      <a:r>
                        <a:rPr lang="es-CL" sz="1200" b="0" i="0" u="none" strike="noStrike" dirty="0">
                          <a:solidFill>
                            <a:srgbClr val="FF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392014124"/>
                  </a:ext>
                </a:extLst>
              </a:tr>
              <a:tr h="161721">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61%</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225567315"/>
                  </a:ext>
                </a:extLst>
              </a:tr>
              <a:tr h="105878">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85%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2754645955"/>
                  </a:ext>
                </a:extLst>
              </a:tr>
              <a:tr h="105878">
                <a:tc>
                  <a:txBody>
                    <a:bodyPr/>
                    <a:lstStyle/>
                    <a:p>
                      <a:pPr algn="l" fontAlgn="t"/>
                      <a:r>
                        <a:rPr lang="es-CL" sz="1200" b="0" i="0" u="none" strike="noStrike">
                          <a:solidFill>
                            <a:srgbClr val="000000"/>
                          </a:solidFill>
                          <a:effectLst/>
                          <a:latin typeface="Calibri" panose="020F0502020204030204" pitchFamily="34" charset="0"/>
                        </a:rPr>
                        <a:t>Total</a:t>
                      </a:r>
                    </a:p>
                  </a:txBody>
                  <a:tcPr marL="9525" marR="9525" marT="9525" marB="0"/>
                </a:tc>
                <a:tc>
                  <a:txBody>
                    <a:bodyPr/>
                    <a:lstStyle/>
                    <a:p>
                      <a:pPr algn="ctr" fontAlgn="b"/>
                      <a:r>
                        <a:rPr lang="es-CL" sz="1200" b="0" i="0" u="none" strike="noStrike">
                          <a:solidFill>
                            <a:srgbClr val="000000"/>
                          </a:solidFill>
                          <a:effectLst/>
                          <a:latin typeface="Calibri" panose="020F0502020204030204" pitchFamily="34" charset="0"/>
                        </a:rPr>
                        <a:t>66%</a:t>
                      </a:r>
                    </a:p>
                  </a:txBody>
                  <a:tcPr marL="9525" marR="9525" marT="9525" marB="0" anchor="b"/>
                </a:tc>
                <a:tc>
                  <a:txBody>
                    <a:bodyPr/>
                    <a:lstStyle/>
                    <a:p>
                      <a:pPr algn="ctr" fontAlgn="b"/>
                      <a:r>
                        <a:rPr lang="es-CL" sz="1200" b="0" i="0" u="none" strike="noStrike">
                          <a:solidFill>
                            <a:srgbClr val="000000"/>
                          </a:solidFill>
                          <a:effectLst/>
                          <a:latin typeface="Calibri" panose="020F0502020204030204" pitchFamily="34" charset="0"/>
                        </a:rPr>
                        <a:t>32%</a:t>
                      </a:r>
                    </a:p>
                  </a:txBody>
                  <a:tcPr marL="9525" marR="9525" marT="9525" marB="0" anchor="b"/>
                </a:tc>
                <a:tc>
                  <a:txBody>
                    <a:bodyPr/>
                    <a:lstStyle/>
                    <a:p>
                      <a:pPr algn="ctr" fontAlgn="b"/>
                      <a:r>
                        <a:rPr lang="es-CL" sz="12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167864353"/>
                  </a:ext>
                </a:extLst>
              </a:tr>
            </a:tbl>
          </a:graphicData>
        </a:graphic>
      </p:graphicFrame>
      <p:graphicFrame>
        <p:nvGraphicFramePr>
          <p:cNvPr id="38" name="Gráfico 37"/>
          <p:cNvGraphicFramePr>
            <a:graphicFrameLocks/>
          </p:cNvGraphicFramePr>
          <p:nvPr>
            <p:extLst>
              <p:ext uri="{D42A27DB-BD31-4B8C-83A1-F6EECF244321}">
                <p14:modId xmlns:p14="http://schemas.microsoft.com/office/powerpoint/2010/main" val="3102515518"/>
              </p:ext>
            </p:extLst>
          </p:nvPr>
        </p:nvGraphicFramePr>
        <p:xfrm>
          <a:off x="662089" y="3984713"/>
          <a:ext cx="4572000" cy="1976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Gráfico 38"/>
          <p:cNvGraphicFramePr>
            <a:graphicFrameLocks/>
          </p:cNvGraphicFramePr>
          <p:nvPr>
            <p:extLst>
              <p:ext uri="{D42A27DB-BD31-4B8C-83A1-F6EECF244321}">
                <p14:modId xmlns:p14="http://schemas.microsoft.com/office/powerpoint/2010/main" val="4239224690"/>
              </p:ext>
            </p:extLst>
          </p:nvPr>
        </p:nvGraphicFramePr>
        <p:xfrm>
          <a:off x="6107689" y="850175"/>
          <a:ext cx="5065978" cy="2128838"/>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p:cNvSpPr txBox="1"/>
          <p:nvPr/>
        </p:nvSpPr>
        <p:spPr>
          <a:xfrm>
            <a:off x="606971" y="6504861"/>
            <a:ext cx="3886200" cy="384721"/>
          </a:xfrm>
          <a:prstGeom prst="rect">
            <a:avLst/>
          </a:prstGeom>
          <a:noFill/>
        </p:spPr>
        <p:txBody>
          <a:bodyPr wrap="square" rtlCol="0">
            <a:spAutoFit/>
          </a:bodyPr>
          <a:lstStyle/>
          <a:p>
            <a:r>
              <a:rPr lang="es-CL" dirty="0"/>
              <a:t>(</a:t>
            </a:r>
            <a:r>
              <a:rPr lang="es-CL" dirty="0">
                <a:hlinkClick r:id="rId6" action="ppaction://hlinksldjump"/>
              </a:rPr>
              <a:t>Comparación</a:t>
            </a:r>
            <a:r>
              <a:rPr lang="es-CL" dirty="0"/>
              <a:t>)</a:t>
            </a:r>
          </a:p>
        </p:txBody>
      </p:sp>
      <p:graphicFrame>
        <p:nvGraphicFramePr>
          <p:cNvPr id="40" name="Gráfico 39"/>
          <p:cNvGraphicFramePr>
            <a:graphicFrameLocks/>
          </p:cNvGraphicFramePr>
          <p:nvPr>
            <p:extLst>
              <p:ext uri="{D42A27DB-BD31-4B8C-83A1-F6EECF244321}">
                <p14:modId xmlns:p14="http://schemas.microsoft.com/office/powerpoint/2010/main" val="2987248545"/>
              </p:ext>
            </p:extLst>
          </p:nvPr>
        </p:nvGraphicFramePr>
        <p:xfrm>
          <a:off x="78017" y="1282298"/>
          <a:ext cx="5197880" cy="25284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526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4" name="CuadroTexto 23"/>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¿A qué distancia de su casa está el parque más cercano?</a:t>
            </a:r>
            <a:endParaRPr lang="es-CL" sz="2000" b="1" i="1" dirty="0">
              <a:solidFill>
                <a:schemeClr val="tx1">
                  <a:lumMod val="65000"/>
                  <a:lumOff val="35000"/>
                </a:schemeClr>
              </a:solidFill>
            </a:endParaRPr>
          </a:p>
        </p:txBody>
      </p:sp>
      <p:graphicFrame>
        <p:nvGraphicFramePr>
          <p:cNvPr id="26" name="Tabla 25"/>
          <p:cNvGraphicFramePr>
            <a:graphicFrameLocks noGrp="1"/>
          </p:cNvGraphicFramePr>
          <p:nvPr>
            <p:extLst>
              <p:ext uri="{D42A27DB-BD31-4B8C-83A1-F6EECF244321}">
                <p14:modId xmlns:p14="http://schemas.microsoft.com/office/powerpoint/2010/main" val="405112814"/>
              </p:ext>
            </p:extLst>
          </p:nvPr>
        </p:nvGraphicFramePr>
        <p:xfrm>
          <a:off x="6272576" y="3124994"/>
          <a:ext cx="5257800" cy="3503287"/>
        </p:xfrm>
        <a:graphic>
          <a:graphicData uri="http://schemas.openxmlformats.org/drawingml/2006/table">
            <a:tbl>
              <a:tblPr>
                <a:tableStyleId>{0505E3EF-67EA-436B-97B2-0124C06EBD24}</a:tableStyleId>
              </a:tblPr>
              <a:tblGrid>
                <a:gridCol w="1278501">
                  <a:extLst>
                    <a:ext uri="{9D8B030D-6E8A-4147-A177-3AD203B41FA5}">
                      <a16:colId xmlns:a16="http://schemas.microsoft.com/office/drawing/2014/main" val="3746849287"/>
                    </a:ext>
                  </a:extLst>
                </a:gridCol>
                <a:gridCol w="821823">
                  <a:extLst>
                    <a:ext uri="{9D8B030D-6E8A-4147-A177-3AD203B41FA5}">
                      <a16:colId xmlns:a16="http://schemas.microsoft.com/office/drawing/2014/main" val="3586684619"/>
                    </a:ext>
                  </a:extLst>
                </a:gridCol>
                <a:gridCol w="1052492">
                  <a:extLst>
                    <a:ext uri="{9D8B030D-6E8A-4147-A177-3AD203B41FA5}">
                      <a16:colId xmlns:a16="http://schemas.microsoft.com/office/drawing/2014/main" val="1047289994"/>
                    </a:ext>
                  </a:extLst>
                </a:gridCol>
                <a:gridCol w="1052492">
                  <a:extLst>
                    <a:ext uri="{9D8B030D-6E8A-4147-A177-3AD203B41FA5}">
                      <a16:colId xmlns:a16="http://schemas.microsoft.com/office/drawing/2014/main" val="92114318"/>
                    </a:ext>
                  </a:extLst>
                </a:gridCol>
                <a:gridCol w="1052492">
                  <a:extLst>
                    <a:ext uri="{9D8B030D-6E8A-4147-A177-3AD203B41FA5}">
                      <a16:colId xmlns:a16="http://schemas.microsoft.com/office/drawing/2014/main" val="3011641207"/>
                    </a:ext>
                  </a:extLst>
                </a:gridCol>
              </a:tblGrid>
              <a:tr h="424807">
                <a:tc>
                  <a:txBody>
                    <a:bodyPr/>
                    <a:lstStyle/>
                    <a:p>
                      <a:pPr algn="ctr" fontAlgn="b"/>
                      <a:r>
                        <a:rPr lang="es-CL" sz="1200" b="1" u="none" strike="noStrike" dirty="0">
                          <a:effectLst/>
                        </a:rPr>
                        <a:t> Región</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A menos de 1 kilómetro</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Entre 1 a 2,5 kilómetros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CL" sz="1200" b="1" u="none" strike="noStrike" dirty="0">
                          <a:effectLst/>
                        </a:rPr>
                        <a:t>Entre 2,5 a 5 kilómetros</a:t>
                      </a:r>
                      <a:endParaRPr lang="es-CL"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s-ES" sz="1200" b="1" i="0" u="none" strike="noStrike" dirty="0">
                          <a:solidFill>
                            <a:srgbClr val="000000"/>
                          </a:solidFill>
                          <a:effectLst/>
                          <a:latin typeface="Calibri" panose="020F0502020204030204" pitchFamily="34" charset="0"/>
                        </a:rPr>
                        <a:t>A más de 5 kilómetros</a:t>
                      </a:r>
                    </a:p>
                  </a:txBody>
                  <a:tcPr marL="9525" marR="9525" marT="9525" marB="0" anchor="ctr"/>
                </a:tc>
                <a:extLst>
                  <a:ext uri="{0D108BD9-81ED-4DB2-BD59-A6C34878D82A}">
                    <a16:rowId xmlns:a16="http://schemas.microsoft.com/office/drawing/2014/main" val="1725075636"/>
                  </a:ext>
                </a:extLst>
              </a:tr>
              <a:tr h="173475">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15%</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38%</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38%</a:t>
                      </a:r>
                    </a:p>
                  </a:txBody>
                  <a:tcPr marL="9525" marR="9525" marT="9525" marB="0"/>
                </a:tc>
                <a:extLst>
                  <a:ext uri="{0D108BD9-81ED-4DB2-BD59-A6C34878D82A}">
                    <a16:rowId xmlns:a16="http://schemas.microsoft.com/office/drawing/2014/main" val="2668784254"/>
                  </a:ext>
                </a:extLst>
              </a:tr>
              <a:tr h="173475">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30%</a:t>
                      </a:r>
                    </a:p>
                  </a:txBody>
                  <a:tcPr marL="9525" marR="9525" marT="9525" marB="0"/>
                </a:tc>
                <a:extLst>
                  <a:ext uri="{0D108BD9-81ED-4DB2-BD59-A6C34878D82A}">
                    <a16:rowId xmlns:a16="http://schemas.microsoft.com/office/drawing/2014/main" val="2864927843"/>
                  </a:ext>
                </a:extLst>
              </a:tr>
              <a:tr h="180983">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28%</a:t>
                      </a:r>
                    </a:p>
                  </a:txBody>
                  <a:tcPr marL="9525" marR="9525" marT="9525" marB="0"/>
                </a:tc>
                <a:extLst>
                  <a:ext uri="{0D108BD9-81ED-4DB2-BD59-A6C34878D82A}">
                    <a16:rowId xmlns:a16="http://schemas.microsoft.com/office/drawing/2014/main" val="509182396"/>
                  </a:ext>
                </a:extLst>
              </a:tr>
              <a:tr h="173475">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22%</a:t>
                      </a:r>
                    </a:p>
                  </a:txBody>
                  <a:tcPr marL="9525" marR="9525" marT="9525" marB="0"/>
                </a:tc>
                <a:extLst>
                  <a:ext uri="{0D108BD9-81ED-4DB2-BD59-A6C34878D82A}">
                    <a16:rowId xmlns:a16="http://schemas.microsoft.com/office/drawing/2014/main" val="4116312442"/>
                  </a:ext>
                </a:extLst>
              </a:tr>
              <a:tr h="173475">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34%</a:t>
                      </a:r>
                    </a:p>
                  </a:txBody>
                  <a:tcPr marL="9525" marR="9525" marT="9525" marB="0"/>
                </a:tc>
                <a:extLst>
                  <a:ext uri="{0D108BD9-81ED-4DB2-BD59-A6C34878D82A}">
                    <a16:rowId xmlns:a16="http://schemas.microsoft.com/office/drawing/2014/main" val="2546417672"/>
                  </a:ext>
                </a:extLst>
              </a:tr>
              <a:tr h="173475">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44%</a:t>
                      </a:r>
                    </a:p>
                  </a:txBody>
                  <a:tcPr marL="9525" marR="9525" marT="9525" marB="0"/>
                </a:tc>
                <a:extLst>
                  <a:ext uri="{0D108BD9-81ED-4DB2-BD59-A6C34878D82A}">
                    <a16:rowId xmlns:a16="http://schemas.microsoft.com/office/drawing/2014/main" val="667320792"/>
                  </a:ext>
                </a:extLst>
              </a:tr>
              <a:tr h="173475">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20%</a:t>
                      </a:r>
                    </a:p>
                  </a:txBody>
                  <a:tcPr marL="9525" marR="9525" marT="9525" marB="0"/>
                </a:tc>
                <a:extLst>
                  <a:ext uri="{0D108BD9-81ED-4DB2-BD59-A6C34878D82A}">
                    <a16:rowId xmlns:a16="http://schemas.microsoft.com/office/drawing/2014/main" val="1883008105"/>
                  </a:ext>
                </a:extLst>
              </a:tr>
              <a:tr h="173475">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28%</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33%</a:t>
                      </a:r>
                    </a:p>
                  </a:txBody>
                  <a:tcPr marL="9525" marR="9525" marT="9525" marB="0"/>
                </a:tc>
                <a:extLst>
                  <a:ext uri="{0D108BD9-81ED-4DB2-BD59-A6C34878D82A}">
                    <a16:rowId xmlns:a16="http://schemas.microsoft.com/office/drawing/2014/main" val="4111294213"/>
                  </a:ext>
                </a:extLst>
              </a:tr>
              <a:tr h="173475">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31%</a:t>
                      </a:r>
                    </a:p>
                  </a:txBody>
                  <a:tcPr marL="9525" marR="9525" marT="9525" marB="0"/>
                </a:tc>
                <a:extLst>
                  <a:ext uri="{0D108BD9-81ED-4DB2-BD59-A6C34878D82A}">
                    <a16:rowId xmlns:a16="http://schemas.microsoft.com/office/drawing/2014/main" val="2539450756"/>
                  </a:ext>
                </a:extLst>
              </a:tr>
              <a:tr h="173475">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16%</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46%</a:t>
                      </a:r>
                    </a:p>
                  </a:txBody>
                  <a:tcPr marL="9525" marR="9525" marT="9525" marB="0"/>
                </a:tc>
                <a:extLst>
                  <a:ext uri="{0D108BD9-81ED-4DB2-BD59-A6C34878D82A}">
                    <a16:rowId xmlns:a16="http://schemas.microsoft.com/office/drawing/2014/main" val="78031306"/>
                  </a:ext>
                </a:extLst>
              </a:tr>
              <a:tr h="173475">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22%</a:t>
                      </a:r>
                    </a:p>
                  </a:txBody>
                  <a:tcPr marL="9525" marR="9525" marT="9525" marB="0"/>
                </a:tc>
                <a:extLst>
                  <a:ext uri="{0D108BD9-81ED-4DB2-BD59-A6C34878D82A}">
                    <a16:rowId xmlns:a16="http://schemas.microsoft.com/office/drawing/2014/main" val="1737103958"/>
                  </a:ext>
                </a:extLst>
              </a:tr>
              <a:tr h="173475">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29%</a:t>
                      </a:r>
                    </a:p>
                  </a:txBody>
                  <a:tcPr marL="9525" marR="9525" marT="9525" marB="0"/>
                </a:tc>
                <a:extLst>
                  <a:ext uri="{0D108BD9-81ED-4DB2-BD59-A6C34878D82A}">
                    <a16:rowId xmlns:a16="http://schemas.microsoft.com/office/drawing/2014/main" val="3660331202"/>
                  </a:ext>
                </a:extLst>
              </a:tr>
              <a:tr h="173475">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17%</a:t>
                      </a:r>
                    </a:p>
                  </a:txBody>
                  <a:tcPr marL="9525" marR="9525" marT="9525" marB="0"/>
                </a:tc>
                <a:extLst>
                  <a:ext uri="{0D108BD9-81ED-4DB2-BD59-A6C34878D82A}">
                    <a16:rowId xmlns:a16="http://schemas.microsoft.com/office/drawing/2014/main" val="2415598255"/>
                  </a:ext>
                </a:extLst>
              </a:tr>
              <a:tr h="173475">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49%</a:t>
                      </a:r>
                    </a:p>
                  </a:txBody>
                  <a:tcPr marL="9525" marR="9525" marT="9525" marB="0"/>
                </a:tc>
                <a:extLst>
                  <a:ext uri="{0D108BD9-81ED-4DB2-BD59-A6C34878D82A}">
                    <a16:rowId xmlns:a16="http://schemas.microsoft.com/office/drawing/2014/main" val="2988748003"/>
                  </a:ext>
                </a:extLst>
              </a:tr>
              <a:tr h="173475">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17%</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33%</a:t>
                      </a:r>
                    </a:p>
                  </a:txBody>
                  <a:tcPr marL="9525" marR="9525" marT="9525" marB="0"/>
                </a:tc>
                <a:extLst>
                  <a:ext uri="{0D108BD9-81ED-4DB2-BD59-A6C34878D82A}">
                    <a16:rowId xmlns:a16="http://schemas.microsoft.com/office/drawing/2014/main" val="2648683197"/>
                  </a:ext>
                </a:extLst>
              </a:tr>
              <a:tr h="173475">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15%</a:t>
                      </a:r>
                    </a:p>
                  </a:txBody>
                  <a:tcPr marL="9525" marR="9525" marT="9525" marB="0"/>
                </a:tc>
                <a:extLst>
                  <a:ext uri="{0D108BD9-81ED-4DB2-BD59-A6C34878D82A}">
                    <a16:rowId xmlns:a16="http://schemas.microsoft.com/office/drawing/2014/main" val="2022569222"/>
                  </a:ext>
                </a:extLst>
              </a:tr>
            </a:tbl>
          </a:graphicData>
        </a:graphic>
      </p:graphicFrame>
      <p:graphicFrame>
        <p:nvGraphicFramePr>
          <p:cNvPr id="29" name="Gráfico 28"/>
          <p:cNvGraphicFramePr>
            <a:graphicFrameLocks/>
          </p:cNvGraphicFramePr>
          <p:nvPr>
            <p:extLst>
              <p:ext uri="{D42A27DB-BD31-4B8C-83A1-F6EECF244321}">
                <p14:modId xmlns:p14="http://schemas.microsoft.com/office/powerpoint/2010/main" val="493815277"/>
              </p:ext>
            </p:extLst>
          </p:nvPr>
        </p:nvGraphicFramePr>
        <p:xfrm>
          <a:off x="6376702" y="434068"/>
          <a:ext cx="4572000" cy="2400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Gráfico 29"/>
          <p:cNvGraphicFramePr>
            <a:graphicFrameLocks/>
          </p:cNvGraphicFramePr>
          <p:nvPr>
            <p:extLst>
              <p:ext uri="{D42A27DB-BD31-4B8C-83A1-F6EECF244321}">
                <p14:modId xmlns:p14="http://schemas.microsoft.com/office/powerpoint/2010/main" val="2964802466"/>
              </p:ext>
            </p:extLst>
          </p:nvPr>
        </p:nvGraphicFramePr>
        <p:xfrm>
          <a:off x="599336" y="4115594"/>
          <a:ext cx="4572000" cy="23461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áfico 26"/>
          <p:cNvGraphicFramePr>
            <a:graphicFrameLocks/>
          </p:cNvGraphicFramePr>
          <p:nvPr>
            <p:extLst>
              <p:ext uri="{D42A27DB-BD31-4B8C-83A1-F6EECF244321}">
                <p14:modId xmlns:p14="http://schemas.microsoft.com/office/powerpoint/2010/main" val="2951015684"/>
              </p:ext>
            </p:extLst>
          </p:nvPr>
        </p:nvGraphicFramePr>
        <p:xfrm>
          <a:off x="491200" y="1634218"/>
          <a:ext cx="506315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524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4" name="CuadroTexto 23"/>
          <p:cNvSpPr txBox="1"/>
          <p:nvPr/>
        </p:nvSpPr>
        <p:spPr>
          <a:xfrm>
            <a:off x="338735" y="867539"/>
            <a:ext cx="6537807" cy="400110"/>
          </a:xfrm>
          <a:prstGeom prst="rect">
            <a:avLst/>
          </a:prstGeom>
          <a:noFill/>
        </p:spPr>
        <p:txBody>
          <a:bodyPr wrap="square" rtlCol="0">
            <a:spAutoFit/>
          </a:bodyPr>
          <a:lstStyle/>
          <a:p>
            <a:r>
              <a:rPr lang="es-ES" sz="2000" b="1" i="1" dirty="0">
                <a:solidFill>
                  <a:schemeClr val="tx1">
                    <a:lumMod val="65000"/>
                    <a:lumOff val="35000"/>
                  </a:schemeClr>
                </a:solidFill>
              </a:rPr>
              <a:t>¿Con qué frecuencia visita un parque?</a:t>
            </a:r>
            <a:endParaRPr lang="es-CL" sz="2000" b="1" i="1" dirty="0">
              <a:solidFill>
                <a:schemeClr val="tx1">
                  <a:lumMod val="65000"/>
                  <a:lumOff val="35000"/>
                </a:schemeClr>
              </a:solidFill>
            </a:endParaRPr>
          </a:p>
        </p:txBody>
      </p:sp>
      <p:graphicFrame>
        <p:nvGraphicFramePr>
          <p:cNvPr id="29" name="Gráfico 28"/>
          <p:cNvGraphicFramePr>
            <a:graphicFrameLocks/>
          </p:cNvGraphicFramePr>
          <p:nvPr>
            <p:extLst>
              <p:ext uri="{D42A27DB-BD31-4B8C-83A1-F6EECF244321}">
                <p14:modId xmlns:p14="http://schemas.microsoft.com/office/powerpoint/2010/main" val="718368905"/>
              </p:ext>
            </p:extLst>
          </p:nvPr>
        </p:nvGraphicFramePr>
        <p:xfrm>
          <a:off x="7223965" y="979862"/>
          <a:ext cx="4572000" cy="2114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Gráfico 30"/>
          <p:cNvGraphicFramePr>
            <a:graphicFrameLocks/>
          </p:cNvGraphicFramePr>
          <p:nvPr>
            <p:extLst>
              <p:ext uri="{D42A27DB-BD31-4B8C-83A1-F6EECF244321}">
                <p14:modId xmlns:p14="http://schemas.microsoft.com/office/powerpoint/2010/main" val="3908607390"/>
              </p:ext>
            </p:extLst>
          </p:nvPr>
        </p:nvGraphicFramePr>
        <p:xfrm>
          <a:off x="7159624" y="341715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601699468"/>
              </p:ext>
            </p:extLst>
          </p:nvPr>
        </p:nvGraphicFramePr>
        <p:xfrm>
          <a:off x="423542" y="3094412"/>
          <a:ext cx="6416346" cy="3503469"/>
        </p:xfrm>
        <a:graphic>
          <a:graphicData uri="http://schemas.openxmlformats.org/drawingml/2006/table">
            <a:tbl>
              <a:tblPr>
                <a:tableStyleId>{0505E3EF-67EA-436B-97B2-0124C06EBD24}</a:tableStyleId>
              </a:tblPr>
              <a:tblGrid>
                <a:gridCol w="1291611">
                  <a:extLst>
                    <a:ext uri="{9D8B030D-6E8A-4147-A177-3AD203B41FA5}">
                      <a16:colId xmlns:a16="http://schemas.microsoft.com/office/drawing/2014/main" val="2003560615"/>
                    </a:ext>
                  </a:extLst>
                </a:gridCol>
                <a:gridCol w="1103453">
                  <a:extLst>
                    <a:ext uri="{9D8B030D-6E8A-4147-A177-3AD203B41FA5}">
                      <a16:colId xmlns:a16="http://schemas.microsoft.com/office/drawing/2014/main" val="1929226420"/>
                    </a:ext>
                  </a:extLst>
                </a:gridCol>
                <a:gridCol w="1295400">
                  <a:extLst>
                    <a:ext uri="{9D8B030D-6E8A-4147-A177-3AD203B41FA5}">
                      <a16:colId xmlns:a16="http://schemas.microsoft.com/office/drawing/2014/main" val="3471183118"/>
                    </a:ext>
                  </a:extLst>
                </a:gridCol>
                <a:gridCol w="1258747">
                  <a:extLst>
                    <a:ext uri="{9D8B030D-6E8A-4147-A177-3AD203B41FA5}">
                      <a16:colId xmlns:a16="http://schemas.microsoft.com/office/drawing/2014/main" val="3698281190"/>
                    </a:ext>
                  </a:extLst>
                </a:gridCol>
                <a:gridCol w="762000">
                  <a:extLst>
                    <a:ext uri="{9D8B030D-6E8A-4147-A177-3AD203B41FA5}">
                      <a16:colId xmlns:a16="http://schemas.microsoft.com/office/drawing/2014/main" val="823536205"/>
                    </a:ext>
                  </a:extLst>
                </a:gridCol>
                <a:gridCol w="705135">
                  <a:extLst>
                    <a:ext uri="{9D8B030D-6E8A-4147-A177-3AD203B41FA5}">
                      <a16:colId xmlns:a16="http://schemas.microsoft.com/office/drawing/2014/main" val="2174513328"/>
                    </a:ext>
                  </a:extLst>
                </a:gridCol>
              </a:tblGrid>
              <a:tr h="335382">
                <a:tc>
                  <a:txBody>
                    <a:bodyPr/>
                    <a:lstStyle/>
                    <a:p>
                      <a:pPr algn="l" fontAlgn="b"/>
                      <a:r>
                        <a:rPr lang="es-CL" sz="1200" u="none" strike="noStrike">
                          <a:effectLst/>
                        </a:rPr>
                        <a:t> </a:t>
                      </a:r>
                      <a:endParaRPr lang="es-CL" sz="1200" b="0" i="0" u="none" strike="noStrike">
                        <a:solidFill>
                          <a:srgbClr val="000000"/>
                        </a:solidFill>
                        <a:effectLst/>
                        <a:latin typeface="Calibri" panose="020F0502020204030204" pitchFamily="34" charset="0"/>
                      </a:endParaRPr>
                    </a:p>
                  </a:txBody>
                  <a:tcPr marL="749" marR="749" marT="749" marB="0" anchor="b"/>
                </a:tc>
                <a:tc>
                  <a:txBody>
                    <a:bodyPr/>
                    <a:lstStyle/>
                    <a:p>
                      <a:pPr algn="ctr" fontAlgn="b"/>
                      <a:r>
                        <a:rPr lang="es-ES" sz="1200" b="1" i="0" u="none" strike="noStrike" dirty="0">
                          <a:solidFill>
                            <a:srgbClr val="000000"/>
                          </a:solidFill>
                          <a:effectLst/>
                          <a:latin typeface="Calibri" panose="020F0502020204030204" pitchFamily="34" charset="0"/>
                        </a:rPr>
                        <a:t>Frecuentemente</a:t>
                      </a:r>
                    </a:p>
                  </a:txBody>
                  <a:tcPr marL="9525" marR="9525" marT="9525" marB="0" anchor="ctr"/>
                </a:tc>
                <a:tc>
                  <a:txBody>
                    <a:bodyPr/>
                    <a:lstStyle/>
                    <a:p>
                      <a:pPr algn="ctr" fontAlgn="b"/>
                      <a:r>
                        <a:rPr lang="es-ES" sz="1200" b="1" i="0" u="none" strike="noStrike">
                          <a:solidFill>
                            <a:srgbClr val="000000"/>
                          </a:solidFill>
                          <a:effectLst/>
                          <a:latin typeface="Calibri" panose="020F0502020204030204" pitchFamily="34" charset="0"/>
                        </a:rPr>
                        <a:t>Al menos una vez a la semana</a:t>
                      </a:r>
                    </a:p>
                  </a:txBody>
                  <a:tcPr marL="9525" marR="9525" marT="9525" marB="0" anchor="ctr"/>
                </a:tc>
                <a:tc>
                  <a:txBody>
                    <a:bodyPr/>
                    <a:lstStyle/>
                    <a:p>
                      <a:pPr algn="ctr" fontAlgn="b"/>
                      <a:r>
                        <a:rPr lang="es-CL" sz="1200" b="1" i="0" u="none" strike="noStrike">
                          <a:solidFill>
                            <a:srgbClr val="000000"/>
                          </a:solidFill>
                          <a:effectLst/>
                          <a:latin typeface="Calibri" panose="020F0502020204030204" pitchFamily="34" charset="0"/>
                        </a:rPr>
                        <a:t>Mensualmente</a:t>
                      </a:r>
                    </a:p>
                  </a:txBody>
                  <a:tcPr marL="9525" marR="9525" marT="9525" marB="0" anchor="ctr"/>
                </a:tc>
                <a:tc>
                  <a:txBody>
                    <a:bodyPr/>
                    <a:lstStyle/>
                    <a:p>
                      <a:pPr algn="ctr" fontAlgn="b"/>
                      <a:r>
                        <a:rPr lang="es-ES" sz="1200" b="1" i="0" u="none" strike="noStrike" dirty="0">
                          <a:solidFill>
                            <a:srgbClr val="000000"/>
                          </a:solidFill>
                          <a:effectLst/>
                          <a:latin typeface="Calibri" panose="020F0502020204030204" pitchFamily="34" charset="0"/>
                        </a:rPr>
                        <a:t>Rara vez</a:t>
                      </a:r>
                    </a:p>
                  </a:txBody>
                  <a:tcPr marL="9525" marR="9525" marT="9525" marB="0" anchor="ctr"/>
                </a:tc>
                <a:tc>
                  <a:txBody>
                    <a:bodyPr/>
                    <a:lstStyle/>
                    <a:p>
                      <a:pPr algn="ctr" fontAlgn="b"/>
                      <a:r>
                        <a:rPr lang="es-CL" sz="1200" b="1" i="0" u="none" strike="noStrike" dirty="0">
                          <a:solidFill>
                            <a:srgbClr val="000000"/>
                          </a:solidFill>
                          <a:effectLst/>
                          <a:latin typeface="Calibri" panose="020F0502020204030204" pitchFamily="34" charset="0"/>
                        </a:rPr>
                        <a:t>Nunca</a:t>
                      </a:r>
                    </a:p>
                  </a:txBody>
                  <a:tcPr marL="9525" marR="9525" marT="9525" marB="0" anchor="ctr"/>
                </a:tc>
                <a:extLst>
                  <a:ext uri="{0D108BD9-81ED-4DB2-BD59-A6C34878D82A}">
                    <a16:rowId xmlns:a16="http://schemas.microsoft.com/office/drawing/2014/main" val="4231155768"/>
                  </a:ext>
                </a:extLst>
              </a:tr>
              <a:tr h="171511">
                <a:tc>
                  <a:txBody>
                    <a:bodyPr/>
                    <a:lstStyle/>
                    <a:p>
                      <a:pPr algn="l" fontAlgn="t"/>
                      <a:r>
                        <a:rPr lang="es-CL" sz="1200" b="0" i="0" u="none" strike="noStrike">
                          <a:solidFill>
                            <a:srgbClr val="000000"/>
                          </a:solidFill>
                          <a:effectLst/>
                          <a:latin typeface="Calibri" panose="020F0502020204030204" pitchFamily="34" charset="0"/>
                        </a:rPr>
                        <a:t>Arica y Parinacota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38%</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0%</a:t>
                      </a:r>
                    </a:p>
                  </a:txBody>
                  <a:tcPr marL="9525" marR="9525" marT="9525" marB="0"/>
                </a:tc>
                <a:extLst>
                  <a:ext uri="{0D108BD9-81ED-4DB2-BD59-A6C34878D82A}">
                    <a16:rowId xmlns:a16="http://schemas.microsoft.com/office/drawing/2014/main" val="1981788811"/>
                  </a:ext>
                </a:extLst>
              </a:tr>
              <a:tr h="204831">
                <a:tc>
                  <a:txBody>
                    <a:bodyPr/>
                    <a:lstStyle/>
                    <a:p>
                      <a:pPr algn="l" fontAlgn="t"/>
                      <a:r>
                        <a:rPr lang="es-CL" sz="1200" b="0" i="0" u="none" strike="noStrike">
                          <a:solidFill>
                            <a:srgbClr val="000000"/>
                          </a:solidFill>
                          <a:effectLst/>
                          <a:latin typeface="Calibri" panose="020F0502020204030204" pitchFamily="34" charset="0"/>
                        </a:rPr>
                        <a:t>Tarapacá</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36%</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4%</a:t>
                      </a:r>
                    </a:p>
                  </a:txBody>
                  <a:tcPr marL="9525" marR="9525" marT="9525" marB="0"/>
                </a:tc>
                <a:extLst>
                  <a:ext uri="{0D108BD9-81ED-4DB2-BD59-A6C34878D82A}">
                    <a16:rowId xmlns:a16="http://schemas.microsoft.com/office/drawing/2014/main" val="893211928"/>
                  </a:ext>
                </a:extLst>
              </a:tr>
              <a:tr h="171511">
                <a:tc>
                  <a:txBody>
                    <a:bodyPr/>
                    <a:lstStyle/>
                    <a:p>
                      <a:pPr algn="l" fontAlgn="t"/>
                      <a:r>
                        <a:rPr lang="es-CL" sz="1200" b="0" i="0" u="none" strike="noStrike">
                          <a:solidFill>
                            <a:srgbClr val="000000"/>
                          </a:solidFill>
                          <a:effectLst/>
                          <a:latin typeface="Calibri" panose="020F0502020204030204" pitchFamily="34" charset="0"/>
                        </a:rPr>
                        <a:t>Antofagasta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29%</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699580275"/>
                  </a:ext>
                </a:extLst>
              </a:tr>
              <a:tr h="171511">
                <a:tc>
                  <a:txBody>
                    <a:bodyPr/>
                    <a:lstStyle/>
                    <a:p>
                      <a:pPr algn="l" fontAlgn="t"/>
                      <a:r>
                        <a:rPr lang="es-CL" sz="1200" b="0" i="0" u="none" strike="noStrike">
                          <a:solidFill>
                            <a:srgbClr val="000000"/>
                          </a:solidFill>
                          <a:effectLst/>
                          <a:latin typeface="Calibri" panose="020F0502020204030204" pitchFamily="34" charset="0"/>
                        </a:rPr>
                        <a:t>Atacama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a:t>
                      </a:r>
                    </a:p>
                  </a:txBody>
                  <a:tcPr marL="9525" marR="9525" marT="9525" marB="0"/>
                </a:tc>
                <a:extLst>
                  <a:ext uri="{0D108BD9-81ED-4DB2-BD59-A6C34878D82A}">
                    <a16:rowId xmlns:a16="http://schemas.microsoft.com/office/drawing/2014/main" val="2241872752"/>
                  </a:ext>
                </a:extLst>
              </a:tr>
              <a:tr h="171511">
                <a:tc>
                  <a:txBody>
                    <a:bodyPr/>
                    <a:lstStyle/>
                    <a:p>
                      <a:pPr algn="l" fontAlgn="t"/>
                      <a:r>
                        <a:rPr lang="es-CL" sz="1200" b="0" i="0" u="none" strike="noStrike">
                          <a:solidFill>
                            <a:srgbClr val="000000"/>
                          </a:solidFill>
                          <a:effectLst/>
                          <a:latin typeface="Calibri" panose="020F0502020204030204" pitchFamily="34" charset="0"/>
                        </a:rPr>
                        <a:t>Coquimbo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35%</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18%</a:t>
                      </a:r>
                    </a:p>
                  </a:txBody>
                  <a:tcPr marL="9525" marR="9525" marT="9525" marB="0"/>
                </a:tc>
                <a:extLst>
                  <a:ext uri="{0D108BD9-81ED-4DB2-BD59-A6C34878D82A}">
                    <a16:rowId xmlns:a16="http://schemas.microsoft.com/office/drawing/2014/main" val="4247232265"/>
                  </a:ext>
                </a:extLst>
              </a:tr>
              <a:tr h="171511">
                <a:tc>
                  <a:txBody>
                    <a:bodyPr/>
                    <a:lstStyle/>
                    <a:p>
                      <a:pPr algn="l" fontAlgn="t"/>
                      <a:r>
                        <a:rPr lang="es-CL" sz="1200" b="0" i="0" u="none" strike="noStrike">
                          <a:solidFill>
                            <a:srgbClr val="000000"/>
                          </a:solidFill>
                          <a:effectLst/>
                          <a:latin typeface="Calibri" panose="020F0502020204030204" pitchFamily="34" charset="0"/>
                        </a:rPr>
                        <a:t>Valparaíso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40%</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7%</a:t>
                      </a:r>
                    </a:p>
                  </a:txBody>
                  <a:tcPr marL="9525" marR="9525" marT="9525" marB="0"/>
                </a:tc>
                <a:extLst>
                  <a:ext uri="{0D108BD9-81ED-4DB2-BD59-A6C34878D82A}">
                    <a16:rowId xmlns:a16="http://schemas.microsoft.com/office/drawing/2014/main" val="3698083478"/>
                  </a:ext>
                </a:extLst>
              </a:tr>
              <a:tr h="171511">
                <a:tc>
                  <a:txBody>
                    <a:bodyPr/>
                    <a:lstStyle/>
                    <a:p>
                      <a:pPr algn="l" fontAlgn="t"/>
                      <a:r>
                        <a:rPr lang="es-CL" sz="1200" b="0" i="0" u="none" strike="noStrike">
                          <a:solidFill>
                            <a:srgbClr val="000000"/>
                          </a:solidFill>
                          <a:effectLst/>
                          <a:latin typeface="Calibri" panose="020F0502020204030204" pitchFamily="34" charset="0"/>
                        </a:rPr>
                        <a:t>Metropolitana</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25%</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5%</a:t>
                      </a:r>
                    </a:p>
                  </a:txBody>
                  <a:tcPr marL="9525" marR="9525" marT="9525" marB="0"/>
                </a:tc>
                <a:extLst>
                  <a:ext uri="{0D108BD9-81ED-4DB2-BD59-A6C34878D82A}">
                    <a16:rowId xmlns:a16="http://schemas.microsoft.com/office/drawing/2014/main" val="2587714690"/>
                  </a:ext>
                </a:extLst>
              </a:tr>
              <a:tr h="171511">
                <a:tc>
                  <a:txBody>
                    <a:bodyPr/>
                    <a:lstStyle/>
                    <a:p>
                      <a:pPr algn="l" fontAlgn="t"/>
                      <a:r>
                        <a:rPr lang="es-CL" sz="1200" b="0" i="0" u="none" strike="noStrike">
                          <a:solidFill>
                            <a:srgbClr val="000000"/>
                          </a:solidFill>
                          <a:effectLst/>
                          <a:latin typeface="Calibri" panose="020F0502020204030204" pitchFamily="34" charset="0"/>
                        </a:rPr>
                        <a:t>O'Higgins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37%</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12%</a:t>
                      </a:r>
                    </a:p>
                  </a:txBody>
                  <a:tcPr marL="9525" marR="9525" marT="9525" marB="0"/>
                </a:tc>
                <a:extLst>
                  <a:ext uri="{0D108BD9-81ED-4DB2-BD59-A6C34878D82A}">
                    <a16:rowId xmlns:a16="http://schemas.microsoft.com/office/drawing/2014/main" val="3555108536"/>
                  </a:ext>
                </a:extLst>
              </a:tr>
              <a:tr h="171511">
                <a:tc>
                  <a:txBody>
                    <a:bodyPr/>
                    <a:lstStyle/>
                    <a:p>
                      <a:pPr algn="l" fontAlgn="t"/>
                      <a:r>
                        <a:rPr lang="es-CL" sz="1200" b="0" i="0" u="none" strike="noStrike">
                          <a:solidFill>
                            <a:srgbClr val="000000"/>
                          </a:solidFill>
                          <a:effectLst/>
                          <a:latin typeface="Calibri" panose="020F0502020204030204" pitchFamily="34" charset="0"/>
                        </a:rPr>
                        <a:t>Maule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9%</a:t>
                      </a:r>
                    </a:p>
                  </a:txBody>
                  <a:tcPr marL="9525" marR="9525" marT="9525" marB="0"/>
                </a:tc>
                <a:extLst>
                  <a:ext uri="{0D108BD9-81ED-4DB2-BD59-A6C34878D82A}">
                    <a16:rowId xmlns:a16="http://schemas.microsoft.com/office/drawing/2014/main" val="3582598001"/>
                  </a:ext>
                </a:extLst>
              </a:tr>
              <a:tr h="171511">
                <a:tc>
                  <a:txBody>
                    <a:bodyPr/>
                    <a:lstStyle/>
                    <a:p>
                      <a:pPr algn="l" fontAlgn="t"/>
                      <a:r>
                        <a:rPr lang="es-CL" sz="1200" b="0" i="0" u="none" strike="noStrike">
                          <a:solidFill>
                            <a:srgbClr val="000000"/>
                          </a:solidFill>
                          <a:effectLst/>
                          <a:latin typeface="Calibri" panose="020F0502020204030204" pitchFamily="34" charset="0"/>
                        </a:rPr>
                        <a:t>Ñuble</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14%</a:t>
                      </a:r>
                    </a:p>
                  </a:txBody>
                  <a:tcPr marL="9525" marR="9525" marT="9525" marB="0"/>
                </a:tc>
                <a:extLst>
                  <a:ext uri="{0D108BD9-81ED-4DB2-BD59-A6C34878D82A}">
                    <a16:rowId xmlns:a16="http://schemas.microsoft.com/office/drawing/2014/main" val="4072604874"/>
                  </a:ext>
                </a:extLst>
              </a:tr>
              <a:tr h="171511">
                <a:tc>
                  <a:txBody>
                    <a:bodyPr/>
                    <a:lstStyle/>
                    <a:p>
                      <a:pPr algn="l" fontAlgn="t"/>
                      <a:r>
                        <a:rPr lang="es-CL" sz="1200" b="0" i="0" u="none" strike="noStrike">
                          <a:solidFill>
                            <a:srgbClr val="000000"/>
                          </a:solidFill>
                          <a:effectLst/>
                          <a:latin typeface="Calibri" panose="020F0502020204030204" pitchFamily="34" charset="0"/>
                        </a:rPr>
                        <a:t>Biobío</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27%</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4%</a:t>
                      </a:r>
                    </a:p>
                  </a:txBody>
                  <a:tcPr marL="9525" marR="9525" marT="9525" marB="0"/>
                </a:tc>
                <a:extLst>
                  <a:ext uri="{0D108BD9-81ED-4DB2-BD59-A6C34878D82A}">
                    <a16:rowId xmlns:a16="http://schemas.microsoft.com/office/drawing/2014/main" val="3252591615"/>
                  </a:ext>
                </a:extLst>
              </a:tr>
              <a:tr h="204831">
                <a:tc>
                  <a:txBody>
                    <a:bodyPr/>
                    <a:lstStyle/>
                    <a:p>
                      <a:pPr algn="l" fontAlgn="t"/>
                      <a:r>
                        <a:rPr lang="es-CL" sz="1200" b="0" i="0" u="none" strike="noStrike">
                          <a:solidFill>
                            <a:srgbClr val="000000"/>
                          </a:solidFill>
                          <a:effectLst/>
                          <a:latin typeface="Calibri" panose="020F0502020204030204" pitchFamily="34" charset="0"/>
                        </a:rPr>
                        <a:t>Araucanía</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42%</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10%</a:t>
                      </a:r>
                    </a:p>
                  </a:txBody>
                  <a:tcPr marL="9525" marR="9525" marT="9525" marB="0"/>
                </a:tc>
                <a:extLst>
                  <a:ext uri="{0D108BD9-81ED-4DB2-BD59-A6C34878D82A}">
                    <a16:rowId xmlns:a16="http://schemas.microsoft.com/office/drawing/2014/main" val="3208197219"/>
                  </a:ext>
                </a:extLst>
              </a:tr>
              <a:tr h="204831">
                <a:tc>
                  <a:txBody>
                    <a:bodyPr/>
                    <a:lstStyle/>
                    <a:p>
                      <a:pPr algn="l" fontAlgn="t"/>
                      <a:r>
                        <a:rPr lang="es-CL" sz="1200" b="0" i="0" u="none" strike="noStrike">
                          <a:solidFill>
                            <a:srgbClr val="000000"/>
                          </a:solidFill>
                          <a:effectLst/>
                          <a:latin typeface="Calibri" panose="020F0502020204030204" pitchFamily="34" charset="0"/>
                        </a:rPr>
                        <a:t>Los Ríos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9%</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29%</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5%</a:t>
                      </a:r>
                    </a:p>
                  </a:txBody>
                  <a:tcPr marL="9525" marR="9525" marT="9525" marB="0"/>
                </a:tc>
                <a:extLst>
                  <a:ext uri="{0D108BD9-81ED-4DB2-BD59-A6C34878D82A}">
                    <a16:rowId xmlns:a16="http://schemas.microsoft.com/office/drawing/2014/main" val="1719170147"/>
                  </a:ext>
                </a:extLst>
              </a:tr>
              <a:tr h="171511">
                <a:tc>
                  <a:txBody>
                    <a:bodyPr/>
                    <a:lstStyle/>
                    <a:p>
                      <a:pPr algn="l" fontAlgn="t"/>
                      <a:r>
                        <a:rPr lang="es-CL" sz="1200" b="0" i="0" u="none" strike="noStrike">
                          <a:solidFill>
                            <a:srgbClr val="000000"/>
                          </a:solidFill>
                          <a:effectLst/>
                          <a:latin typeface="Calibri" panose="020F0502020204030204" pitchFamily="34" charset="0"/>
                        </a:rPr>
                        <a:t>Los Lagos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11%</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23%</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29%</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7%</a:t>
                      </a:r>
                    </a:p>
                  </a:txBody>
                  <a:tcPr marL="9525" marR="9525" marT="9525" marB="0"/>
                </a:tc>
                <a:extLst>
                  <a:ext uri="{0D108BD9-81ED-4DB2-BD59-A6C34878D82A}">
                    <a16:rowId xmlns:a16="http://schemas.microsoft.com/office/drawing/2014/main" val="1402042349"/>
                  </a:ext>
                </a:extLst>
              </a:tr>
              <a:tr h="204831">
                <a:tc>
                  <a:txBody>
                    <a:bodyPr/>
                    <a:lstStyle/>
                    <a:p>
                      <a:pPr algn="l" fontAlgn="t"/>
                      <a:r>
                        <a:rPr lang="es-CL" sz="1200" b="0" i="0" u="none" strike="noStrike">
                          <a:solidFill>
                            <a:srgbClr val="000000"/>
                          </a:solidFill>
                          <a:effectLst/>
                          <a:latin typeface="Calibri" panose="020F0502020204030204" pitchFamily="34" charset="0"/>
                        </a:rPr>
                        <a:t>Aysén</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14%</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22%</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20%</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26%</a:t>
                      </a:r>
                    </a:p>
                  </a:txBody>
                  <a:tcPr marL="9525" marR="9525" marT="9525" marB="0"/>
                </a:tc>
                <a:tc>
                  <a:txBody>
                    <a:bodyPr/>
                    <a:lstStyle/>
                    <a:p>
                      <a:pPr algn="ctr" fontAlgn="t"/>
                      <a:r>
                        <a:rPr lang="es-CL" sz="1200" b="1" i="0" u="none" strike="noStrike" dirty="0">
                          <a:solidFill>
                            <a:srgbClr val="FF0000"/>
                          </a:solidFill>
                          <a:effectLst/>
                          <a:latin typeface="Calibri" panose="020F0502020204030204" pitchFamily="34" charset="0"/>
                        </a:rPr>
                        <a:t>19%</a:t>
                      </a:r>
                    </a:p>
                  </a:txBody>
                  <a:tcPr marL="9525" marR="9525" marT="9525" marB="0"/>
                </a:tc>
                <a:extLst>
                  <a:ext uri="{0D108BD9-81ED-4DB2-BD59-A6C34878D82A}">
                    <a16:rowId xmlns:a16="http://schemas.microsoft.com/office/drawing/2014/main" val="3471626839"/>
                  </a:ext>
                </a:extLst>
              </a:tr>
              <a:tr h="171511">
                <a:tc>
                  <a:txBody>
                    <a:bodyPr/>
                    <a:lstStyle/>
                    <a:p>
                      <a:pPr algn="l" fontAlgn="t"/>
                      <a:r>
                        <a:rPr lang="es-CL" sz="1200" b="0" i="0" u="none" strike="noStrike">
                          <a:solidFill>
                            <a:srgbClr val="000000"/>
                          </a:solidFill>
                          <a:effectLst/>
                          <a:latin typeface="Calibri" panose="020F0502020204030204" pitchFamily="34" charset="0"/>
                        </a:rPr>
                        <a:t>Magallanes</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5%</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38%</a:t>
                      </a:r>
                    </a:p>
                  </a:txBody>
                  <a:tcPr marL="9525" marR="9525" marT="9525" marB="0"/>
                </a:tc>
                <a:tc>
                  <a:txBody>
                    <a:bodyPr/>
                    <a:lstStyle/>
                    <a:p>
                      <a:pPr algn="ctr" fontAlgn="t"/>
                      <a:r>
                        <a:rPr lang="es-CL" sz="1200" b="0" i="0" u="none" strike="noStrike">
                          <a:solidFill>
                            <a:srgbClr val="000000"/>
                          </a:solidFill>
                          <a:effectLst/>
                          <a:latin typeface="Calibri" panose="020F0502020204030204" pitchFamily="34" charset="0"/>
                        </a:rPr>
                        <a:t>43%</a:t>
                      </a:r>
                    </a:p>
                  </a:txBody>
                  <a:tcPr marL="9525" marR="9525" marT="9525" marB="0"/>
                </a:tc>
                <a:tc>
                  <a:txBody>
                    <a:bodyPr/>
                    <a:lstStyle/>
                    <a:p>
                      <a:pPr algn="ctr" fontAlgn="t"/>
                      <a:r>
                        <a:rPr lang="es-CL" sz="1200" b="0" i="0" u="none" strike="noStrike" dirty="0">
                          <a:solidFill>
                            <a:srgbClr val="000000"/>
                          </a:solidFill>
                          <a:effectLst/>
                          <a:latin typeface="Calibri" panose="020F0502020204030204" pitchFamily="34" charset="0"/>
                        </a:rPr>
                        <a:t>8%</a:t>
                      </a:r>
                    </a:p>
                  </a:txBody>
                  <a:tcPr marL="9525" marR="9525" marT="9525" marB="0"/>
                </a:tc>
                <a:extLst>
                  <a:ext uri="{0D108BD9-81ED-4DB2-BD59-A6C34878D82A}">
                    <a16:rowId xmlns:a16="http://schemas.microsoft.com/office/drawing/2014/main" val="146834498"/>
                  </a:ext>
                </a:extLst>
              </a:tr>
            </a:tbl>
          </a:graphicData>
        </a:graphic>
      </p:graphicFrame>
      <p:sp>
        <p:nvSpPr>
          <p:cNvPr id="22" name="CuadroTexto 21"/>
          <p:cNvSpPr txBox="1"/>
          <p:nvPr/>
        </p:nvSpPr>
        <p:spPr>
          <a:xfrm>
            <a:off x="7314406" y="6249194"/>
            <a:ext cx="2362200" cy="384721"/>
          </a:xfrm>
          <a:prstGeom prst="rect">
            <a:avLst/>
          </a:prstGeom>
          <a:noFill/>
        </p:spPr>
        <p:txBody>
          <a:bodyPr wrap="square" rtlCol="0">
            <a:spAutoFit/>
          </a:bodyPr>
          <a:lstStyle/>
          <a:p>
            <a:r>
              <a:rPr lang="es-CL" dirty="0">
                <a:hlinkClick r:id="rId6" action="ppaction://hlinksldjump"/>
              </a:rPr>
              <a:t>(Comparar)</a:t>
            </a:r>
            <a:endParaRPr lang="es-CL" dirty="0"/>
          </a:p>
        </p:txBody>
      </p:sp>
      <p:graphicFrame>
        <p:nvGraphicFramePr>
          <p:cNvPr id="28" name="Gráfico 27"/>
          <p:cNvGraphicFramePr>
            <a:graphicFrameLocks/>
          </p:cNvGraphicFramePr>
          <p:nvPr>
            <p:extLst>
              <p:ext uri="{D42A27DB-BD31-4B8C-83A1-F6EECF244321}">
                <p14:modId xmlns:p14="http://schemas.microsoft.com/office/powerpoint/2010/main" val="2575497120"/>
              </p:ext>
            </p:extLst>
          </p:nvPr>
        </p:nvGraphicFramePr>
        <p:xfrm>
          <a:off x="338735" y="1267649"/>
          <a:ext cx="5560480" cy="16677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585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1" name="CuadroTexto 20"/>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Si rara vez o nunca visita un parque urbano ¿cuáles son las razones?*</a:t>
            </a:r>
            <a:endParaRPr lang="es-CL" sz="2000" b="1" i="1" dirty="0">
              <a:solidFill>
                <a:schemeClr val="tx1">
                  <a:lumMod val="65000"/>
                  <a:lumOff val="35000"/>
                </a:schemeClr>
              </a:solidFill>
            </a:endParaRPr>
          </a:p>
        </p:txBody>
      </p:sp>
      <p:sp>
        <p:nvSpPr>
          <p:cNvPr id="24" name="CuadroTexto 23"/>
          <p:cNvSpPr txBox="1"/>
          <p:nvPr/>
        </p:nvSpPr>
        <p:spPr>
          <a:xfrm>
            <a:off x="761205" y="6477794"/>
            <a:ext cx="10468199" cy="523220"/>
          </a:xfrm>
          <a:prstGeom prst="rect">
            <a:avLst/>
          </a:prstGeom>
          <a:noFill/>
        </p:spPr>
        <p:txBody>
          <a:bodyPr wrap="square" rtlCol="0">
            <a:spAutoFit/>
          </a:bodyPr>
          <a:lstStyle/>
          <a:p>
            <a:r>
              <a:rPr lang="es-CL" sz="1400" dirty="0"/>
              <a:t>* Esta pregunta la respondieron quienes señalaron que nunca o rara vez van a un parque urbano. </a:t>
            </a:r>
          </a:p>
          <a:p>
            <a:endParaRPr lang="es-CL" sz="1400" dirty="0"/>
          </a:p>
        </p:txBody>
      </p:sp>
      <p:graphicFrame>
        <p:nvGraphicFramePr>
          <p:cNvPr id="25" name="Gráfico 24"/>
          <p:cNvGraphicFramePr>
            <a:graphicFrameLocks/>
          </p:cNvGraphicFramePr>
          <p:nvPr>
            <p:extLst>
              <p:ext uri="{D42A27DB-BD31-4B8C-83A1-F6EECF244321}">
                <p14:modId xmlns:p14="http://schemas.microsoft.com/office/powerpoint/2010/main" val="2822365807"/>
              </p:ext>
            </p:extLst>
          </p:nvPr>
        </p:nvGraphicFramePr>
        <p:xfrm>
          <a:off x="418453" y="1543283"/>
          <a:ext cx="10591800" cy="4481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27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txBox="1">
            <a:spLocks/>
          </p:cNvSpPr>
          <p:nvPr/>
        </p:nvSpPr>
        <p:spPr>
          <a:xfrm>
            <a:off x="380206" y="268748"/>
            <a:ext cx="5715794" cy="323157"/>
          </a:xfrm>
          <a:prstGeom prst="rect">
            <a:avLst/>
          </a:prstGeom>
        </p:spPr>
        <p:txBody>
          <a:bodyPr vert="horz" wrap="square" lIns="0" tIns="53332" rIns="0" bIns="0" rtlCol="0">
            <a:spAutoFit/>
          </a:bodyPr>
          <a:lstStyle>
            <a:lvl1pPr>
              <a:defRPr>
                <a:latin typeface="+mj-lt"/>
                <a:ea typeface="+mj-ea"/>
                <a:cs typeface="+mj-cs"/>
              </a:defRPr>
            </a:lvl1pPr>
          </a:lstStyle>
          <a:p>
            <a:pPr marL="12700" marR="5080" defTabSz="914400">
              <a:lnSpc>
                <a:spcPts val="2100"/>
              </a:lnSpc>
              <a:spcBef>
                <a:spcPts val="420"/>
              </a:spcBef>
            </a:pPr>
            <a:r>
              <a:rPr lang="es-CL" sz="2400" b="1" kern="0" spc="-11" dirty="0">
                <a:solidFill>
                  <a:schemeClr val="accent3">
                    <a:lumMod val="75000"/>
                  </a:schemeClr>
                </a:solidFill>
                <a:latin typeface="Calibri" panose="020F0502020204030204" pitchFamily="34" charset="0"/>
                <a:cs typeface="Calibri" panose="020F0502020204030204" pitchFamily="34" charset="0"/>
              </a:rPr>
              <a:t>RESULTADOS DE LA CONSULTA CIUDADANA</a:t>
            </a:r>
            <a:endParaRPr lang="es-CL" sz="2400" kern="0" spc="-5" dirty="0">
              <a:solidFill>
                <a:schemeClr val="accent3"/>
              </a:solidFill>
            </a:endParaRPr>
          </a:p>
        </p:txBody>
      </p:sp>
      <p:sp>
        <p:nvSpPr>
          <p:cNvPr id="3" name="object 8"/>
          <p:cNvSpPr/>
          <p:nvPr/>
        </p:nvSpPr>
        <p:spPr>
          <a:xfrm>
            <a:off x="395599" y="197003"/>
            <a:ext cx="1861655" cy="0"/>
          </a:xfrm>
          <a:custGeom>
            <a:avLst/>
            <a:gdLst/>
            <a:ahLst/>
            <a:cxnLst/>
            <a:rect l="l" t="t" r="r" b="b"/>
            <a:pathLst>
              <a:path w="1536064">
                <a:moveTo>
                  <a:pt x="0" y="0"/>
                </a:moveTo>
                <a:lnTo>
                  <a:pt x="1535950" y="0"/>
                </a:lnTo>
              </a:path>
            </a:pathLst>
          </a:custGeom>
          <a:ln w="77977">
            <a:solidFill>
              <a:srgbClr val="DAE4A1"/>
            </a:solidFill>
          </a:ln>
        </p:spPr>
        <p:txBody>
          <a:bodyPr wrap="square" lIns="0" tIns="0" rIns="0" bIns="0" rtlCol="0"/>
          <a:lstStyle/>
          <a:p>
            <a:endParaRPr>
              <a:solidFill>
                <a:prstClr val="black"/>
              </a:solidFill>
            </a:endParaRPr>
          </a:p>
        </p:txBody>
      </p:sp>
      <p:sp>
        <p:nvSpPr>
          <p:cNvPr id="4" name="object 24"/>
          <p:cNvSpPr/>
          <p:nvPr/>
        </p:nvSpPr>
        <p:spPr>
          <a:xfrm>
            <a:off x="2459802" y="159369"/>
            <a:ext cx="63877" cy="75658"/>
          </a:xfrm>
          <a:custGeom>
            <a:avLst/>
            <a:gdLst/>
            <a:ahLst/>
            <a:cxnLst/>
            <a:rect l="l" t="t" r="r" b="b"/>
            <a:pathLst>
              <a:path w="52705" h="85725">
                <a:moveTo>
                  <a:pt x="17449" y="0"/>
                </a:moveTo>
                <a:lnTo>
                  <a:pt x="6932" y="2270"/>
                </a:lnTo>
                <a:lnTo>
                  <a:pt x="2138" y="8493"/>
                </a:lnTo>
                <a:lnTo>
                  <a:pt x="952" y="19891"/>
                </a:lnTo>
                <a:lnTo>
                  <a:pt x="887" y="34284"/>
                </a:lnTo>
                <a:lnTo>
                  <a:pt x="792" y="48676"/>
                </a:lnTo>
                <a:lnTo>
                  <a:pt x="589" y="63068"/>
                </a:lnTo>
                <a:lnTo>
                  <a:pt x="203" y="77460"/>
                </a:lnTo>
                <a:lnTo>
                  <a:pt x="0" y="83493"/>
                </a:lnTo>
                <a:lnTo>
                  <a:pt x="2832" y="85423"/>
                </a:lnTo>
                <a:lnTo>
                  <a:pt x="46926" y="82874"/>
                </a:lnTo>
                <a:lnTo>
                  <a:pt x="51712" y="63068"/>
                </a:lnTo>
                <a:lnTo>
                  <a:pt x="51644" y="34284"/>
                </a:lnTo>
                <a:lnTo>
                  <a:pt x="51543" y="18955"/>
                </a:lnTo>
                <a:lnTo>
                  <a:pt x="51993" y="11103"/>
                </a:lnTo>
                <a:lnTo>
                  <a:pt x="52704" y="3381"/>
                </a:lnTo>
                <a:lnTo>
                  <a:pt x="47053" y="1159"/>
                </a:lnTo>
                <a:lnTo>
                  <a:pt x="35801" y="460"/>
                </a:lnTo>
                <a:lnTo>
                  <a:pt x="17449" y="0"/>
                </a:lnTo>
                <a:close/>
              </a:path>
            </a:pathLst>
          </a:custGeom>
          <a:solidFill>
            <a:srgbClr val="DAE4A1"/>
          </a:solidFill>
        </p:spPr>
        <p:txBody>
          <a:bodyPr wrap="square" lIns="0" tIns="0" rIns="0" bIns="0" rtlCol="0"/>
          <a:lstStyle/>
          <a:p>
            <a:endParaRPr>
              <a:solidFill>
                <a:prstClr val="black"/>
              </a:solidFill>
            </a:endParaRPr>
          </a:p>
        </p:txBody>
      </p:sp>
      <p:sp>
        <p:nvSpPr>
          <p:cNvPr id="5" name="object 25"/>
          <p:cNvSpPr/>
          <p:nvPr/>
        </p:nvSpPr>
        <p:spPr>
          <a:xfrm>
            <a:off x="2384649" y="159605"/>
            <a:ext cx="57720" cy="75097"/>
          </a:xfrm>
          <a:custGeom>
            <a:avLst/>
            <a:gdLst/>
            <a:ahLst/>
            <a:cxnLst/>
            <a:rect l="l" t="t" r="r" b="b"/>
            <a:pathLst>
              <a:path w="47625" h="85090">
                <a:moveTo>
                  <a:pt x="43459" y="0"/>
                </a:moveTo>
                <a:lnTo>
                  <a:pt x="29857" y="342"/>
                </a:lnTo>
                <a:lnTo>
                  <a:pt x="11024" y="615"/>
                </a:lnTo>
                <a:lnTo>
                  <a:pt x="2592" y="1873"/>
                </a:lnTo>
                <a:lnTo>
                  <a:pt x="420" y="6779"/>
                </a:lnTo>
                <a:lnTo>
                  <a:pt x="368" y="17995"/>
                </a:lnTo>
                <a:lnTo>
                  <a:pt x="177" y="26301"/>
                </a:lnTo>
                <a:lnTo>
                  <a:pt x="342" y="34620"/>
                </a:lnTo>
                <a:lnTo>
                  <a:pt x="441" y="68152"/>
                </a:lnTo>
                <a:lnTo>
                  <a:pt x="189" y="77552"/>
                </a:lnTo>
                <a:lnTo>
                  <a:pt x="0" y="82448"/>
                </a:lnTo>
                <a:lnTo>
                  <a:pt x="2959" y="84937"/>
                </a:lnTo>
                <a:lnTo>
                  <a:pt x="35313" y="84626"/>
                </a:lnTo>
                <a:lnTo>
                  <a:pt x="44653" y="83146"/>
                </a:lnTo>
                <a:lnTo>
                  <a:pt x="46572" y="77552"/>
                </a:lnTo>
                <a:lnTo>
                  <a:pt x="46389" y="68152"/>
                </a:lnTo>
                <a:lnTo>
                  <a:pt x="46340" y="24381"/>
                </a:lnTo>
                <a:lnTo>
                  <a:pt x="46659" y="10833"/>
                </a:lnTo>
                <a:lnTo>
                  <a:pt x="47002" y="2920"/>
                </a:lnTo>
                <a:lnTo>
                  <a:pt x="43459" y="0"/>
                </a:lnTo>
                <a:close/>
              </a:path>
            </a:pathLst>
          </a:custGeom>
          <a:solidFill>
            <a:srgbClr val="DAE4A1"/>
          </a:solidFill>
        </p:spPr>
        <p:txBody>
          <a:bodyPr wrap="square" lIns="0" tIns="0" rIns="0" bIns="0" rtlCol="0"/>
          <a:lstStyle/>
          <a:p>
            <a:endParaRPr>
              <a:solidFill>
                <a:prstClr val="black"/>
              </a:solidFill>
            </a:endParaRPr>
          </a:p>
        </p:txBody>
      </p:sp>
      <p:sp>
        <p:nvSpPr>
          <p:cNvPr id="6" name="object 26"/>
          <p:cNvSpPr/>
          <p:nvPr/>
        </p:nvSpPr>
        <p:spPr>
          <a:xfrm>
            <a:off x="2550071" y="161020"/>
            <a:ext cx="64646" cy="71174"/>
          </a:xfrm>
          <a:custGeom>
            <a:avLst/>
            <a:gdLst/>
            <a:ahLst/>
            <a:cxnLst/>
            <a:rect l="l" t="t" r="r" b="b"/>
            <a:pathLst>
              <a:path w="53339" h="80645">
                <a:moveTo>
                  <a:pt x="18592" y="0"/>
                </a:moveTo>
                <a:lnTo>
                  <a:pt x="6594" y="2143"/>
                </a:lnTo>
                <a:lnTo>
                  <a:pt x="1792" y="9489"/>
                </a:lnTo>
                <a:lnTo>
                  <a:pt x="304" y="24290"/>
                </a:lnTo>
                <a:lnTo>
                  <a:pt x="0" y="29624"/>
                </a:lnTo>
                <a:lnTo>
                  <a:pt x="101" y="32291"/>
                </a:lnTo>
                <a:lnTo>
                  <a:pt x="628" y="50552"/>
                </a:lnTo>
                <a:lnTo>
                  <a:pt x="21708" y="80061"/>
                </a:lnTo>
                <a:lnTo>
                  <a:pt x="32219" y="79840"/>
                </a:lnTo>
                <a:lnTo>
                  <a:pt x="41469" y="79122"/>
                </a:lnTo>
                <a:lnTo>
                  <a:pt x="48331" y="77152"/>
                </a:lnTo>
                <a:lnTo>
                  <a:pt x="52309" y="73237"/>
                </a:lnTo>
                <a:lnTo>
                  <a:pt x="52908" y="66683"/>
                </a:lnTo>
                <a:lnTo>
                  <a:pt x="52273" y="59866"/>
                </a:lnTo>
                <a:lnTo>
                  <a:pt x="52319" y="50552"/>
                </a:lnTo>
                <a:lnTo>
                  <a:pt x="52465" y="46143"/>
                </a:lnTo>
                <a:lnTo>
                  <a:pt x="52568" y="41421"/>
                </a:lnTo>
                <a:lnTo>
                  <a:pt x="52539" y="16136"/>
                </a:lnTo>
                <a:lnTo>
                  <a:pt x="52705" y="8428"/>
                </a:lnTo>
                <a:lnTo>
                  <a:pt x="52882" y="3208"/>
                </a:lnTo>
                <a:lnTo>
                  <a:pt x="50126" y="1240"/>
                </a:lnTo>
                <a:lnTo>
                  <a:pt x="41668" y="808"/>
                </a:lnTo>
                <a:lnTo>
                  <a:pt x="18592" y="0"/>
                </a:lnTo>
                <a:close/>
              </a:path>
            </a:pathLst>
          </a:custGeom>
          <a:solidFill>
            <a:srgbClr val="DAE4A1"/>
          </a:solidFill>
        </p:spPr>
        <p:txBody>
          <a:bodyPr wrap="square" lIns="0" tIns="0" rIns="0" bIns="0" rtlCol="0"/>
          <a:lstStyle/>
          <a:p>
            <a:endParaRPr>
              <a:solidFill>
                <a:prstClr val="black"/>
              </a:solidFill>
            </a:endParaRPr>
          </a:p>
        </p:txBody>
      </p:sp>
      <p:sp>
        <p:nvSpPr>
          <p:cNvPr id="7" name="object 27"/>
          <p:cNvSpPr/>
          <p:nvPr/>
        </p:nvSpPr>
        <p:spPr>
          <a:xfrm>
            <a:off x="2309376" y="159463"/>
            <a:ext cx="54641" cy="75658"/>
          </a:xfrm>
          <a:custGeom>
            <a:avLst/>
            <a:gdLst/>
            <a:ahLst/>
            <a:cxnLst/>
            <a:rect l="l" t="t" r="r" b="b"/>
            <a:pathLst>
              <a:path w="45085" h="85725">
                <a:moveTo>
                  <a:pt x="42608" y="0"/>
                </a:moveTo>
                <a:lnTo>
                  <a:pt x="1452" y="7382"/>
                </a:lnTo>
                <a:lnTo>
                  <a:pt x="1016" y="17449"/>
                </a:lnTo>
                <a:lnTo>
                  <a:pt x="1016" y="42392"/>
                </a:lnTo>
                <a:lnTo>
                  <a:pt x="457" y="42392"/>
                </a:lnTo>
                <a:lnTo>
                  <a:pt x="558" y="68408"/>
                </a:lnTo>
                <a:lnTo>
                  <a:pt x="257" y="77796"/>
                </a:lnTo>
                <a:lnTo>
                  <a:pt x="0" y="83096"/>
                </a:lnTo>
                <a:lnTo>
                  <a:pt x="3149" y="85267"/>
                </a:lnTo>
                <a:lnTo>
                  <a:pt x="44225" y="77796"/>
                </a:lnTo>
                <a:lnTo>
                  <a:pt x="44751" y="17449"/>
                </a:lnTo>
                <a:lnTo>
                  <a:pt x="44881" y="9474"/>
                </a:lnTo>
                <a:lnTo>
                  <a:pt x="45059" y="2793"/>
                </a:lnTo>
                <a:lnTo>
                  <a:pt x="42608" y="0"/>
                </a:lnTo>
                <a:close/>
              </a:path>
            </a:pathLst>
          </a:custGeom>
          <a:solidFill>
            <a:srgbClr val="DAE4A1"/>
          </a:solidFill>
        </p:spPr>
        <p:txBody>
          <a:bodyPr wrap="square" lIns="0" tIns="0" rIns="0" bIns="0" rtlCol="0"/>
          <a:lstStyle/>
          <a:p>
            <a:endParaRPr>
              <a:solidFill>
                <a:prstClr val="black"/>
              </a:solidFill>
            </a:endParaRPr>
          </a:p>
        </p:txBody>
      </p:sp>
      <p:sp>
        <p:nvSpPr>
          <p:cNvPr id="8" name="object 28"/>
          <p:cNvSpPr/>
          <p:nvPr/>
        </p:nvSpPr>
        <p:spPr>
          <a:xfrm>
            <a:off x="3259350" y="159340"/>
            <a:ext cx="63877" cy="70054"/>
          </a:xfrm>
          <a:custGeom>
            <a:avLst/>
            <a:gdLst/>
            <a:ahLst/>
            <a:cxnLst/>
            <a:rect l="l" t="t" r="r" b="b"/>
            <a:pathLst>
              <a:path w="52705" h="79375">
                <a:moveTo>
                  <a:pt x="5027" y="139"/>
                </a:moveTo>
                <a:lnTo>
                  <a:pt x="1928" y="1384"/>
                </a:lnTo>
                <a:lnTo>
                  <a:pt x="1573" y="5359"/>
                </a:lnTo>
                <a:lnTo>
                  <a:pt x="407" y="21354"/>
                </a:lnTo>
                <a:lnTo>
                  <a:pt x="0" y="37344"/>
                </a:lnTo>
                <a:lnTo>
                  <a:pt x="699" y="53315"/>
                </a:lnTo>
                <a:lnTo>
                  <a:pt x="2855" y="69253"/>
                </a:lnTo>
                <a:lnTo>
                  <a:pt x="6677" y="75936"/>
                </a:lnTo>
                <a:lnTo>
                  <a:pt x="13836" y="78801"/>
                </a:lnTo>
                <a:lnTo>
                  <a:pt x="23017" y="79331"/>
                </a:lnTo>
                <a:lnTo>
                  <a:pt x="32904" y="79006"/>
                </a:lnTo>
                <a:lnTo>
                  <a:pt x="41596" y="78406"/>
                </a:lnTo>
                <a:lnTo>
                  <a:pt x="48182" y="76607"/>
                </a:lnTo>
                <a:lnTo>
                  <a:pt x="52052" y="72897"/>
                </a:lnTo>
                <a:lnTo>
                  <a:pt x="52601" y="66560"/>
                </a:lnTo>
                <a:lnTo>
                  <a:pt x="51921" y="59747"/>
                </a:lnTo>
                <a:lnTo>
                  <a:pt x="51885" y="52889"/>
                </a:lnTo>
                <a:lnTo>
                  <a:pt x="52128" y="46011"/>
                </a:lnTo>
                <a:lnTo>
                  <a:pt x="52284" y="39141"/>
                </a:lnTo>
                <a:lnTo>
                  <a:pt x="52223" y="15127"/>
                </a:lnTo>
                <a:lnTo>
                  <a:pt x="52360" y="7124"/>
                </a:lnTo>
                <a:lnTo>
                  <a:pt x="52500" y="2412"/>
                </a:lnTo>
                <a:lnTo>
                  <a:pt x="50475" y="276"/>
                </a:lnTo>
                <a:lnTo>
                  <a:pt x="26509" y="276"/>
                </a:lnTo>
                <a:lnTo>
                  <a:pt x="5027" y="139"/>
                </a:lnTo>
                <a:close/>
              </a:path>
              <a:path w="52705" h="79375">
                <a:moveTo>
                  <a:pt x="50214" y="0"/>
                </a:moveTo>
                <a:lnTo>
                  <a:pt x="34452" y="254"/>
                </a:lnTo>
                <a:lnTo>
                  <a:pt x="26509" y="276"/>
                </a:lnTo>
                <a:lnTo>
                  <a:pt x="50475" y="276"/>
                </a:lnTo>
                <a:lnTo>
                  <a:pt x="50214" y="0"/>
                </a:lnTo>
                <a:close/>
              </a:path>
            </a:pathLst>
          </a:custGeom>
          <a:solidFill>
            <a:srgbClr val="DAE4A1"/>
          </a:solidFill>
        </p:spPr>
        <p:txBody>
          <a:bodyPr wrap="square" lIns="0" tIns="0" rIns="0" bIns="0" rtlCol="0"/>
          <a:lstStyle/>
          <a:p>
            <a:endParaRPr>
              <a:solidFill>
                <a:prstClr val="black"/>
              </a:solidFill>
            </a:endParaRPr>
          </a:p>
        </p:txBody>
      </p:sp>
      <p:sp>
        <p:nvSpPr>
          <p:cNvPr id="9" name="object 29"/>
          <p:cNvSpPr/>
          <p:nvPr/>
        </p:nvSpPr>
        <p:spPr>
          <a:xfrm>
            <a:off x="3434459" y="158874"/>
            <a:ext cx="60797" cy="72856"/>
          </a:xfrm>
          <a:custGeom>
            <a:avLst/>
            <a:gdLst/>
            <a:ahLst/>
            <a:cxnLst/>
            <a:rect l="l" t="t" r="r" b="b"/>
            <a:pathLst>
              <a:path w="50164" h="82550">
                <a:moveTo>
                  <a:pt x="3314" y="0"/>
                </a:moveTo>
                <a:lnTo>
                  <a:pt x="0" y="1028"/>
                </a:lnTo>
                <a:lnTo>
                  <a:pt x="393" y="7454"/>
                </a:lnTo>
                <a:lnTo>
                  <a:pt x="609" y="13070"/>
                </a:lnTo>
                <a:lnTo>
                  <a:pt x="627" y="60654"/>
                </a:lnTo>
                <a:lnTo>
                  <a:pt x="35331" y="82016"/>
                </a:lnTo>
                <a:lnTo>
                  <a:pt x="47802" y="82003"/>
                </a:lnTo>
                <a:lnTo>
                  <a:pt x="50050" y="78816"/>
                </a:lnTo>
                <a:lnTo>
                  <a:pt x="49783" y="71831"/>
                </a:lnTo>
                <a:lnTo>
                  <a:pt x="49515" y="60654"/>
                </a:lnTo>
                <a:lnTo>
                  <a:pt x="49024" y="13070"/>
                </a:lnTo>
                <a:lnTo>
                  <a:pt x="12725" y="622"/>
                </a:lnTo>
                <a:lnTo>
                  <a:pt x="3314" y="0"/>
                </a:lnTo>
                <a:close/>
              </a:path>
            </a:pathLst>
          </a:custGeom>
          <a:solidFill>
            <a:srgbClr val="DAE4A1"/>
          </a:solidFill>
        </p:spPr>
        <p:txBody>
          <a:bodyPr wrap="square" lIns="0" tIns="0" rIns="0" bIns="0" rtlCol="0"/>
          <a:lstStyle/>
          <a:p>
            <a:endParaRPr>
              <a:solidFill>
                <a:prstClr val="black"/>
              </a:solidFill>
            </a:endParaRPr>
          </a:p>
        </p:txBody>
      </p:sp>
      <p:sp>
        <p:nvSpPr>
          <p:cNvPr id="10" name="object 30"/>
          <p:cNvSpPr/>
          <p:nvPr/>
        </p:nvSpPr>
        <p:spPr>
          <a:xfrm>
            <a:off x="3078938" y="158880"/>
            <a:ext cx="61568" cy="72856"/>
          </a:xfrm>
          <a:custGeom>
            <a:avLst/>
            <a:gdLst/>
            <a:ahLst/>
            <a:cxnLst/>
            <a:rect l="l" t="t" r="r" b="b"/>
            <a:pathLst>
              <a:path w="50800" h="82550">
                <a:moveTo>
                  <a:pt x="3213" y="0"/>
                </a:moveTo>
                <a:lnTo>
                  <a:pt x="0" y="1473"/>
                </a:lnTo>
                <a:lnTo>
                  <a:pt x="215" y="7581"/>
                </a:lnTo>
                <a:lnTo>
                  <a:pt x="333" y="12746"/>
                </a:lnTo>
                <a:lnTo>
                  <a:pt x="445" y="61750"/>
                </a:lnTo>
                <a:lnTo>
                  <a:pt x="36982" y="81965"/>
                </a:lnTo>
                <a:lnTo>
                  <a:pt x="46990" y="81813"/>
                </a:lnTo>
                <a:lnTo>
                  <a:pt x="50342" y="79857"/>
                </a:lnTo>
                <a:lnTo>
                  <a:pt x="50036" y="72689"/>
                </a:lnTo>
                <a:lnTo>
                  <a:pt x="49656" y="61750"/>
                </a:lnTo>
                <a:lnTo>
                  <a:pt x="49442" y="50044"/>
                </a:lnTo>
                <a:lnTo>
                  <a:pt x="49364" y="26631"/>
                </a:lnTo>
                <a:lnTo>
                  <a:pt x="48818" y="12746"/>
                </a:lnTo>
                <a:lnTo>
                  <a:pt x="44840" y="5456"/>
                </a:lnTo>
                <a:lnTo>
                  <a:pt x="33980" y="2244"/>
                </a:lnTo>
                <a:lnTo>
                  <a:pt x="12788" y="596"/>
                </a:lnTo>
                <a:lnTo>
                  <a:pt x="3213" y="0"/>
                </a:lnTo>
                <a:close/>
              </a:path>
            </a:pathLst>
          </a:custGeom>
          <a:solidFill>
            <a:srgbClr val="DAE4A1"/>
          </a:solidFill>
        </p:spPr>
        <p:txBody>
          <a:bodyPr wrap="square" lIns="0" tIns="0" rIns="0" bIns="0" rtlCol="0"/>
          <a:lstStyle/>
          <a:p>
            <a:endParaRPr>
              <a:solidFill>
                <a:prstClr val="black"/>
              </a:solidFill>
            </a:endParaRPr>
          </a:p>
        </p:txBody>
      </p:sp>
      <p:sp>
        <p:nvSpPr>
          <p:cNvPr id="11" name="object 31"/>
          <p:cNvSpPr/>
          <p:nvPr/>
        </p:nvSpPr>
        <p:spPr>
          <a:xfrm>
            <a:off x="2725397" y="158153"/>
            <a:ext cx="59259" cy="73416"/>
          </a:xfrm>
          <a:custGeom>
            <a:avLst/>
            <a:gdLst/>
            <a:ahLst/>
            <a:cxnLst/>
            <a:rect l="l" t="t" r="r" b="b"/>
            <a:pathLst>
              <a:path w="48894" h="83184">
                <a:moveTo>
                  <a:pt x="2082" y="0"/>
                </a:moveTo>
                <a:lnTo>
                  <a:pt x="0" y="2578"/>
                </a:lnTo>
                <a:lnTo>
                  <a:pt x="84" y="6122"/>
                </a:lnTo>
                <a:lnTo>
                  <a:pt x="195" y="13233"/>
                </a:lnTo>
                <a:lnTo>
                  <a:pt x="279" y="62753"/>
                </a:lnTo>
                <a:lnTo>
                  <a:pt x="734" y="73775"/>
                </a:lnTo>
                <a:lnTo>
                  <a:pt x="4727" y="80702"/>
                </a:lnTo>
                <a:lnTo>
                  <a:pt x="15574" y="82970"/>
                </a:lnTo>
                <a:lnTo>
                  <a:pt x="36703" y="82791"/>
                </a:lnTo>
                <a:lnTo>
                  <a:pt x="46151" y="82562"/>
                </a:lnTo>
                <a:lnTo>
                  <a:pt x="48818" y="80479"/>
                </a:lnTo>
                <a:lnTo>
                  <a:pt x="48678" y="73775"/>
                </a:lnTo>
                <a:lnTo>
                  <a:pt x="48525" y="62753"/>
                </a:lnTo>
                <a:lnTo>
                  <a:pt x="48498" y="24528"/>
                </a:lnTo>
                <a:lnTo>
                  <a:pt x="11976" y="1612"/>
                </a:lnTo>
                <a:lnTo>
                  <a:pt x="11391" y="1587"/>
                </a:lnTo>
                <a:lnTo>
                  <a:pt x="2082" y="0"/>
                </a:lnTo>
                <a:close/>
              </a:path>
            </a:pathLst>
          </a:custGeom>
          <a:solidFill>
            <a:srgbClr val="DAE4A1"/>
          </a:solidFill>
        </p:spPr>
        <p:txBody>
          <a:bodyPr wrap="square" lIns="0" tIns="0" rIns="0" bIns="0" rtlCol="0"/>
          <a:lstStyle/>
          <a:p>
            <a:endParaRPr>
              <a:solidFill>
                <a:prstClr val="black"/>
              </a:solidFill>
            </a:endParaRPr>
          </a:p>
        </p:txBody>
      </p:sp>
      <p:sp>
        <p:nvSpPr>
          <p:cNvPr id="12" name="object 32"/>
          <p:cNvSpPr/>
          <p:nvPr/>
        </p:nvSpPr>
        <p:spPr>
          <a:xfrm>
            <a:off x="2906211" y="160874"/>
            <a:ext cx="63106" cy="71174"/>
          </a:xfrm>
          <a:custGeom>
            <a:avLst/>
            <a:gdLst/>
            <a:ahLst/>
            <a:cxnLst/>
            <a:rect l="l" t="t" r="r" b="b"/>
            <a:pathLst>
              <a:path w="52069" h="80645">
                <a:moveTo>
                  <a:pt x="7636" y="1155"/>
                </a:moveTo>
                <a:lnTo>
                  <a:pt x="2150" y="1295"/>
                </a:lnTo>
                <a:lnTo>
                  <a:pt x="4" y="2857"/>
                </a:lnTo>
                <a:lnTo>
                  <a:pt x="0" y="39471"/>
                </a:lnTo>
                <a:lnTo>
                  <a:pt x="333" y="54457"/>
                </a:lnTo>
                <a:lnTo>
                  <a:pt x="1642" y="70700"/>
                </a:lnTo>
                <a:lnTo>
                  <a:pt x="5453" y="77400"/>
                </a:lnTo>
                <a:lnTo>
                  <a:pt x="13375" y="79992"/>
                </a:lnTo>
                <a:lnTo>
                  <a:pt x="23514" y="80214"/>
                </a:lnTo>
                <a:lnTo>
                  <a:pt x="33976" y="79806"/>
                </a:lnTo>
                <a:lnTo>
                  <a:pt x="46397" y="79628"/>
                </a:lnTo>
                <a:lnTo>
                  <a:pt x="51947" y="76733"/>
                </a:lnTo>
                <a:lnTo>
                  <a:pt x="50905" y="68071"/>
                </a:lnTo>
                <a:lnTo>
                  <a:pt x="50376" y="60947"/>
                </a:lnTo>
                <a:lnTo>
                  <a:pt x="50339" y="53795"/>
                </a:lnTo>
                <a:lnTo>
                  <a:pt x="50518" y="46631"/>
                </a:lnTo>
                <a:lnTo>
                  <a:pt x="50523" y="21851"/>
                </a:lnTo>
                <a:lnTo>
                  <a:pt x="50003" y="9544"/>
                </a:lnTo>
                <a:lnTo>
                  <a:pt x="45557" y="2079"/>
                </a:lnTo>
                <a:lnTo>
                  <a:pt x="40342" y="1180"/>
                </a:lnTo>
                <a:lnTo>
                  <a:pt x="8818" y="1180"/>
                </a:lnTo>
                <a:lnTo>
                  <a:pt x="7636" y="1155"/>
                </a:lnTo>
                <a:close/>
              </a:path>
              <a:path w="52069" h="80645">
                <a:moveTo>
                  <a:pt x="33488" y="0"/>
                </a:moveTo>
                <a:lnTo>
                  <a:pt x="9986" y="1104"/>
                </a:lnTo>
                <a:lnTo>
                  <a:pt x="8818" y="1180"/>
                </a:lnTo>
                <a:lnTo>
                  <a:pt x="40342" y="1180"/>
                </a:lnTo>
                <a:lnTo>
                  <a:pt x="33488" y="0"/>
                </a:lnTo>
                <a:close/>
              </a:path>
            </a:pathLst>
          </a:custGeom>
          <a:solidFill>
            <a:srgbClr val="DAE4A1"/>
          </a:solidFill>
        </p:spPr>
        <p:txBody>
          <a:bodyPr wrap="square" lIns="0" tIns="0" rIns="0" bIns="0" rtlCol="0"/>
          <a:lstStyle/>
          <a:p>
            <a:endParaRPr>
              <a:solidFill>
                <a:prstClr val="black"/>
              </a:solidFill>
            </a:endParaRPr>
          </a:p>
        </p:txBody>
      </p:sp>
      <p:sp>
        <p:nvSpPr>
          <p:cNvPr id="13" name="object 33"/>
          <p:cNvSpPr/>
          <p:nvPr/>
        </p:nvSpPr>
        <p:spPr>
          <a:xfrm>
            <a:off x="3350914" y="159189"/>
            <a:ext cx="53102" cy="72856"/>
          </a:xfrm>
          <a:custGeom>
            <a:avLst/>
            <a:gdLst/>
            <a:ahLst/>
            <a:cxnLst/>
            <a:rect l="l" t="t" r="r" b="b"/>
            <a:pathLst>
              <a:path w="43814" h="82550">
                <a:moveTo>
                  <a:pt x="42040" y="81045"/>
                </a:moveTo>
                <a:lnTo>
                  <a:pt x="23685" y="81045"/>
                </a:lnTo>
                <a:lnTo>
                  <a:pt x="41122" y="82544"/>
                </a:lnTo>
                <a:lnTo>
                  <a:pt x="42040" y="81045"/>
                </a:lnTo>
                <a:close/>
              </a:path>
              <a:path w="43814" h="82550">
                <a:moveTo>
                  <a:pt x="31503" y="0"/>
                </a:moveTo>
                <a:lnTo>
                  <a:pt x="15824" y="997"/>
                </a:lnTo>
                <a:lnTo>
                  <a:pt x="0" y="2267"/>
                </a:lnTo>
                <a:lnTo>
                  <a:pt x="215" y="10065"/>
                </a:lnTo>
                <a:lnTo>
                  <a:pt x="533" y="26126"/>
                </a:lnTo>
                <a:lnTo>
                  <a:pt x="532" y="55629"/>
                </a:lnTo>
                <a:lnTo>
                  <a:pt x="292" y="79724"/>
                </a:lnTo>
                <a:lnTo>
                  <a:pt x="3352" y="81985"/>
                </a:lnTo>
                <a:lnTo>
                  <a:pt x="17665" y="81185"/>
                </a:lnTo>
                <a:lnTo>
                  <a:pt x="23685" y="81045"/>
                </a:lnTo>
                <a:lnTo>
                  <a:pt x="42040" y="81045"/>
                </a:lnTo>
                <a:lnTo>
                  <a:pt x="43408" y="78810"/>
                </a:lnTo>
                <a:lnTo>
                  <a:pt x="43078" y="72257"/>
                </a:lnTo>
                <a:lnTo>
                  <a:pt x="42813" y="63946"/>
                </a:lnTo>
                <a:lnTo>
                  <a:pt x="42925" y="16034"/>
                </a:lnTo>
                <a:lnTo>
                  <a:pt x="42506" y="6072"/>
                </a:lnTo>
                <a:lnTo>
                  <a:pt x="39547" y="1210"/>
                </a:lnTo>
                <a:lnTo>
                  <a:pt x="31503" y="0"/>
                </a:lnTo>
                <a:close/>
              </a:path>
            </a:pathLst>
          </a:custGeom>
          <a:solidFill>
            <a:srgbClr val="DAE4A1"/>
          </a:solidFill>
        </p:spPr>
        <p:txBody>
          <a:bodyPr wrap="square" lIns="0" tIns="0" rIns="0" bIns="0" rtlCol="0"/>
          <a:lstStyle/>
          <a:p>
            <a:endParaRPr>
              <a:solidFill>
                <a:prstClr val="black"/>
              </a:solidFill>
            </a:endParaRPr>
          </a:p>
        </p:txBody>
      </p:sp>
      <p:sp>
        <p:nvSpPr>
          <p:cNvPr id="14" name="object 34"/>
          <p:cNvSpPr/>
          <p:nvPr/>
        </p:nvSpPr>
        <p:spPr>
          <a:xfrm>
            <a:off x="2640357" y="159234"/>
            <a:ext cx="54641" cy="72295"/>
          </a:xfrm>
          <a:custGeom>
            <a:avLst/>
            <a:gdLst/>
            <a:ahLst/>
            <a:cxnLst/>
            <a:rect l="l" t="t" r="r" b="b"/>
            <a:pathLst>
              <a:path w="45085" h="81915">
                <a:moveTo>
                  <a:pt x="32496" y="0"/>
                </a:moveTo>
                <a:lnTo>
                  <a:pt x="16243" y="887"/>
                </a:lnTo>
                <a:lnTo>
                  <a:pt x="4445" y="1713"/>
                </a:lnTo>
                <a:lnTo>
                  <a:pt x="0" y="4443"/>
                </a:lnTo>
                <a:lnTo>
                  <a:pt x="381" y="12317"/>
                </a:lnTo>
                <a:lnTo>
                  <a:pt x="721" y="24921"/>
                </a:lnTo>
                <a:lnTo>
                  <a:pt x="674" y="63826"/>
                </a:lnTo>
                <a:lnTo>
                  <a:pt x="558" y="74522"/>
                </a:lnTo>
                <a:lnTo>
                  <a:pt x="2473" y="79806"/>
                </a:lnTo>
                <a:lnTo>
                  <a:pt x="10794" y="81274"/>
                </a:lnTo>
                <a:lnTo>
                  <a:pt x="42570" y="81900"/>
                </a:lnTo>
                <a:lnTo>
                  <a:pt x="44767" y="78433"/>
                </a:lnTo>
                <a:lnTo>
                  <a:pt x="44437" y="71563"/>
                </a:lnTo>
                <a:lnTo>
                  <a:pt x="44203" y="63826"/>
                </a:lnTo>
                <a:lnTo>
                  <a:pt x="44310" y="17689"/>
                </a:lnTo>
                <a:lnTo>
                  <a:pt x="43880" y="6725"/>
                </a:lnTo>
                <a:lnTo>
                  <a:pt x="40825" y="1387"/>
                </a:lnTo>
                <a:lnTo>
                  <a:pt x="32496" y="0"/>
                </a:lnTo>
                <a:close/>
              </a:path>
            </a:pathLst>
          </a:custGeom>
          <a:solidFill>
            <a:srgbClr val="DAE4A1"/>
          </a:solidFill>
        </p:spPr>
        <p:txBody>
          <a:bodyPr wrap="square" lIns="0" tIns="0" rIns="0" bIns="0" rtlCol="0"/>
          <a:lstStyle/>
          <a:p>
            <a:endParaRPr>
              <a:solidFill>
                <a:prstClr val="black"/>
              </a:solidFill>
            </a:endParaRPr>
          </a:p>
        </p:txBody>
      </p:sp>
      <p:sp>
        <p:nvSpPr>
          <p:cNvPr id="15" name="object 35"/>
          <p:cNvSpPr/>
          <p:nvPr/>
        </p:nvSpPr>
        <p:spPr>
          <a:xfrm>
            <a:off x="2996224" y="159281"/>
            <a:ext cx="53102" cy="72856"/>
          </a:xfrm>
          <a:custGeom>
            <a:avLst/>
            <a:gdLst/>
            <a:ahLst/>
            <a:cxnLst/>
            <a:rect l="l" t="t" r="r" b="b"/>
            <a:pathLst>
              <a:path w="43814" h="82550">
                <a:moveTo>
                  <a:pt x="41955" y="81247"/>
                </a:moveTo>
                <a:lnTo>
                  <a:pt x="29489" y="81247"/>
                </a:lnTo>
                <a:lnTo>
                  <a:pt x="41109" y="82364"/>
                </a:lnTo>
                <a:lnTo>
                  <a:pt x="41955" y="81247"/>
                </a:lnTo>
                <a:close/>
              </a:path>
              <a:path w="43814" h="82550">
                <a:moveTo>
                  <a:pt x="31674" y="0"/>
                </a:moveTo>
                <a:lnTo>
                  <a:pt x="15913" y="805"/>
                </a:lnTo>
                <a:lnTo>
                  <a:pt x="3924" y="1580"/>
                </a:lnTo>
                <a:lnTo>
                  <a:pt x="0" y="4336"/>
                </a:lnTo>
                <a:lnTo>
                  <a:pt x="355" y="12121"/>
                </a:lnTo>
                <a:lnTo>
                  <a:pt x="745" y="25288"/>
                </a:lnTo>
                <a:lnTo>
                  <a:pt x="725" y="47909"/>
                </a:lnTo>
                <a:lnTo>
                  <a:pt x="622" y="64800"/>
                </a:lnTo>
                <a:lnTo>
                  <a:pt x="1036" y="74481"/>
                </a:lnTo>
                <a:lnTo>
                  <a:pt x="3933" y="79432"/>
                </a:lnTo>
                <a:lnTo>
                  <a:pt x="11798" y="81204"/>
                </a:lnTo>
                <a:lnTo>
                  <a:pt x="27114" y="81348"/>
                </a:lnTo>
                <a:lnTo>
                  <a:pt x="28295" y="81336"/>
                </a:lnTo>
                <a:lnTo>
                  <a:pt x="29489" y="81247"/>
                </a:lnTo>
                <a:lnTo>
                  <a:pt x="41955" y="81247"/>
                </a:lnTo>
                <a:lnTo>
                  <a:pt x="43637" y="79024"/>
                </a:lnTo>
                <a:lnTo>
                  <a:pt x="43294" y="72814"/>
                </a:lnTo>
                <a:lnTo>
                  <a:pt x="43021" y="64800"/>
                </a:lnTo>
                <a:lnTo>
                  <a:pt x="43129" y="16693"/>
                </a:lnTo>
                <a:lnTo>
                  <a:pt x="42712" y="6332"/>
                </a:lnTo>
                <a:lnTo>
                  <a:pt x="39750" y="1305"/>
                </a:lnTo>
                <a:lnTo>
                  <a:pt x="31674" y="0"/>
                </a:lnTo>
                <a:close/>
              </a:path>
            </a:pathLst>
          </a:custGeom>
          <a:solidFill>
            <a:srgbClr val="DAE4A1"/>
          </a:solidFill>
        </p:spPr>
        <p:txBody>
          <a:bodyPr wrap="square" lIns="0" tIns="0" rIns="0" bIns="0" rtlCol="0"/>
          <a:lstStyle/>
          <a:p>
            <a:endParaRPr>
              <a:solidFill>
                <a:prstClr val="black"/>
              </a:solidFill>
            </a:endParaRPr>
          </a:p>
        </p:txBody>
      </p:sp>
      <p:sp>
        <p:nvSpPr>
          <p:cNvPr id="16" name="object 37"/>
          <p:cNvSpPr/>
          <p:nvPr/>
        </p:nvSpPr>
        <p:spPr>
          <a:xfrm>
            <a:off x="2804895" y="158665"/>
            <a:ext cx="36941" cy="73976"/>
          </a:xfrm>
          <a:custGeom>
            <a:avLst/>
            <a:gdLst/>
            <a:ahLst/>
            <a:cxnLst/>
            <a:rect l="l" t="t" r="r" b="b"/>
            <a:pathLst>
              <a:path w="30480" h="83820">
                <a:moveTo>
                  <a:pt x="0" y="0"/>
                </a:moveTo>
                <a:lnTo>
                  <a:pt x="3454" y="7277"/>
                </a:lnTo>
                <a:lnTo>
                  <a:pt x="3238" y="11760"/>
                </a:lnTo>
                <a:lnTo>
                  <a:pt x="3111" y="39204"/>
                </a:lnTo>
                <a:lnTo>
                  <a:pt x="4356" y="39204"/>
                </a:lnTo>
                <a:lnTo>
                  <a:pt x="4292" y="78714"/>
                </a:lnTo>
                <a:lnTo>
                  <a:pt x="10655" y="83362"/>
                </a:lnTo>
                <a:lnTo>
                  <a:pt x="27063" y="83731"/>
                </a:lnTo>
                <a:lnTo>
                  <a:pt x="30010" y="77762"/>
                </a:lnTo>
                <a:lnTo>
                  <a:pt x="30303" y="64514"/>
                </a:lnTo>
                <a:lnTo>
                  <a:pt x="30354" y="48503"/>
                </a:lnTo>
                <a:lnTo>
                  <a:pt x="30149" y="40500"/>
                </a:lnTo>
                <a:lnTo>
                  <a:pt x="29739" y="33373"/>
                </a:lnTo>
                <a:lnTo>
                  <a:pt x="29063" y="25482"/>
                </a:lnTo>
                <a:lnTo>
                  <a:pt x="28407" y="18620"/>
                </a:lnTo>
                <a:lnTo>
                  <a:pt x="27781" y="11760"/>
                </a:lnTo>
                <a:lnTo>
                  <a:pt x="27228" y="5194"/>
                </a:lnTo>
                <a:lnTo>
                  <a:pt x="19773" y="660"/>
                </a:lnTo>
                <a:lnTo>
                  <a:pt x="0" y="0"/>
                </a:lnTo>
                <a:close/>
              </a:path>
            </a:pathLst>
          </a:custGeom>
          <a:solidFill>
            <a:srgbClr val="DAE4A1"/>
          </a:solidFill>
        </p:spPr>
        <p:txBody>
          <a:bodyPr wrap="square" lIns="0" tIns="0" rIns="0" bIns="0" rtlCol="0"/>
          <a:lstStyle/>
          <a:p>
            <a:endParaRPr>
              <a:solidFill>
                <a:prstClr val="black"/>
              </a:solidFill>
            </a:endParaRPr>
          </a:p>
        </p:txBody>
      </p:sp>
      <p:sp>
        <p:nvSpPr>
          <p:cNvPr id="17" name="object 39"/>
          <p:cNvSpPr/>
          <p:nvPr/>
        </p:nvSpPr>
        <p:spPr>
          <a:xfrm>
            <a:off x="3163644" y="157381"/>
            <a:ext cx="33862" cy="75097"/>
          </a:xfrm>
          <a:custGeom>
            <a:avLst/>
            <a:gdLst/>
            <a:ahLst/>
            <a:cxnLst/>
            <a:rect l="l" t="t" r="r" b="b"/>
            <a:pathLst>
              <a:path w="27939" h="85090">
                <a:moveTo>
                  <a:pt x="10198" y="0"/>
                </a:moveTo>
                <a:lnTo>
                  <a:pt x="0" y="3517"/>
                </a:lnTo>
                <a:lnTo>
                  <a:pt x="774" y="6388"/>
                </a:lnTo>
                <a:lnTo>
                  <a:pt x="835" y="62123"/>
                </a:lnTo>
                <a:lnTo>
                  <a:pt x="648" y="70218"/>
                </a:lnTo>
                <a:lnTo>
                  <a:pt x="393" y="77139"/>
                </a:lnTo>
                <a:lnTo>
                  <a:pt x="3822" y="84886"/>
                </a:lnTo>
                <a:lnTo>
                  <a:pt x="26708" y="84721"/>
                </a:lnTo>
                <a:lnTo>
                  <a:pt x="27431" y="76453"/>
                </a:lnTo>
                <a:lnTo>
                  <a:pt x="27232" y="69545"/>
                </a:lnTo>
                <a:lnTo>
                  <a:pt x="26755" y="54697"/>
                </a:lnTo>
                <a:lnTo>
                  <a:pt x="25900" y="29984"/>
                </a:lnTo>
                <a:lnTo>
                  <a:pt x="25349" y="11696"/>
                </a:lnTo>
                <a:lnTo>
                  <a:pt x="23202" y="7581"/>
                </a:lnTo>
                <a:lnTo>
                  <a:pt x="13119" y="3149"/>
                </a:lnTo>
                <a:lnTo>
                  <a:pt x="10198" y="0"/>
                </a:lnTo>
                <a:close/>
              </a:path>
            </a:pathLst>
          </a:custGeom>
          <a:solidFill>
            <a:srgbClr val="DAE4A1"/>
          </a:solidFill>
        </p:spPr>
        <p:txBody>
          <a:bodyPr wrap="square" lIns="0" tIns="0" rIns="0" bIns="0" rtlCol="0"/>
          <a:lstStyle/>
          <a:p>
            <a:endParaRPr>
              <a:solidFill>
                <a:prstClr val="black"/>
              </a:solidFill>
            </a:endParaRPr>
          </a:p>
        </p:txBody>
      </p:sp>
      <p:sp>
        <p:nvSpPr>
          <p:cNvPr id="18" name="object 40"/>
          <p:cNvSpPr/>
          <p:nvPr/>
        </p:nvSpPr>
        <p:spPr>
          <a:xfrm>
            <a:off x="3208826" y="160382"/>
            <a:ext cx="30013" cy="67252"/>
          </a:xfrm>
          <a:custGeom>
            <a:avLst/>
            <a:gdLst/>
            <a:ahLst/>
            <a:cxnLst/>
            <a:rect l="l" t="t" r="r" b="b"/>
            <a:pathLst>
              <a:path w="24764" h="76200">
                <a:moveTo>
                  <a:pt x="8813" y="0"/>
                </a:moveTo>
                <a:lnTo>
                  <a:pt x="5689" y="3225"/>
                </a:lnTo>
                <a:lnTo>
                  <a:pt x="3821" y="16114"/>
                </a:lnTo>
                <a:lnTo>
                  <a:pt x="0" y="41694"/>
                </a:lnTo>
                <a:lnTo>
                  <a:pt x="749" y="41732"/>
                </a:lnTo>
                <a:lnTo>
                  <a:pt x="622" y="58508"/>
                </a:lnTo>
                <a:lnTo>
                  <a:pt x="876" y="71335"/>
                </a:lnTo>
                <a:lnTo>
                  <a:pt x="2019" y="75628"/>
                </a:lnTo>
                <a:lnTo>
                  <a:pt x="19583" y="75082"/>
                </a:lnTo>
                <a:lnTo>
                  <a:pt x="19694" y="37880"/>
                </a:lnTo>
                <a:lnTo>
                  <a:pt x="20743" y="23332"/>
                </a:lnTo>
                <a:lnTo>
                  <a:pt x="23329" y="8826"/>
                </a:lnTo>
                <a:lnTo>
                  <a:pt x="24333" y="4775"/>
                </a:lnTo>
                <a:lnTo>
                  <a:pt x="23888" y="647"/>
                </a:lnTo>
                <a:lnTo>
                  <a:pt x="8813" y="0"/>
                </a:lnTo>
                <a:close/>
              </a:path>
            </a:pathLst>
          </a:custGeom>
          <a:solidFill>
            <a:srgbClr val="DAE4A1"/>
          </a:solidFill>
        </p:spPr>
        <p:txBody>
          <a:bodyPr wrap="square" lIns="0" tIns="0" rIns="0" bIns="0" rtlCol="0"/>
          <a:lstStyle/>
          <a:p>
            <a:endParaRPr>
              <a:solidFill>
                <a:prstClr val="black"/>
              </a:solidFill>
            </a:endParaRPr>
          </a:p>
        </p:txBody>
      </p:sp>
      <p:sp>
        <p:nvSpPr>
          <p:cNvPr id="19" name="object 41"/>
          <p:cNvSpPr/>
          <p:nvPr/>
        </p:nvSpPr>
        <p:spPr>
          <a:xfrm>
            <a:off x="2863018" y="157125"/>
            <a:ext cx="22318" cy="70054"/>
          </a:xfrm>
          <a:custGeom>
            <a:avLst/>
            <a:gdLst/>
            <a:ahLst/>
            <a:cxnLst/>
            <a:rect l="l" t="t" r="r" b="b"/>
            <a:pathLst>
              <a:path w="18414" h="79375">
                <a:moveTo>
                  <a:pt x="15049" y="0"/>
                </a:moveTo>
                <a:lnTo>
                  <a:pt x="0" y="546"/>
                </a:lnTo>
                <a:lnTo>
                  <a:pt x="48" y="2882"/>
                </a:lnTo>
                <a:lnTo>
                  <a:pt x="160" y="75438"/>
                </a:lnTo>
                <a:lnTo>
                  <a:pt x="927" y="78778"/>
                </a:lnTo>
                <a:lnTo>
                  <a:pt x="15494" y="78371"/>
                </a:lnTo>
                <a:lnTo>
                  <a:pt x="18211" y="75438"/>
                </a:lnTo>
                <a:lnTo>
                  <a:pt x="18186" y="2882"/>
                </a:lnTo>
                <a:lnTo>
                  <a:pt x="15049" y="0"/>
                </a:lnTo>
                <a:close/>
              </a:path>
            </a:pathLst>
          </a:custGeom>
          <a:solidFill>
            <a:srgbClr val="DAE4A1"/>
          </a:solidFill>
        </p:spPr>
        <p:txBody>
          <a:bodyPr wrap="square" lIns="0" tIns="0" rIns="0" bIns="0" rtlCol="0"/>
          <a:lstStyle/>
          <a:p>
            <a:endParaRPr>
              <a:solidFill>
                <a:prstClr val="black"/>
              </a:solidFill>
            </a:endParaRPr>
          </a:p>
        </p:txBody>
      </p:sp>
      <p:sp>
        <p:nvSpPr>
          <p:cNvPr id="20" name="object 39"/>
          <p:cNvSpPr/>
          <p:nvPr/>
        </p:nvSpPr>
        <p:spPr>
          <a:xfrm>
            <a:off x="11229405" y="0"/>
            <a:ext cx="909731" cy="948549"/>
          </a:xfrm>
          <a:prstGeom prst="rect">
            <a:avLst/>
          </a:prstGeom>
          <a:blipFill>
            <a:blip r:embed="rId3" cstate="print"/>
            <a:stretch>
              <a:fillRect/>
            </a:stretch>
          </a:blipFill>
        </p:spPr>
        <p:txBody>
          <a:bodyPr wrap="square" lIns="0" tIns="0" rIns="0" bIns="0" rtlCol="0"/>
          <a:lstStyle/>
          <a:p>
            <a:endParaRPr/>
          </a:p>
        </p:txBody>
      </p:sp>
      <p:sp>
        <p:nvSpPr>
          <p:cNvPr id="21" name="CuadroTexto 20"/>
          <p:cNvSpPr txBox="1"/>
          <p:nvPr/>
        </p:nvSpPr>
        <p:spPr>
          <a:xfrm>
            <a:off x="338735" y="867539"/>
            <a:ext cx="8423471" cy="400110"/>
          </a:xfrm>
          <a:prstGeom prst="rect">
            <a:avLst/>
          </a:prstGeom>
          <a:noFill/>
        </p:spPr>
        <p:txBody>
          <a:bodyPr wrap="square" rtlCol="0">
            <a:spAutoFit/>
          </a:bodyPr>
          <a:lstStyle/>
          <a:p>
            <a:r>
              <a:rPr lang="es-ES" sz="2000" b="1" i="1" dirty="0">
                <a:solidFill>
                  <a:schemeClr val="tx1">
                    <a:lumMod val="65000"/>
                    <a:lumOff val="35000"/>
                  </a:schemeClr>
                </a:solidFill>
              </a:rPr>
              <a:t>Si rara vez o nunca visita un parque urbano ¿cuáles son las razones? REGIÓN</a:t>
            </a:r>
            <a:endParaRPr lang="es-CL" sz="2000" b="1" i="1" dirty="0">
              <a:solidFill>
                <a:schemeClr val="tx1">
                  <a:lumMod val="65000"/>
                  <a:lumOff val="35000"/>
                </a:schemeClr>
              </a:solidFill>
            </a:endParaRPr>
          </a:p>
        </p:txBody>
      </p:sp>
      <p:sp>
        <p:nvSpPr>
          <p:cNvPr id="24" name="CuadroTexto 23"/>
          <p:cNvSpPr txBox="1"/>
          <p:nvPr/>
        </p:nvSpPr>
        <p:spPr>
          <a:xfrm>
            <a:off x="761205" y="6477794"/>
            <a:ext cx="10468199" cy="523220"/>
          </a:xfrm>
          <a:prstGeom prst="rect">
            <a:avLst/>
          </a:prstGeom>
          <a:noFill/>
        </p:spPr>
        <p:txBody>
          <a:bodyPr wrap="square" rtlCol="0">
            <a:spAutoFit/>
          </a:bodyPr>
          <a:lstStyle/>
          <a:p>
            <a:r>
              <a:rPr lang="es-CL" sz="1400" dirty="0"/>
              <a:t>* Esta pregunta la respondieron quienes señalaron que nunca o rara vez van a un parque urbano. </a:t>
            </a:r>
          </a:p>
          <a:p>
            <a:endParaRPr lang="es-CL" sz="1400" dirty="0"/>
          </a:p>
        </p:txBody>
      </p:sp>
      <p:graphicFrame>
        <p:nvGraphicFramePr>
          <p:cNvPr id="22" name="Tabla 21"/>
          <p:cNvGraphicFramePr>
            <a:graphicFrameLocks noGrp="1"/>
          </p:cNvGraphicFramePr>
          <p:nvPr>
            <p:extLst>
              <p:ext uri="{D42A27DB-BD31-4B8C-83A1-F6EECF244321}">
                <p14:modId xmlns:p14="http://schemas.microsoft.com/office/powerpoint/2010/main" val="1405849056"/>
              </p:ext>
            </p:extLst>
          </p:nvPr>
        </p:nvGraphicFramePr>
        <p:xfrm>
          <a:off x="608800" y="1543290"/>
          <a:ext cx="11049005" cy="4577859"/>
        </p:xfrm>
        <a:graphic>
          <a:graphicData uri="http://schemas.openxmlformats.org/drawingml/2006/table">
            <a:tbl>
              <a:tblPr>
                <a:tableStyleId>{0505E3EF-67EA-436B-97B2-0124C06EBD24}</a:tableStyleId>
              </a:tblPr>
              <a:tblGrid>
                <a:gridCol w="1004455">
                  <a:extLst>
                    <a:ext uri="{9D8B030D-6E8A-4147-A177-3AD203B41FA5}">
                      <a16:colId xmlns:a16="http://schemas.microsoft.com/office/drawing/2014/main" val="944386693"/>
                    </a:ext>
                  </a:extLst>
                </a:gridCol>
                <a:gridCol w="1004455">
                  <a:extLst>
                    <a:ext uri="{9D8B030D-6E8A-4147-A177-3AD203B41FA5}">
                      <a16:colId xmlns:a16="http://schemas.microsoft.com/office/drawing/2014/main" val="964504105"/>
                    </a:ext>
                  </a:extLst>
                </a:gridCol>
                <a:gridCol w="1004455">
                  <a:extLst>
                    <a:ext uri="{9D8B030D-6E8A-4147-A177-3AD203B41FA5}">
                      <a16:colId xmlns:a16="http://schemas.microsoft.com/office/drawing/2014/main" val="3403009591"/>
                    </a:ext>
                  </a:extLst>
                </a:gridCol>
                <a:gridCol w="1004455">
                  <a:extLst>
                    <a:ext uri="{9D8B030D-6E8A-4147-A177-3AD203B41FA5}">
                      <a16:colId xmlns:a16="http://schemas.microsoft.com/office/drawing/2014/main" val="847659176"/>
                    </a:ext>
                  </a:extLst>
                </a:gridCol>
                <a:gridCol w="1004455">
                  <a:extLst>
                    <a:ext uri="{9D8B030D-6E8A-4147-A177-3AD203B41FA5}">
                      <a16:colId xmlns:a16="http://schemas.microsoft.com/office/drawing/2014/main" val="3433041764"/>
                    </a:ext>
                  </a:extLst>
                </a:gridCol>
                <a:gridCol w="1004455">
                  <a:extLst>
                    <a:ext uri="{9D8B030D-6E8A-4147-A177-3AD203B41FA5}">
                      <a16:colId xmlns:a16="http://schemas.microsoft.com/office/drawing/2014/main" val="4187070331"/>
                    </a:ext>
                  </a:extLst>
                </a:gridCol>
                <a:gridCol w="1004455">
                  <a:extLst>
                    <a:ext uri="{9D8B030D-6E8A-4147-A177-3AD203B41FA5}">
                      <a16:colId xmlns:a16="http://schemas.microsoft.com/office/drawing/2014/main" val="605764213"/>
                    </a:ext>
                  </a:extLst>
                </a:gridCol>
                <a:gridCol w="1004455">
                  <a:extLst>
                    <a:ext uri="{9D8B030D-6E8A-4147-A177-3AD203B41FA5}">
                      <a16:colId xmlns:a16="http://schemas.microsoft.com/office/drawing/2014/main" val="1260674391"/>
                    </a:ext>
                  </a:extLst>
                </a:gridCol>
                <a:gridCol w="1004455">
                  <a:extLst>
                    <a:ext uri="{9D8B030D-6E8A-4147-A177-3AD203B41FA5}">
                      <a16:colId xmlns:a16="http://schemas.microsoft.com/office/drawing/2014/main" val="2695802539"/>
                    </a:ext>
                  </a:extLst>
                </a:gridCol>
                <a:gridCol w="1004455">
                  <a:extLst>
                    <a:ext uri="{9D8B030D-6E8A-4147-A177-3AD203B41FA5}">
                      <a16:colId xmlns:a16="http://schemas.microsoft.com/office/drawing/2014/main" val="3206497505"/>
                    </a:ext>
                  </a:extLst>
                </a:gridCol>
                <a:gridCol w="1004455">
                  <a:extLst>
                    <a:ext uri="{9D8B030D-6E8A-4147-A177-3AD203B41FA5}">
                      <a16:colId xmlns:a16="http://schemas.microsoft.com/office/drawing/2014/main" val="1877792885"/>
                    </a:ext>
                  </a:extLst>
                </a:gridCol>
              </a:tblGrid>
              <a:tr h="1072489">
                <a:tc>
                  <a:txBody>
                    <a:bodyPr/>
                    <a:lstStyle/>
                    <a:p>
                      <a:pPr algn="ctr" fontAlgn="b"/>
                      <a:r>
                        <a:rPr lang="es-CL" sz="1200" b="1" u="none" strike="noStrike" dirty="0">
                          <a:effectLst/>
                        </a:rPr>
                        <a:t>Región</a:t>
                      </a:r>
                      <a:endParaRPr lang="es-CL"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b="1" u="none" strike="noStrike" dirty="0">
                          <a:effectLst/>
                        </a:rPr>
                        <a:t>No tengo ninguno cerca</a:t>
                      </a:r>
                      <a:endParaRPr lang="es-CL"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t"/>
                      <a:r>
                        <a:rPr lang="es-ES" sz="1200" b="1" u="none" strike="noStrike" dirty="0">
                          <a:effectLst/>
                        </a:rPr>
                        <a:t>No da sensación de seguridad</a:t>
                      </a:r>
                      <a:endParaRPr lang="es-ES"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t"/>
                      <a:r>
                        <a:rPr lang="es-CL" sz="1200" b="1" u="none" strike="noStrike" dirty="0">
                          <a:effectLst/>
                        </a:rPr>
                        <a:t>Están en malas condiciones</a:t>
                      </a:r>
                      <a:endParaRPr lang="es-CL"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t"/>
                      <a:r>
                        <a:rPr lang="es-ES" sz="1200" b="1" u="none" strike="noStrike" dirty="0">
                          <a:effectLst/>
                        </a:rPr>
                        <a:t>La falta de estacionamientos adecuados</a:t>
                      </a:r>
                      <a:endParaRPr lang="es-ES"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t"/>
                      <a:r>
                        <a:rPr lang="es-ES" sz="1200" b="1" u="none" strike="noStrike" dirty="0">
                          <a:effectLst/>
                        </a:rPr>
                        <a:t>No se dan las condiciones de clima para estar al aire libre</a:t>
                      </a:r>
                      <a:endParaRPr lang="es-ES"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t"/>
                      <a:r>
                        <a:rPr lang="es-ES" sz="1200" b="1" u="none" strike="noStrike" dirty="0">
                          <a:effectLst/>
                        </a:rPr>
                        <a:t>Son de difícil acceso y/o no tengo transporte</a:t>
                      </a:r>
                      <a:endParaRPr lang="es-ES"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b="1" u="none" strike="noStrike" dirty="0">
                          <a:effectLst/>
                        </a:rPr>
                        <a:t>Hay demasiada gente</a:t>
                      </a:r>
                      <a:endParaRPr lang="es-CL"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ctr"/>
                      <a:r>
                        <a:rPr lang="es-CL" sz="1200" b="1" u="none" strike="noStrike" dirty="0">
                          <a:effectLst/>
                        </a:rPr>
                        <a:t>No conozco las ubicaciones</a:t>
                      </a:r>
                      <a:endParaRPr lang="es-CL"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ES" sz="1200" b="1" u="none" strike="noStrike" dirty="0">
                          <a:effectLst/>
                        </a:rPr>
                        <a:t>No hay lugares para hacer deporte</a:t>
                      </a:r>
                      <a:endParaRPr lang="es-ES" sz="1200" b="1"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ES" sz="1200" b="1" u="none" strike="noStrike" dirty="0">
                          <a:effectLst/>
                        </a:rPr>
                        <a:t>No está adaptado para personas en situación de discapacidad</a:t>
                      </a:r>
                      <a:endParaRPr lang="es-ES" sz="1200" b="1"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732093139"/>
                  </a:ext>
                </a:extLst>
              </a:tr>
              <a:tr h="391058">
                <a:tc>
                  <a:txBody>
                    <a:bodyPr/>
                    <a:lstStyle/>
                    <a:p>
                      <a:pPr algn="l" fontAlgn="t"/>
                      <a:r>
                        <a:rPr lang="es-CL" sz="1200" u="none" strike="noStrike" dirty="0">
                          <a:effectLst/>
                        </a:rPr>
                        <a:t>Arica y Parinacota</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dirty="0">
                          <a:effectLst/>
                        </a:rPr>
                        <a:t>17%</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0%</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8%</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228986173"/>
                  </a:ext>
                </a:extLst>
              </a:tr>
              <a:tr h="197372">
                <a:tc>
                  <a:txBody>
                    <a:bodyPr/>
                    <a:lstStyle/>
                    <a:p>
                      <a:pPr algn="l" fontAlgn="t"/>
                      <a:r>
                        <a:rPr lang="es-CL" sz="1200" u="none" strike="noStrike" dirty="0">
                          <a:effectLst/>
                        </a:rPr>
                        <a:t>Tarapacá</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14%</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12%</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2027496800"/>
                  </a:ext>
                </a:extLst>
              </a:tr>
              <a:tr h="235805">
                <a:tc>
                  <a:txBody>
                    <a:bodyPr/>
                    <a:lstStyle/>
                    <a:p>
                      <a:pPr algn="l" fontAlgn="t"/>
                      <a:r>
                        <a:rPr lang="es-CL" sz="1200" u="none" strike="noStrike" dirty="0">
                          <a:effectLst/>
                        </a:rPr>
                        <a:t>Antofagasta</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24%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14%</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4%</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5%</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10%</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4243068326"/>
                  </a:ext>
                </a:extLst>
              </a:tr>
              <a:tr h="197372">
                <a:tc>
                  <a:txBody>
                    <a:bodyPr/>
                    <a:lstStyle/>
                    <a:p>
                      <a:pPr algn="l" fontAlgn="t"/>
                      <a:r>
                        <a:rPr lang="es-CL" sz="1200" u="none" strike="noStrike" dirty="0">
                          <a:effectLst/>
                        </a:rPr>
                        <a:t>Atacama</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5%</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13%</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3913158700"/>
                  </a:ext>
                </a:extLst>
              </a:tr>
              <a:tr h="197372">
                <a:tc>
                  <a:txBody>
                    <a:bodyPr/>
                    <a:lstStyle/>
                    <a:p>
                      <a:pPr algn="l" fontAlgn="t"/>
                      <a:r>
                        <a:rPr lang="es-CL" sz="1200" u="none" strike="noStrike" dirty="0">
                          <a:effectLst/>
                        </a:rPr>
                        <a:t>Coquimbo</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solidFill>
                            <a:srgbClr val="FF0000"/>
                          </a:solidFill>
                          <a:effectLst/>
                        </a:rPr>
                        <a:t>20%</a:t>
                      </a:r>
                      <a:endParaRPr lang="es-CL" sz="1200" b="0" i="0" u="none" strike="noStrike" dirty="0">
                        <a:solidFill>
                          <a:srgbClr val="FF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3%</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1000373787"/>
                  </a:ext>
                </a:extLst>
              </a:tr>
              <a:tr h="235805">
                <a:tc>
                  <a:txBody>
                    <a:bodyPr/>
                    <a:lstStyle/>
                    <a:p>
                      <a:pPr algn="l" fontAlgn="t"/>
                      <a:r>
                        <a:rPr lang="es-CL" sz="1200" u="none" strike="noStrike" dirty="0">
                          <a:effectLst/>
                        </a:rPr>
                        <a:t>Valparaíso</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20%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12%</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3356570686"/>
                  </a:ext>
                </a:extLst>
              </a:tr>
              <a:tr h="235805">
                <a:tc>
                  <a:txBody>
                    <a:bodyPr/>
                    <a:lstStyle/>
                    <a:p>
                      <a:pPr algn="l" fontAlgn="t"/>
                      <a:r>
                        <a:rPr lang="es-CL" sz="1200" u="none" strike="noStrike" dirty="0">
                          <a:effectLst/>
                        </a:rPr>
                        <a:t>Metropolitana</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8%</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5%</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1154576319"/>
                  </a:ext>
                </a:extLst>
              </a:tr>
              <a:tr h="197372">
                <a:tc>
                  <a:txBody>
                    <a:bodyPr/>
                    <a:lstStyle/>
                    <a:p>
                      <a:pPr algn="l" fontAlgn="t"/>
                      <a:r>
                        <a:rPr lang="es-CL" sz="1200" u="none" strike="noStrike" dirty="0">
                          <a:effectLst/>
                        </a:rPr>
                        <a:t>O'Higgins</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22%</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9%</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5%</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1490955663"/>
                  </a:ext>
                </a:extLst>
              </a:tr>
              <a:tr h="197372">
                <a:tc>
                  <a:txBody>
                    <a:bodyPr/>
                    <a:lstStyle/>
                    <a:p>
                      <a:pPr algn="l" fontAlgn="t"/>
                      <a:r>
                        <a:rPr lang="es-CL" sz="1200" u="none" strike="noStrike" dirty="0">
                          <a:effectLst/>
                        </a:rPr>
                        <a:t>Maule</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24%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7%</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3%</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3907024046"/>
                  </a:ext>
                </a:extLst>
              </a:tr>
              <a:tr h="197372">
                <a:tc>
                  <a:txBody>
                    <a:bodyPr/>
                    <a:lstStyle/>
                    <a:p>
                      <a:pPr algn="l" fontAlgn="t"/>
                      <a:r>
                        <a:rPr lang="es-CL" sz="1200" u="none" strike="noStrike" dirty="0">
                          <a:effectLst/>
                        </a:rPr>
                        <a:t>Ñuble</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dirty="0">
                          <a:solidFill>
                            <a:srgbClr val="FF0000"/>
                          </a:solidFill>
                          <a:effectLst/>
                        </a:rPr>
                        <a:t>29%</a:t>
                      </a:r>
                      <a:endParaRPr lang="es-CL" sz="1200" b="0" i="0" u="none" strike="noStrike" dirty="0">
                        <a:solidFill>
                          <a:srgbClr val="FF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12%</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2%</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4240187950"/>
                  </a:ext>
                </a:extLst>
              </a:tr>
              <a:tr h="197372">
                <a:tc>
                  <a:txBody>
                    <a:bodyPr/>
                    <a:lstStyle/>
                    <a:p>
                      <a:pPr algn="l" fontAlgn="t"/>
                      <a:r>
                        <a:rPr lang="es-CL" sz="1200" u="none" strike="noStrike" dirty="0">
                          <a:effectLst/>
                        </a:rPr>
                        <a:t>Biobío</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20%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4%</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2%</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519506990"/>
                  </a:ext>
                </a:extLst>
              </a:tr>
              <a:tr h="197372">
                <a:tc>
                  <a:txBody>
                    <a:bodyPr/>
                    <a:lstStyle/>
                    <a:p>
                      <a:pPr algn="l" fontAlgn="t"/>
                      <a:r>
                        <a:rPr lang="es-CL" sz="1200" u="none" strike="noStrike" dirty="0">
                          <a:effectLst/>
                        </a:rPr>
                        <a:t>Araucanía</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7%</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4%</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2494854577"/>
                  </a:ext>
                </a:extLst>
              </a:tr>
              <a:tr h="197372">
                <a:tc>
                  <a:txBody>
                    <a:bodyPr/>
                    <a:lstStyle/>
                    <a:p>
                      <a:pPr algn="l" fontAlgn="t"/>
                      <a:r>
                        <a:rPr lang="es-CL" sz="1200" u="none" strike="noStrike" dirty="0">
                          <a:effectLst/>
                        </a:rPr>
                        <a:t>Los Ríos</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4%</a:t>
                      </a:r>
                      <a:endParaRPr lang="es-CL" sz="1200" b="0" i="0" u="none" strike="noStrike" dirty="0">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10%</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1538069629"/>
                  </a:ext>
                </a:extLst>
              </a:tr>
              <a:tr h="197372">
                <a:tc>
                  <a:txBody>
                    <a:bodyPr/>
                    <a:lstStyle/>
                    <a:p>
                      <a:pPr algn="l" fontAlgn="t"/>
                      <a:r>
                        <a:rPr lang="es-CL" sz="1200" u="none" strike="noStrike" dirty="0">
                          <a:effectLst/>
                        </a:rPr>
                        <a:t>Los Lagos</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16%</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4%</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1537874554"/>
                  </a:ext>
                </a:extLst>
              </a:tr>
              <a:tr h="197372">
                <a:tc>
                  <a:txBody>
                    <a:bodyPr/>
                    <a:lstStyle/>
                    <a:p>
                      <a:pPr algn="l" fontAlgn="t"/>
                      <a:r>
                        <a:rPr lang="es-CL" sz="1200" u="none" strike="noStrike" dirty="0">
                          <a:effectLst/>
                        </a:rPr>
                        <a:t>Aysén</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22%</a:t>
                      </a:r>
                      <a:endParaRPr lang="es-CL" sz="1200" b="0" i="0" u="none" strike="noStrike">
                        <a:solidFill>
                          <a:srgbClr val="FF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6%</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898490004"/>
                  </a:ext>
                </a:extLst>
              </a:tr>
              <a:tr h="235805">
                <a:tc>
                  <a:txBody>
                    <a:bodyPr/>
                    <a:lstStyle/>
                    <a:p>
                      <a:pPr algn="l" fontAlgn="t"/>
                      <a:r>
                        <a:rPr lang="es-CL" sz="1200" u="none" strike="noStrike" dirty="0">
                          <a:effectLst/>
                        </a:rPr>
                        <a:t>Magallanes</a:t>
                      </a:r>
                      <a:endParaRPr lang="es-CL" sz="1200" b="0" i="0" u="none" strike="noStrike" dirty="0">
                        <a:solidFill>
                          <a:srgbClr val="000000"/>
                        </a:solidFill>
                        <a:effectLst/>
                        <a:latin typeface="Calibri" panose="020F0502020204030204" pitchFamily="34" charset="0"/>
                      </a:endParaRPr>
                    </a:p>
                  </a:txBody>
                  <a:tcPr marL="689" marR="689" marT="689" marB="0"/>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10%</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27%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3%</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a:effectLst/>
                        </a:rPr>
                        <a:t>7%</a:t>
                      </a:r>
                      <a:endParaRPr lang="es-CL" sz="1200" b="0" i="0" u="none" strike="noStrike">
                        <a:solidFill>
                          <a:srgbClr val="000000"/>
                        </a:solidFill>
                        <a:effectLst/>
                        <a:latin typeface="Calibri" panose="020F0502020204030204" pitchFamily="34" charset="0"/>
                      </a:endParaRPr>
                    </a:p>
                  </a:txBody>
                  <a:tcPr marL="689" marR="689" marT="689" marB="0" anchor="ctr"/>
                </a:tc>
                <a:tc>
                  <a:txBody>
                    <a:bodyPr/>
                    <a:lstStyle/>
                    <a:p>
                      <a:pPr algn="ctr" fontAlgn="b"/>
                      <a:r>
                        <a:rPr lang="es-CL" sz="1200" u="none" strike="noStrike" dirty="0">
                          <a:effectLst/>
                        </a:rPr>
                        <a:t>3%</a:t>
                      </a:r>
                      <a:endParaRPr lang="es-CL" sz="1200" b="0" i="0" u="none" strike="noStrike" dirty="0">
                        <a:solidFill>
                          <a:srgbClr val="000000"/>
                        </a:solidFill>
                        <a:effectLst/>
                        <a:latin typeface="Calibri" panose="020F0502020204030204" pitchFamily="34" charset="0"/>
                      </a:endParaRPr>
                    </a:p>
                  </a:txBody>
                  <a:tcPr marL="689" marR="689" marT="689" marB="0" anchor="ctr"/>
                </a:tc>
                <a:extLst>
                  <a:ext uri="{0D108BD9-81ED-4DB2-BD59-A6C34878D82A}">
                    <a16:rowId xmlns:a16="http://schemas.microsoft.com/office/drawing/2014/main" val="3907952971"/>
                  </a:ext>
                </a:extLst>
              </a:tr>
            </a:tbl>
          </a:graphicData>
        </a:graphic>
      </p:graphicFrame>
    </p:spTree>
    <p:extLst>
      <p:ext uri="{BB962C8B-B14F-4D97-AF65-F5344CB8AC3E}">
        <p14:creationId xmlns:p14="http://schemas.microsoft.com/office/powerpoint/2010/main" val="221426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16884</TotalTime>
  <Words>9298</Words>
  <Application>Microsoft Office PowerPoint</Application>
  <PresentationFormat>Personalizado</PresentationFormat>
  <Paragraphs>1957</Paragraphs>
  <Slides>33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Bebas Neue</vt:lpstr>
      <vt:lpstr>Calibri</vt:lpstr>
      <vt:lpstr>Segoe UI</vt:lpstr>
      <vt:lpstr>Office Theme</vt:lpstr>
      <vt:lpstr>Presentación de PowerPoint</vt:lpstr>
      <vt:lpstr>Presentación de PowerPoint</vt:lpstr>
      <vt:lpstr>RESULTADOS DE LA CONSULTA CIUDADANA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PROPUESTA1</dc:title>
  <dc:creator>Veronica Martinez Di Nicolantonio</dc:creator>
  <cp:lastModifiedBy>Felipe</cp:lastModifiedBy>
  <cp:revision>883</cp:revision>
  <cp:lastPrinted>2019-05-27T19:25:36Z</cp:lastPrinted>
  <dcterms:created xsi:type="dcterms:W3CDTF">2019-03-12T15:10:22Z</dcterms:created>
  <dcterms:modified xsi:type="dcterms:W3CDTF">2020-05-04T21:54:59Z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2019-02-28T00:00:00Z</vt:filetime>
  </property>
  <property fmtid="{D5CDD505-2E9C-101B-9397-08002B2CF9AE}" pid="3" name="Creator">
    <vt:lpwstr>Adobe Illustrator CC 23.0 (Windows)</vt:lpwstr>
  </property>
  <property fmtid="{D5CDD505-2E9C-101B-9397-08002B2CF9AE}" pid="4" name="LastSaved">
    <vt:filetime>2019-03-12T00:00:00Z</vt:filetime>
  </property>
</Properties>
</file>