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748" r:id="rId5"/>
    <p:sldId id="722" r:id="rId6"/>
    <p:sldId id="257" r:id="rId7"/>
    <p:sldId id="720" r:id="rId8"/>
    <p:sldId id="737" r:id="rId9"/>
    <p:sldId id="731" r:id="rId10"/>
    <p:sldId id="744" r:id="rId11"/>
    <p:sldId id="729" r:id="rId12"/>
    <p:sldId id="745" r:id="rId13"/>
    <p:sldId id="741" r:id="rId14"/>
    <p:sldId id="728" r:id="rId15"/>
    <p:sldId id="725" r:id="rId16"/>
    <p:sldId id="733" r:id="rId17"/>
    <p:sldId id="739" r:id="rId18"/>
    <p:sldId id="747" r:id="rId19"/>
    <p:sldId id="742" r:id="rId20"/>
    <p:sldId id="732" r:id="rId21"/>
    <p:sldId id="736" r:id="rId22"/>
    <p:sldId id="743" r:id="rId23"/>
    <p:sldId id="734" r:id="rId24"/>
  </p:sldIdLst>
  <p:sldSz cx="12192000" cy="6858000"/>
  <p:notesSz cx="6958013" cy="11063288"/>
  <p:defaultTextStyle>
    <a:defPPr>
      <a:defRPr lang="es-CL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1" userDrawn="1">
          <p15:clr>
            <a:srgbClr val="A4A3A4"/>
          </p15:clr>
        </p15:guide>
        <p15:guide id="2" pos="7582" userDrawn="1">
          <p15:clr>
            <a:srgbClr val="A4A3A4"/>
          </p15:clr>
        </p15:guide>
        <p15:guide id="3" pos="3976" userDrawn="1">
          <p15:clr>
            <a:srgbClr val="A4A3A4"/>
          </p15:clr>
        </p15:guide>
        <p15:guide id="4" pos="5473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  <p15:guide id="8" pos="6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682300"/>
    <a:srgbClr val="FFFFFF"/>
    <a:srgbClr val="002060"/>
    <a:srgbClr val="660066"/>
    <a:srgbClr val="88BD24"/>
    <a:srgbClr val="DEEBF7"/>
    <a:srgbClr val="00604E"/>
    <a:srgbClr val="FF00FF"/>
    <a:srgbClr val="00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pos="121"/>
        <p:guide pos="7582"/>
        <p:guide pos="3976"/>
        <p:guide pos="5473"/>
        <p:guide orient="horz" pos="4088"/>
        <p:guide orient="horz" pos="482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55086"/>
          </a:xfrm>
          <a:prstGeom prst="rect">
            <a:avLst/>
          </a:prstGeom>
        </p:spPr>
        <p:txBody>
          <a:bodyPr vert="horz" lIns="103855" tIns="51928" rIns="103855" bIns="51928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41265" y="1"/>
            <a:ext cx="3015139" cy="555086"/>
          </a:xfrm>
          <a:prstGeom prst="rect">
            <a:avLst/>
          </a:prstGeom>
        </p:spPr>
        <p:txBody>
          <a:bodyPr vert="horz" lIns="103855" tIns="51928" rIns="103855" bIns="51928" rtlCol="0"/>
          <a:lstStyle>
            <a:lvl1pPr algn="r">
              <a:defRPr sz="1300"/>
            </a:lvl1pPr>
          </a:lstStyle>
          <a:p>
            <a:fld id="{896159CA-3F0D-4C88-92B9-A46FACBD985D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84300"/>
            <a:ext cx="6634163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855" tIns="51928" rIns="103855" bIns="5192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802" y="5324207"/>
            <a:ext cx="5566410" cy="4356170"/>
          </a:xfrm>
          <a:prstGeom prst="rect">
            <a:avLst/>
          </a:prstGeom>
        </p:spPr>
        <p:txBody>
          <a:bodyPr vert="horz" lIns="103855" tIns="51928" rIns="103855" bIns="51928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0508205"/>
            <a:ext cx="3015139" cy="555084"/>
          </a:xfrm>
          <a:prstGeom prst="rect">
            <a:avLst/>
          </a:prstGeom>
        </p:spPr>
        <p:txBody>
          <a:bodyPr vert="horz" lIns="103855" tIns="51928" rIns="103855" bIns="51928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41265" y="10508205"/>
            <a:ext cx="3015139" cy="555084"/>
          </a:xfrm>
          <a:prstGeom prst="rect">
            <a:avLst/>
          </a:prstGeom>
        </p:spPr>
        <p:txBody>
          <a:bodyPr vert="horz" lIns="103855" tIns="51928" rIns="103855" bIns="51928" rtlCol="0" anchor="b"/>
          <a:lstStyle>
            <a:lvl1pPr algn="r">
              <a:defRPr sz="1300"/>
            </a:lvl1pPr>
          </a:lstStyle>
          <a:p>
            <a:fld id="{F1DA4311-1D1E-484A-B9B0-C39805DBB7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88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05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000" b="1" dirty="0">
              <a:solidFill>
                <a:srgbClr val="084F8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853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190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Deberá</a:t>
            </a:r>
            <a:r>
              <a:rPr lang="es-CL" baseline="0" dirty="0" smtClean="0"/>
              <a:t> incorporar las diapositiva necesarias para presentar sus tipologías.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71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Deberá</a:t>
            </a:r>
            <a:r>
              <a:rPr lang="es-CL" baseline="0" dirty="0" smtClean="0"/>
              <a:t> incorporar las diapositiva necesarias para presentar sus tipologías.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26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17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80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29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79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514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000" b="1" dirty="0">
              <a:solidFill>
                <a:srgbClr val="084F8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892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000" b="1" dirty="0">
              <a:solidFill>
                <a:srgbClr val="084F8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47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074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226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301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62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34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1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09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CB89D-C6AE-4D2C-9F1F-88FBD2EF6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1161AF-32A7-4AF0-98D9-6FAEA8B25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086FE-756C-4B2B-B9F1-1AFE6473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E1AA4-5244-4257-883A-D1AB8383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3A841-DDA0-4268-A8B2-AA647A1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1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5F10-28F3-4C79-BE5E-6964E0DD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0B016-867F-412E-91ED-CF1C7806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A5025-5DD9-432E-9195-1A2CA19D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872C7-F9B1-44E8-8086-936F5FD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CEB2D-7326-49EF-BA08-2435F2D8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2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BF3934-F6C0-44A8-80FB-8E739CE6A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0A39AE-696F-430C-92EF-9E647702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F8C9-E384-4623-87D1-B13E1179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45B29-4426-4186-9D7B-46D67D3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A6E27-F4AC-42E6-9E90-FF6AE755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5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F9615-4405-4996-B9D4-D639747E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DB5CA-0018-4462-97C8-D00A446B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F2432-1547-449E-B949-56661BB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47983-3213-418F-9BB6-046F6AF6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A81B7-1D53-496C-B839-5CE5D73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91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FD5D8-7738-4450-A6DA-B7D4D2E9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E44A1-03EC-4889-9367-E716BAAF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80BC1-27AB-4BE2-AFAD-5B42069C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4F9BE-E7D1-4BF7-8978-483AB988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0E4A6-EBBE-43CB-B14D-F5EAA6D3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5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1446-7693-4609-B820-CE47395C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6D699-9949-435B-A2CD-CAFEE5269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C728C-092F-41C7-9A06-DED114C4E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4ED18-EA05-494B-956C-6B0D0A83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41A1F-5258-47E5-9666-AE3EC6AA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15FA8-F8C5-41C5-B9F7-73DEE415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7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E7F0-717F-4D4C-94D3-DB5942A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BAC41-C124-4746-8360-3D996787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E524E5-8297-4BE9-BB93-8E344CF8E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81B963-EB94-424C-9D54-9F51FA55E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1D01E8-9CA1-4F61-B84B-A4DF25DC8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E1254C-9C38-4D2D-A8C3-451B3BD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0DC74F-0321-427D-AB26-33E99DBD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01C52F-0D0E-4DF4-BDD0-5395BC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0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2C2BE-682D-4CD2-8D6C-04447A4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DB1F51-80B6-4A8C-9FFA-0C35CBCD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3AE808-B92C-4E29-9668-71D9993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E3CC9F-40ED-4DA7-A7FC-DEA4A3B4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62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E74CB1-B631-4042-92B0-FDD3F139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DA33CA-B211-4E19-B80D-88CBD32C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37BEB4-1B33-4D92-824E-4238DC79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0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3C73-3C31-4162-88FC-7540010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DE752-CE60-488C-B273-9CB89182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B7B0CF-CC06-427B-8EFF-464DB39B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09FBEC-2188-45EB-A2E2-20104EC7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6FFF1-A4F0-410A-A125-3A8D04A1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7E78F9-7ED3-4C32-B241-AB12D4C6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6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EDDB4-11DC-478F-A18A-FDFEDB48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A13359-8718-447C-AAD2-8DFD353E8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AA39E-E3E6-4A6F-94E3-8ABF05DA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BBD1AB-ECFF-4B20-857B-5A1ABBE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549C5-3B30-499C-A88D-C970806B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E855D-B270-494D-8193-D76691B1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50FFCE-486D-4206-8E05-2F091DE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7919E-611E-4660-818D-18203787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2957E-7573-4E25-84E6-480D947AC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3AF9-FEA7-452F-99BB-FCAF589CB3C2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5FE76-17A2-49D0-864D-A64625E89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B250F-75AD-4596-85F8-F19707F93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2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1.wdp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2.wdp"/><Relationship Id="rId5" Type="http://schemas.openxmlformats.org/officeDocument/2006/relationships/image" Target="../media/image8.sv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8.sv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12.wdp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6.wdp"/><Relationship Id="rId5" Type="http://schemas.openxmlformats.org/officeDocument/2006/relationships/image" Target="../media/image8.sv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sv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sv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9.wdp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250"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CL" sz="1600" b="1" u="sng" dirty="0" smtClean="0">
                <a:solidFill>
                  <a:srgbClr val="203864"/>
                </a:solidFill>
              </a:rPr>
              <a:t>INSTRUCCIONES</a:t>
            </a:r>
          </a:p>
          <a:p>
            <a:pPr marL="80963"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80963" algn="l"/>
              </a:tabLst>
            </a:pPr>
            <a:endParaRPr lang="es-CL" sz="1600" b="1" u="sng" dirty="0">
              <a:solidFill>
                <a:srgbClr val="203864"/>
              </a:solidFill>
            </a:endParaRP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C</a:t>
            </a:r>
            <a:r>
              <a:rPr lang="es-CL" sz="1600" dirty="0" smtClean="0">
                <a:solidFill>
                  <a:srgbClr val="203864"/>
                </a:solidFill>
              </a:rPr>
              <a:t>ompletar </a:t>
            </a:r>
            <a:r>
              <a:rPr lang="es-CL" sz="1600" dirty="0">
                <a:solidFill>
                  <a:srgbClr val="203864"/>
                </a:solidFill>
              </a:rPr>
              <a:t>toda la información, según </a:t>
            </a:r>
            <a:r>
              <a:rPr lang="es-CL" sz="1600" dirty="0" smtClean="0">
                <a:solidFill>
                  <a:srgbClr val="203864"/>
                </a:solidFill>
              </a:rPr>
              <a:t>corresponda, </a:t>
            </a:r>
            <a:r>
              <a:rPr lang="es-CL" sz="1600" dirty="0">
                <a:solidFill>
                  <a:srgbClr val="203864"/>
                </a:solidFill>
              </a:rPr>
              <a:t>graficando de manera clara el proyecto a presentar.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600" dirty="0">
                <a:solidFill>
                  <a:srgbClr val="203864"/>
                </a:solidFill>
              </a:rPr>
              <a:t>En caso de no optar a  los puntajes por: Equipamientos</a:t>
            </a:r>
            <a:r>
              <a:rPr lang="es-CL" sz="1600" dirty="0" smtClean="0">
                <a:solidFill>
                  <a:srgbClr val="203864"/>
                </a:solidFill>
              </a:rPr>
              <a:t>, área </a:t>
            </a:r>
            <a:r>
              <a:rPr lang="es-CL" sz="1600" dirty="0">
                <a:solidFill>
                  <a:srgbClr val="203864"/>
                </a:solidFill>
              </a:rPr>
              <a:t>verdes e infraestructura deportiva de alto estándar y/o local comercial, eficiencia energética y pertinencia geográfica, deberá eliminar las diapositivas correspondientes.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caso de ser necesario</a:t>
            </a:r>
            <a:r>
              <a:rPr lang="es-CL" sz="1600" dirty="0" smtClean="0">
                <a:solidFill>
                  <a:srgbClr val="203864"/>
                </a:solidFill>
              </a:rPr>
              <a:t>, </a:t>
            </a:r>
            <a:r>
              <a:rPr lang="es-CL" sz="1600" dirty="0">
                <a:solidFill>
                  <a:srgbClr val="203864"/>
                </a:solidFill>
              </a:rPr>
              <a:t>incluir diapositivas adicionales para mostrar otras </a:t>
            </a:r>
            <a:r>
              <a:rPr lang="es-CL" sz="1600" dirty="0" smtClean="0">
                <a:solidFill>
                  <a:srgbClr val="203864"/>
                </a:solidFill>
              </a:rPr>
              <a:t>características </a:t>
            </a:r>
            <a:r>
              <a:rPr lang="es-CL" sz="1600" dirty="0">
                <a:solidFill>
                  <a:srgbClr val="203864"/>
                </a:solidFill>
              </a:rPr>
              <a:t>relevantes del proyecto en cada uno de los ítems.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imágenes (</a:t>
            </a:r>
            <a:r>
              <a:rPr lang="es-CL" sz="1600" dirty="0" err="1">
                <a:solidFill>
                  <a:srgbClr val="203864"/>
                </a:solidFill>
              </a:rPr>
              <a:t>render</a:t>
            </a:r>
            <a:r>
              <a:rPr lang="es-CL" sz="1600" dirty="0">
                <a:solidFill>
                  <a:srgbClr val="203864"/>
                </a:solidFill>
              </a:rPr>
              <a:t>, croquis, elevaciones, </a:t>
            </a:r>
            <a:r>
              <a:rPr lang="es-CL" sz="1600" dirty="0" smtClean="0">
                <a:solidFill>
                  <a:srgbClr val="203864"/>
                </a:solidFill>
              </a:rPr>
              <a:t>plantas, cortes, </a:t>
            </a:r>
            <a:r>
              <a:rPr lang="es-CL" sz="1600" dirty="0" err="1" smtClean="0">
                <a:solidFill>
                  <a:srgbClr val="203864"/>
                </a:solidFill>
              </a:rPr>
              <a:t>etc</a:t>
            </a:r>
            <a:r>
              <a:rPr lang="es-CL" sz="1600" dirty="0" smtClean="0">
                <a:solidFill>
                  <a:srgbClr val="203864"/>
                </a:solidFill>
              </a:rPr>
              <a:t>) </a:t>
            </a:r>
            <a:r>
              <a:rPr lang="es-CL" sz="1600" dirty="0">
                <a:solidFill>
                  <a:srgbClr val="203864"/>
                </a:solidFill>
              </a:rPr>
              <a:t>deben ser legibles y considerar buena </a:t>
            </a:r>
            <a:r>
              <a:rPr lang="es-CL" sz="1600" dirty="0" smtClean="0">
                <a:solidFill>
                  <a:srgbClr val="203864"/>
                </a:solidFill>
              </a:rPr>
              <a:t>resolución (300 dpi).</a:t>
            </a:r>
            <a:r>
              <a:rPr lang="es-CL" sz="1600" dirty="0">
                <a:solidFill>
                  <a:srgbClr val="203864"/>
                </a:solidFill>
              </a:rPr>
              <a:t> </a:t>
            </a:r>
            <a:endParaRPr lang="es-CL" sz="1600" dirty="0" smtClean="0">
              <a:solidFill>
                <a:srgbClr val="203864"/>
              </a:solidFill>
            </a:endParaRP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203864"/>
                </a:solidFill>
              </a:rPr>
              <a:t>Los </a:t>
            </a:r>
            <a:r>
              <a:rPr lang="es-CL" sz="1600" dirty="0">
                <a:solidFill>
                  <a:srgbClr val="203864"/>
                </a:solidFill>
              </a:rPr>
              <a:t>proyectos que formen parte de proyectos de arquitectura o urbanizaciones mayores, deberán incorporar en la diapositiva N° 7 “</a:t>
            </a:r>
            <a:r>
              <a:rPr lang="es-CL" sz="1600" b="1" dirty="0">
                <a:solidFill>
                  <a:srgbClr val="203864"/>
                </a:solidFill>
              </a:rPr>
              <a:t>PLAN MAESTRO DESARROLLO INMOBILIARIO</a:t>
            </a:r>
            <a:r>
              <a:rPr lang="es-CL" sz="1600" dirty="0">
                <a:solidFill>
                  <a:srgbClr val="203864"/>
                </a:solidFill>
              </a:rPr>
              <a:t>”, el master plan correspondiente, en que se identifiquen: proyectos de venta privada, proyectos anteriores correspondientes al DS19, DS1, etc.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diapositiva N°8 </a:t>
            </a:r>
            <a:r>
              <a:rPr lang="es-CL" sz="1600" b="1" dirty="0">
                <a:solidFill>
                  <a:srgbClr val="203864"/>
                </a:solidFill>
              </a:rPr>
              <a:t>Á</a:t>
            </a:r>
            <a:r>
              <a:rPr lang="es-CL" sz="1600" b="1" dirty="0" smtClean="0">
                <a:solidFill>
                  <a:srgbClr val="203864"/>
                </a:solidFill>
              </a:rPr>
              <a:t>REA </a:t>
            </a:r>
            <a:r>
              <a:rPr lang="es-CL" sz="1600" b="1" dirty="0">
                <a:solidFill>
                  <a:srgbClr val="203864"/>
                </a:solidFill>
              </a:rPr>
              <a:t>VERDE</a:t>
            </a:r>
            <a:r>
              <a:rPr lang="es-CL" sz="1600" dirty="0">
                <a:solidFill>
                  <a:srgbClr val="203864"/>
                </a:solidFill>
              </a:rPr>
              <a:t>, debe indicar ubicación de juego inclusivo.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Deberá incluir en </a:t>
            </a:r>
            <a:r>
              <a:rPr lang="es-CL" sz="1600" dirty="0" smtClean="0">
                <a:solidFill>
                  <a:srgbClr val="203864"/>
                </a:solidFill>
              </a:rPr>
              <a:t>diapositiva N°12 </a:t>
            </a:r>
            <a:r>
              <a:rPr lang="es-CL" sz="1600" b="1" dirty="0" smtClean="0">
                <a:solidFill>
                  <a:srgbClr val="203864"/>
                </a:solidFill>
              </a:rPr>
              <a:t>todas las tipologías de vivienda</a:t>
            </a:r>
            <a:r>
              <a:rPr lang="es-CL" sz="1600" dirty="0" smtClean="0">
                <a:solidFill>
                  <a:srgbClr val="203864"/>
                </a:solidFill>
              </a:rPr>
              <a:t>, </a:t>
            </a:r>
            <a:r>
              <a:rPr lang="es-CL" sz="1600" dirty="0">
                <a:solidFill>
                  <a:srgbClr val="203864"/>
                </a:solidFill>
              </a:rPr>
              <a:t>de ser necesario podrá incluir </a:t>
            </a:r>
            <a:r>
              <a:rPr lang="es-CL" sz="1600" dirty="0" smtClean="0">
                <a:solidFill>
                  <a:srgbClr val="203864"/>
                </a:solidFill>
              </a:rPr>
              <a:t>diapositivas adicionales.</a:t>
            </a:r>
            <a:endParaRPr lang="es-CL" sz="1600" dirty="0">
              <a:solidFill>
                <a:srgbClr val="203864"/>
              </a:solidFill>
            </a:endParaRP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caso de optar por puntaje de eficiencia energética complete </a:t>
            </a:r>
            <a:r>
              <a:rPr lang="es-CL" sz="1600" b="1" u="sng" dirty="0">
                <a:solidFill>
                  <a:srgbClr val="203864"/>
                </a:solidFill>
              </a:rPr>
              <a:t>diapositiva </a:t>
            </a:r>
            <a:r>
              <a:rPr lang="es-CL" sz="1600" b="1" u="sng" dirty="0" smtClean="0">
                <a:solidFill>
                  <a:srgbClr val="203864"/>
                </a:solidFill>
              </a:rPr>
              <a:t>N°14</a:t>
            </a:r>
            <a:r>
              <a:rPr lang="es-CL" sz="1600" b="1" dirty="0" smtClean="0">
                <a:solidFill>
                  <a:srgbClr val="203864"/>
                </a:solidFill>
              </a:rPr>
              <a:t>. </a:t>
            </a:r>
            <a:r>
              <a:rPr lang="es-CL" sz="1600" dirty="0" smtClean="0">
                <a:solidFill>
                  <a:srgbClr val="203864"/>
                </a:solidFill>
              </a:rPr>
              <a:t>Si presenta </a:t>
            </a:r>
            <a:r>
              <a:rPr lang="es-CL" sz="1600" dirty="0">
                <a:solidFill>
                  <a:srgbClr val="203864"/>
                </a:solidFill>
              </a:rPr>
              <a:t>calificación </a:t>
            </a:r>
            <a:r>
              <a:rPr lang="es-CL" sz="1600" dirty="0" smtClean="0">
                <a:solidFill>
                  <a:srgbClr val="203864"/>
                </a:solidFill>
              </a:rPr>
              <a:t>energética, </a:t>
            </a:r>
            <a:r>
              <a:rPr lang="es-CL" sz="1600" dirty="0">
                <a:solidFill>
                  <a:srgbClr val="203864"/>
                </a:solidFill>
              </a:rPr>
              <a:t>utilizar </a:t>
            </a:r>
            <a:r>
              <a:rPr lang="es-CL" sz="1600" b="1" u="sng" dirty="0">
                <a:solidFill>
                  <a:srgbClr val="203864"/>
                </a:solidFill>
              </a:rPr>
              <a:t>diapositiva 15</a:t>
            </a:r>
            <a:r>
              <a:rPr lang="es-CL" sz="1600" dirty="0">
                <a:solidFill>
                  <a:srgbClr val="203864"/>
                </a:solidFill>
              </a:rPr>
              <a:t> e indicar planta de viviendas por tipologías más desfavorables, de ser necesario </a:t>
            </a:r>
            <a:r>
              <a:rPr lang="es-CL" sz="1600" dirty="0" smtClean="0">
                <a:solidFill>
                  <a:srgbClr val="203864"/>
                </a:solidFill>
              </a:rPr>
              <a:t>podrá incluir </a:t>
            </a:r>
            <a:r>
              <a:rPr lang="es-CL" sz="1600" dirty="0">
                <a:solidFill>
                  <a:srgbClr val="203864"/>
                </a:solidFill>
              </a:rPr>
              <a:t>diapositivas adicionales para detalles e imágenes . 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el caso de proyectos de loteo, eliminar </a:t>
            </a:r>
            <a:r>
              <a:rPr lang="es-CL" sz="1600" dirty="0" smtClean="0">
                <a:solidFill>
                  <a:srgbClr val="203864"/>
                </a:solidFill>
              </a:rPr>
              <a:t>diapositiva </a:t>
            </a:r>
            <a:r>
              <a:rPr lang="es-CL" sz="1600" b="1" dirty="0">
                <a:solidFill>
                  <a:srgbClr val="203864"/>
                </a:solidFill>
              </a:rPr>
              <a:t>TABLA DE RESUMEN DE GASTO </a:t>
            </a:r>
            <a:r>
              <a:rPr lang="es-CL" sz="1600" b="1" dirty="0" smtClean="0">
                <a:solidFill>
                  <a:srgbClr val="203864"/>
                </a:solidFill>
              </a:rPr>
              <a:t>COMÚN</a:t>
            </a:r>
            <a:r>
              <a:rPr lang="es-CL" sz="1600" b="1" dirty="0">
                <a:solidFill>
                  <a:srgbClr val="203864"/>
                </a:solidFill>
              </a:rPr>
              <a:t>.</a:t>
            </a:r>
            <a:endParaRPr lang="es-CL" sz="1600" dirty="0">
              <a:solidFill>
                <a:srgbClr val="203864"/>
              </a:solidFill>
            </a:endParaRP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Si el proyecto es de la tipología </a:t>
            </a:r>
            <a:r>
              <a:rPr lang="es-CL" sz="1600" dirty="0" smtClean="0">
                <a:solidFill>
                  <a:srgbClr val="203864"/>
                </a:solidFill>
              </a:rPr>
              <a:t>Departamentos, </a:t>
            </a:r>
            <a:r>
              <a:rPr lang="es-CL" sz="1600" dirty="0">
                <a:solidFill>
                  <a:srgbClr val="203864"/>
                </a:solidFill>
              </a:rPr>
              <a:t>debe indicar el </a:t>
            </a:r>
            <a:r>
              <a:rPr lang="es-CL" sz="1600" b="1" dirty="0">
                <a:solidFill>
                  <a:srgbClr val="203864"/>
                </a:solidFill>
              </a:rPr>
              <a:t>N° de pisos.</a:t>
            </a:r>
            <a:endParaRPr lang="es-CL" sz="1600" dirty="0">
              <a:solidFill>
                <a:srgbClr val="203864"/>
              </a:solidFill>
            </a:endParaRP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203864"/>
                </a:solidFill>
              </a:rPr>
              <a:t>Graficar </a:t>
            </a:r>
            <a:r>
              <a:rPr lang="es-CL" sz="1600" dirty="0">
                <a:solidFill>
                  <a:srgbClr val="203864"/>
                </a:solidFill>
              </a:rPr>
              <a:t>en diapositiva </a:t>
            </a:r>
            <a:r>
              <a:rPr lang="es-CL" sz="1600" dirty="0" smtClean="0">
                <a:solidFill>
                  <a:srgbClr val="203864"/>
                </a:solidFill>
              </a:rPr>
              <a:t>N°19 los estacionamientos destinados a personas con </a:t>
            </a:r>
            <a:r>
              <a:rPr lang="es-CL" sz="1600" dirty="0">
                <a:solidFill>
                  <a:srgbClr val="203864"/>
                </a:solidFill>
              </a:rPr>
              <a:t>movilidad </a:t>
            </a:r>
            <a:r>
              <a:rPr lang="es-CL" sz="1600" dirty="0" smtClean="0">
                <a:solidFill>
                  <a:srgbClr val="203864"/>
                </a:solidFill>
              </a:rPr>
              <a:t>reducida.</a:t>
            </a:r>
          </a:p>
          <a:p>
            <a:pPr marL="32400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203864"/>
                </a:solidFill>
              </a:rPr>
              <a:t>Las </a:t>
            </a:r>
            <a:r>
              <a:rPr lang="es-CL" sz="1600" dirty="0">
                <a:solidFill>
                  <a:srgbClr val="203864"/>
                </a:solidFill>
              </a:rPr>
              <a:t>líneas referenciales en el formato (</a:t>
            </a:r>
            <a:r>
              <a:rPr lang="es-CL" sz="3200" dirty="0">
                <a:solidFill>
                  <a:srgbClr val="FF0000"/>
                </a:solidFill>
              </a:rPr>
              <a:t>…..</a:t>
            </a:r>
            <a:r>
              <a:rPr lang="es-CL" sz="1600" dirty="0">
                <a:solidFill>
                  <a:srgbClr val="203864"/>
                </a:solidFill>
              </a:rPr>
              <a:t>) deben ser eliminadas o pueden ser modificadas, de acuerdo a lo que se necesite mostrar.</a:t>
            </a:r>
          </a:p>
          <a:p>
            <a:pPr marL="324000">
              <a:spcBef>
                <a:spcPts val="300"/>
              </a:spcBef>
              <a:spcAft>
                <a:spcPts val="300"/>
              </a:spcAft>
            </a:pPr>
            <a:endParaRPr lang="es-CL" sz="16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42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3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59929" y="1297456"/>
            <a:ext cx="4490369" cy="53210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LOCAL COMERCIAL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0092" y="1692196"/>
            <a:ext cx="733355" cy="795141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631104" y="2564881"/>
            <a:ext cx="1523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LOCAL COMERCIAL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</a:p>
          <a:p>
            <a:pPr algn="ctr"/>
            <a:endParaRPr lang="es-CL" sz="1400" b="1" dirty="0">
              <a:solidFill>
                <a:srgbClr val="084F82"/>
              </a:solidFill>
            </a:endParaRPr>
          </a:p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SUPERFICIE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 m2</a:t>
            </a:r>
          </a:p>
          <a:p>
            <a:pPr algn="ctr"/>
            <a:endParaRPr lang="es-CL" sz="1400" b="1" dirty="0" smtClean="0">
              <a:solidFill>
                <a:srgbClr val="084F82"/>
              </a:solidFill>
            </a:endParaRPr>
          </a:p>
          <a:p>
            <a:pPr algn="ctr"/>
            <a:endParaRPr lang="es-CL" sz="1400" b="1" dirty="0">
              <a:solidFill>
                <a:srgbClr val="084F82"/>
              </a:solidFill>
            </a:endParaRPr>
          </a:p>
          <a:p>
            <a:pPr algn="ctr"/>
            <a:r>
              <a:rPr lang="es-CL" sz="1200" b="1" dirty="0">
                <a:solidFill>
                  <a:srgbClr val="084F82"/>
                </a:solidFill>
              </a:rPr>
              <a:t>ENTREGADO A COMUNIDAD</a:t>
            </a:r>
          </a:p>
          <a:p>
            <a:pPr algn="ctr"/>
            <a:r>
              <a:rPr lang="es-CL" sz="1200" b="1" dirty="0">
                <a:solidFill>
                  <a:srgbClr val="084F82"/>
                </a:solidFill>
              </a:rPr>
              <a:t>O</a:t>
            </a:r>
          </a:p>
          <a:p>
            <a:pPr algn="ctr"/>
            <a:r>
              <a:rPr lang="es-CL" sz="1200" b="1" dirty="0">
                <a:solidFill>
                  <a:srgbClr val="084F82"/>
                </a:solidFill>
              </a:rPr>
              <a:t> VENDIDO A PRIVADO</a:t>
            </a:r>
            <a:endParaRPr lang="es-CL" sz="1200" dirty="0">
              <a:solidFill>
                <a:srgbClr val="084F82"/>
              </a:solidFill>
            </a:endParaRPr>
          </a:p>
          <a:p>
            <a:pPr algn="ctr"/>
            <a:endParaRPr lang="es-CL" sz="1400" b="1" dirty="0" smtClean="0">
              <a:solidFill>
                <a:srgbClr val="084F82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529" y="1297456"/>
            <a:ext cx="5550092" cy="53210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6" name="CuadroTexto 25"/>
          <p:cNvSpPr txBox="1"/>
          <p:nvPr/>
        </p:nvSpPr>
        <p:spPr>
          <a:xfrm>
            <a:off x="6658708" y="3682404"/>
            <a:ext cx="3403401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INDICAR SOLO UNA ALTERNATIVA Y BORRAR LA QUE NO CORRESPONDA.</a:t>
            </a:r>
          </a:p>
          <a:p>
            <a:r>
              <a:rPr lang="es-CL" sz="1000" b="1" dirty="0" smtClean="0">
                <a:solidFill>
                  <a:srgbClr val="084F82"/>
                </a:solidFill>
              </a:rPr>
              <a:t>LÍNEAS REFERENCIALES ELIMINAR.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28" name="Conector recto de flecha 27"/>
          <p:cNvCxnSpPr>
            <a:stCxn id="26" idx="3"/>
          </p:cNvCxnSpPr>
          <p:nvPr/>
        </p:nvCxnSpPr>
        <p:spPr>
          <a:xfrm>
            <a:off x="10062109" y="3959403"/>
            <a:ext cx="711400" cy="27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10773509" y="3907236"/>
            <a:ext cx="1286362" cy="11291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uadroTexto 31"/>
          <p:cNvSpPr txBox="1"/>
          <p:nvPr/>
        </p:nvSpPr>
        <p:spPr>
          <a:xfrm>
            <a:off x="308101" y="2937729"/>
            <a:ext cx="53449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PLANO DE LOCAL COMERCIAL </a:t>
            </a:r>
          </a:p>
          <a:p>
            <a:pPr algn="ctr"/>
            <a:r>
              <a:rPr lang="es-CL" sz="1400" dirty="0">
                <a:solidFill>
                  <a:srgbClr val="084F82"/>
                </a:solidFill>
              </a:rPr>
              <a:t>(ubicación en el proyecto, indicando </a:t>
            </a:r>
            <a:r>
              <a:rPr lang="es-CL" sz="1400" dirty="0" smtClean="0">
                <a:solidFill>
                  <a:srgbClr val="084F82"/>
                </a:solidFill>
              </a:rPr>
              <a:t>estacionamientos </a:t>
            </a:r>
            <a:r>
              <a:rPr lang="es-CL" sz="1400" dirty="0">
                <a:solidFill>
                  <a:srgbClr val="084F82"/>
                </a:solidFill>
              </a:rPr>
              <a:t>y acceso de él 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418234" y="2937729"/>
            <a:ext cx="3705921" cy="523220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IMÁGENES REPRESENTATIVAS DE LA PROPUESTA</a:t>
            </a:r>
            <a:endParaRPr lang="es-CL" sz="1200" dirty="0">
              <a:solidFill>
                <a:srgbClr val="084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8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4943" y="1483177"/>
            <a:ext cx="430120" cy="5093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2088" y="1297456"/>
            <a:ext cx="10258211" cy="51922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405219" y="1437169"/>
            <a:ext cx="338312" cy="555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654606" y="2135598"/>
            <a:ext cx="153739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84F82"/>
                </a:solidFill>
              </a:rPr>
              <a:t>CARACTERÍSTICA:</a:t>
            </a:r>
          </a:p>
          <a:p>
            <a:r>
              <a:rPr lang="es-CL" sz="1050" b="1" dirty="0" smtClean="0">
                <a:solidFill>
                  <a:srgbClr val="084F82"/>
                </a:solidFill>
              </a:rPr>
              <a:t>(INDICAR)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084F82"/>
                </a:solidFill>
              </a:rPr>
              <a:t>TEXTURAS DE PAVIMENTOS</a:t>
            </a:r>
          </a:p>
          <a:p>
            <a:pPr>
              <a:lnSpc>
                <a:spcPct val="15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084F82"/>
                </a:solidFill>
              </a:rPr>
              <a:t>MOBILIARIO EXTERIOR</a:t>
            </a:r>
          </a:p>
          <a:p>
            <a:pPr>
              <a:lnSpc>
                <a:spcPct val="15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084F82"/>
                </a:solidFill>
              </a:rPr>
              <a:t>SIMBOLOGÍA DEL PLANO</a:t>
            </a:r>
          </a:p>
          <a:p>
            <a:endParaRPr lang="es-CL" sz="1100" b="1" dirty="0" smtClean="0">
              <a:solidFill>
                <a:srgbClr val="084F82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PLANO RUTA ACCESIBLE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237435" y="3585800"/>
            <a:ext cx="4489954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PLANO RUTA DE ACCESIBILIDAD UNIVERSAL</a:t>
            </a:r>
            <a:endParaRPr lang="es-CL" sz="1200" dirty="0">
              <a:solidFill>
                <a:srgbClr val="084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93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5489" y="1297458"/>
            <a:ext cx="4370372" cy="50687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300040" y="131071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1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669048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3" name="CuadroTexto 32"/>
          <p:cNvSpPr txBox="1"/>
          <p:nvPr/>
        </p:nvSpPr>
        <p:spPr>
          <a:xfrm>
            <a:off x="4669048" y="2018913"/>
            <a:ext cx="1537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Y </a:t>
            </a:r>
            <a:r>
              <a:rPr lang="es-CL" sz="1400" b="1" dirty="0">
                <a:solidFill>
                  <a:srgbClr val="084F82"/>
                </a:solidFill>
              </a:rPr>
              <a:t>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920" y="1331954"/>
            <a:ext cx="541653" cy="511550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6276453" y="1297458"/>
            <a:ext cx="4295821" cy="50413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CuadroTexto 39"/>
          <p:cNvSpPr txBox="1"/>
          <p:nvPr/>
        </p:nvSpPr>
        <p:spPr>
          <a:xfrm>
            <a:off x="300039" y="6332223"/>
            <a:ext cx="4369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1 </a:t>
            </a:r>
          </a:p>
          <a:p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246019" y="6308145"/>
            <a:ext cx="4369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2 </a:t>
            </a:r>
          </a:p>
          <a:p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242" y="3196601"/>
            <a:ext cx="529004" cy="54672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4663218" y="3874986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D + B</a:t>
            </a:r>
            <a:endParaRPr lang="es-CL" sz="1400" b="1" dirty="0">
              <a:solidFill>
                <a:srgbClr val="084F82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0668218" y="2036638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090" y="1349679"/>
            <a:ext cx="541653" cy="5115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2412" y="3005703"/>
            <a:ext cx="529004" cy="546722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0662388" y="3684088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D+B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4561832" y="5572041"/>
            <a:ext cx="1838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 </a:t>
            </a:r>
            <a:r>
              <a:rPr lang="es-CL" sz="1400" b="1" dirty="0" smtClean="0">
                <a:solidFill>
                  <a:srgbClr val="084F82"/>
                </a:solidFill>
              </a:rPr>
              <a:t>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815" y="4832511"/>
            <a:ext cx="541653" cy="51155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4874" y="4845958"/>
            <a:ext cx="541653" cy="511550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25489" y="2041666"/>
            <a:ext cx="4370372" cy="3805432"/>
            <a:chOff x="225489" y="2075781"/>
            <a:chExt cx="4370372" cy="3805432"/>
          </a:xfrm>
        </p:grpSpPr>
        <p:cxnSp>
          <p:nvCxnSpPr>
            <p:cNvPr id="5" name="Conector recto 4"/>
            <p:cNvCxnSpPr>
              <a:stCxn id="3" idx="1"/>
              <a:endCxn id="3" idx="3"/>
            </p:cNvCxnSpPr>
            <p:nvPr/>
          </p:nvCxnSpPr>
          <p:spPr>
            <a:xfrm>
              <a:off x="225489" y="3865951"/>
              <a:ext cx="43703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/>
            <p:cNvSpPr/>
            <p:nvPr/>
          </p:nvSpPr>
          <p:spPr>
            <a:xfrm>
              <a:off x="1540441" y="207578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540441" y="207578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540441" y="277695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244775" y="207578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801581" y="207578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1528893" y="5021710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679454" y="5255399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756989" y="5253338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208181" y="5245420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Triángulo isósceles 16"/>
            <p:cNvSpPr/>
            <p:nvPr/>
          </p:nvSpPr>
          <p:spPr>
            <a:xfrm>
              <a:off x="1540441" y="4584357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0" name="CuadroTexto 49"/>
          <p:cNvSpPr txBox="1"/>
          <p:nvPr/>
        </p:nvSpPr>
        <p:spPr>
          <a:xfrm>
            <a:off x="6296953" y="1317798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2 CASAS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6284235" y="2073274"/>
            <a:ext cx="4295821" cy="3807939"/>
            <a:chOff x="6284235" y="2073274"/>
            <a:chExt cx="4295821" cy="3807939"/>
          </a:xfrm>
        </p:grpSpPr>
        <p:cxnSp>
          <p:nvCxnSpPr>
            <p:cNvPr id="52" name="Conector recto 51"/>
            <p:cNvCxnSpPr/>
            <p:nvPr/>
          </p:nvCxnSpPr>
          <p:spPr>
            <a:xfrm>
              <a:off x="6284235" y="3773841"/>
              <a:ext cx="4295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ángulo 52"/>
            <p:cNvSpPr/>
            <p:nvPr/>
          </p:nvSpPr>
          <p:spPr>
            <a:xfrm>
              <a:off x="6611045" y="2075781"/>
              <a:ext cx="1804086" cy="1402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6611045" y="2075781"/>
              <a:ext cx="704418" cy="701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7316718" y="2073274"/>
              <a:ext cx="376881" cy="3582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7513088" y="5132145"/>
              <a:ext cx="1804086" cy="7490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8648174" y="5253338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8" name="Rectángulo 67"/>
            <p:cNvSpPr/>
            <p:nvPr/>
          </p:nvSpPr>
          <p:spPr>
            <a:xfrm>
              <a:off x="8229391" y="5253338"/>
              <a:ext cx="298618" cy="618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611045" y="2776955"/>
              <a:ext cx="205680" cy="701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816725" y="3299254"/>
              <a:ext cx="142875" cy="1788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Conector recto 21"/>
            <p:cNvCxnSpPr>
              <a:stCxn id="20" idx="0"/>
              <a:endCxn id="20" idx="2"/>
            </p:cNvCxnSpPr>
            <p:nvPr/>
          </p:nvCxnSpPr>
          <p:spPr>
            <a:xfrm>
              <a:off x="6888163" y="3299254"/>
              <a:ext cx="0" cy="17887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6611045" y="329925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 flipH="1">
              <a:off x="6611045" y="3196601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 flipH="1">
              <a:off x="6611045" y="311099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 flipH="1">
              <a:off x="6611045" y="3029607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 flipH="1">
              <a:off x="6611045" y="294365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 flipH="1">
              <a:off x="6611045" y="2871937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H="1">
              <a:off x="6642447" y="3299254"/>
              <a:ext cx="174278" cy="17887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ángulo 76"/>
            <p:cNvSpPr/>
            <p:nvPr/>
          </p:nvSpPr>
          <p:spPr>
            <a:xfrm>
              <a:off x="7781143" y="5253338"/>
              <a:ext cx="379528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7513088" y="4380033"/>
              <a:ext cx="1804086" cy="752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0" name="Rectángulo 79"/>
            <p:cNvSpPr/>
            <p:nvPr/>
          </p:nvSpPr>
          <p:spPr>
            <a:xfrm>
              <a:off x="8591900" y="2073274"/>
              <a:ext cx="1804086" cy="1402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8591900" y="2774448"/>
              <a:ext cx="205680" cy="701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83" name="Conector recto 82"/>
            <p:cNvCxnSpPr/>
            <p:nvPr/>
          </p:nvCxnSpPr>
          <p:spPr>
            <a:xfrm flipH="1">
              <a:off x="8591900" y="3296747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 flipH="1">
              <a:off x="8591900" y="319409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 flipH="1">
              <a:off x="8591900" y="310848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 flipH="1">
              <a:off x="8591900" y="28694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ángulo 86"/>
            <p:cNvSpPr/>
            <p:nvPr/>
          </p:nvSpPr>
          <p:spPr>
            <a:xfrm>
              <a:off x="9458126" y="2617343"/>
              <a:ext cx="937577" cy="8666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9454287" y="2073274"/>
              <a:ext cx="937577" cy="5440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8797580" y="2930584"/>
              <a:ext cx="656707" cy="5440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90" name="Conector recto 89"/>
            <p:cNvCxnSpPr/>
            <p:nvPr/>
          </p:nvCxnSpPr>
          <p:spPr>
            <a:xfrm flipH="1">
              <a:off x="8592042" y="319238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 flipH="1">
              <a:off x="8592042" y="31067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/>
            <p:cNvCxnSpPr/>
            <p:nvPr/>
          </p:nvCxnSpPr>
          <p:spPr>
            <a:xfrm flipH="1">
              <a:off x="8592042" y="302538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/>
            <p:cNvCxnSpPr/>
            <p:nvPr/>
          </p:nvCxnSpPr>
          <p:spPr>
            <a:xfrm flipH="1">
              <a:off x="8592042" y="29394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>
            <a:xfrm flipH="1">
              <a:off x="8623444" y="3295033"/>
              <a:ext cx="174278" cy="17887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ángulo 98"/>
            <p:cNvSpPr/>
            <p:nvPr/>
          </p:nvSpPr>
          <p:spPr>
            <a:xfrm>
              <a:off x="7781143" y="4584357"/>
              <a:ext cx="377506" cy="3235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Rectángulo 99"/>
            <p:cNvSpPr/>
            <p:nvPr/>
          </p:nvSpPr>
          <p:spPr>
            <a:xfrm>
              <a:off x="8648174" y="4578688"/>
              <a:ext cx="477759" cy="3235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03" name="CuadroTexto 102"/>
          <p:cNvSpPr txBox="1"/>
          <p:nvPr/>
        </p:nvSpPr>
        <p:spPr>
          <a:xfrm>
            <a:off x="2269210" y="2917162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1591150" y="2252400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208181" y="2236717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778205" y="2223969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1420365" y="2905568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108" name="CuadroTexto 107"/>
          <p:cNvSpPr txBox="1"/>
          <p:nvPr/>
        </p:nvSpPr>
        <p:spPr>
          <a:xfrm>
            <a:off x="7595088" y="2597114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9605393" y="2175732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9577289" y="2856042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6660762" y="2160841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7199685" y="2033194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113" name="CuadroTexto 112"/>
          <p:cNvSpPr txBox="1"/>
          <p:nvPr/>
        </p:nvSpPr>
        <p:spPr>
          <a:xfrm>
            <a:off x="8793741" y="3015723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D3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10553809" y="5627550"/>
            <a:ext cx="1838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 </a:t>
            </a:r>
            <a:r>
              <a:rPr lang="es-CL" sz="1400" b="1" dirty="0" smtClean="0">
                <a:solidFill>
                  <a:srgbClr val="084F82"/>
                </a:solidFill>
              </a:rPr>
              <a:t>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PLANTA TIPOLOGÍAS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93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8"/>
            <a:ext cx="4295821" cy="49527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300040" y="131071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3 DEPARTAMENTO)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669048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3" name="CuadroTexto 32"/>
          <p:cNvSpPr txBox="1"/>
          <p:nvPr/>
        </p:nvSpPr>
        <p:spPr>
          <a:xfrm>
            <a:off x="4669048" y="2018913"/>
            <a:ext cx="1537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276453" y="1297458"/>
            <a:ext cx="4295821" cy="49872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CuadroTexto 39"/>
          <p:cNvSpPr txBox="1"/>
          <p:nvPr/>
        </p:nvSpPr>
        <p:spPr>
          <a:xfrm>
            <a:off x="300039" y="6332223"/>
            <a:ext cx="4369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1 </a:t>
            </a:r>
          </a:p>
          <a:p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242" y="3196601"/>
            <a:ext cx="529004" cy="54672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4663218" y="3874986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D+B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10668218" y="2036638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090" y="1349679"/>
            <a:ext cx="541653" cy="5115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2412" y="3005703"/>
            <a:ext cx="529004" cy="546722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0662388" y="3684088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D+B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4667935" y="5572041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XXX UF A XXX UF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815" y="4832511"/>
            <a:ext cx="541653" cy="511550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10640994" y="5585488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1.100UF</a:t>
            </a:r>
            <a:endParaRPr lang="es-CL" sz="1400" b="1" dirty="0">
              <a:solidFill>
                <a:srgbClr val="084F82"/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4874" y="4845958"/>
            <a:ext cx="541653" cy="511550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6296953" y="1317798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2 CASAS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63170" y="2462366"/>
            <a:ext cx="3195538" cy="2295734"/>
            <a:chOff x="1015434" y="2462367"/>
            <a:chExt cx="3195538" cy="2295734"/>
          </a:xfrm>
        </p:grpSpPr>
        <p:sp>
          <p:nvSpPr>
            <p:cNvPr id="8" name="Rectángulo 7"/>
            <p:cNvSpPr/>
            <p:nvPr/>
          </p:nvSpPr>
          <p:spPr>
            <a:xfrm>
              <a:off x="1015434" y="2462367"/>
              <a:ext cx="3188040" cy="2295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018366" y="2869429"/>
              <a:ext cx="966551" cy="13070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015435" y="4176530"/>
              <a:ext cx="969482" cy="5815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3240814" y="2869430"/>
              <a:ext cx="966551" cy="1174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Rectángulo 100"/>
            <p:cNvSpPr/>
            <p:nvPr/>
          </p:nvSpPr>
          <p:spPr>
            <a:xfrm>
              <a:off x="3686103" y="4044203"/>
              <a:ext cx="524869" cy="7138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1984917" y="2869430"/>
              <a:ext cx="1255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240813" y="4044203"/>
              <a:ext cx="445290" cy="7138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6266080" y="2218490"/>
            <a:ext cx="4295821" cy="3805433"/>
            <a:chOff x="300040" y="2075780"/>
            <a:chExt cx="4295821" cy="3805433"/>
          </a:xfrm>
        </p:grpSpPr>
        <p:cxnSp>
          <p:nvCxnSpPr>
            <p:cNvPr id="103" name="Conector recto 102"/>
            <p:cNvCxnSpPr/>
            <p:nvPr/>
          </p:nvCxnSpPr>
          <p:spPr>
            <a:xfrm>
              <a:off x="300040" y="3773841"/>
              <a:ext cx="4295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ángulo 103"/>
            <p:cNvSpPr/>
            <p:nvPr/>
          </p:nvSpPr>
          <p:spPr>
            <a:xfrm>
              <a:off x="1540441" y="207578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1540441" y="2075780"/>
              <a:ext cx="704418" cy="887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Rectángulo 105"/>
            <p:cNvSpPr/>
            <p:nvPr/>
          </p:nvSpPr>
          <p:spPr>
            <a:xfrm>
              <a:off x="1540441" y="2963325"/>
              <a:ext cx="704418" cy="5148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8" name="Rectángulo 107"/>
            <p:cNvSpPr/>
            <p:nvPr/>
          </p:nvSpPr>
          <p:spPr>
            <a:xfrm>
              <a:off x="2244859" y="2075781"/>
              <a:ext cx="1099668" cy="61071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Rectángulo 108"/>
            <p:cNvSpPr/>
            <p:nvPr/>
          </p:nvSpPr>
          <p:spPr>
            <a:xfrm>
              <a:off x="1528893" y="5021710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Rectángulo 109"/>
            <p:cNvSpPr/>
            <p:nvPr/>
          </p:nvSpPr>
          <p:spPr>
            <a:xfrm>
              <a:off x="1679454" y="5255399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2756989" y="5253338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Rectángulo 111"/>
            <p:cNvSpPr/>
            <p:nvPr/>
          </p:nvSpPr>
          <p:spPr>
            <a:xfrm>
              <a:off x="2174216" y="5253338"/>
              <a:ext cx="290194" cy="618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3" name="Triángulo isósceles 112"/>
            <p:cNvSpPr/>
            <p:nvPr/>
          </p:nvSpPr>
          <p:spPr>
            <a:xfrm>
              <a:off x="1540441" y="4584357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4" name="CuadroTexto 113"/>
          <p:cNvSpPr txBox="1"/>
          <p:nvPr/>
        </p:nvSpPr>
        <p:spPr>
          <a:xfrm>
            <a:off x="6288776" y="6306953"/>
            <a:ext cx="43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</a:t>
            </a:r>
            <a:r>
              <a:rPr lang="es-CL" sz="1200" b="1" dirty="0" smtClean="0">
                <a:solidFill>
                  <a:srgbClr val="084F82"/>
                </a:solidFill>
              </a:rPr>
              <a:t>MOVILIDAD REDUCIDA NO </a:t>
            </a:r>
            <a:r>
              <a:rPr lang="es-CL" sz="1200" b="1" dirty="0">
                <a:solidFill>
                  <a:srgbClr val="084F82"/>
                </a:solidFill>
              </a:rPr>
              <a:t>ES CONTABILIZADA COMO </a:t>
            </a:r>
            <a:r>
              <a:rPr lang="es-CL" sz="1200" b="1" dirty="0" smtClean="0">
                <a:solidFill>
                  <a:srgbClr val="084F82"/>
                </a:solidFill>
              </a:rPr>
              <a:t>TIPOLOGÍA </a:t>
            </a:r>
            <a:r>
              <a:rPr lang="es-CL" sz="1200" b="1" dirty="0">
                <a:solidFill>
                  <a:srgbClr val="084F82"/>
                </a:solidFill>
              </a:rPr>
              <a:t>ADICIONAL PERO DEBERÁ INCLUIR PLANO</a:t>
            </a:r>
            <a:endParaRPr lang="es-C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5" name="Imagen 1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5822" y="1535153"/>
            <a:ext cx="293005" cy="347006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9722" y="1349679"/>
            <a:ext cx="404385" cy="56151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0962" y="3269849"/>
            <a:ext cx="293005" cy="34700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131" y="5731152"/>
            <a:ext cx="293005" cy="347006"/>
          </a:xfrm>
          <a:prstGeom prst="rect">
            <a:avLst/>
          </a:prstGeom>
        </p:spPr>
      </p:pic>
      <p:sp>
        <p:nvSpPr>
          <p:cNvPr id="63" name="CuadroTexto 62"/>
          <p:cNvSpPr txBox="1"/>
          <p:nvPr/>
        </p:nvSpPr>
        <p:spPr>
          <a:xfrm>
            <a:off x="2174212" y="3522977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86954" y="3303187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3311035" y="3301996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070684" y="4231105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501536" y="4162808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8407626" y="3060833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E-C-K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7608390" y="2407608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8345741" y="2391925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394834" y="3061260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PLANTA TIPOLOGÍAS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62834"/>
            <a:ext cx="1537394" cy="5751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91998" cy="487586"/>
            <a:chOff x="-227589" y="318755"/>
            <a:chExt cx="12219472" cy="487586"/>
          </a:xfrm>
          <a:solidFill>
            <a:srgbClr val="002060"/>
          </a:solidFill>
        </p:grpSpPr>
        <p:pic>
          <p:nvPicPr>
            <p:cNvPr id="4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79219" cy="487586"/>
            </a:xfrm>
            <a:prstGeom prst="rect">
              <a:avLst/>
            </a:prstGeom>
            <a:grpFill/>
          </p:spPr>
        </p:pic>
        <p:pic>
          <p:nvPicPr>
            <p:cNvPr id="47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8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125836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2088" y="5867272"/>
            <a:ext cx="6086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084F82"/>
                </a:solidFill>
              </a:rPr>
              <a:t>CARACTERÍSTICAS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Escribir </a:t>
            </a:r>
            <a:r>
              <a:rPr lang="es-CL" sz="1200" dirty="0">
                <a:solidFill>
                  <a:srgbClr val="084F82"/>
                </a:solidFill>
              </a:rPr>
              <a:t>aspectos destacables </a:t>
            </a:r>
            <a:r>
              <a:rPr lang="es-CL" sz="1200" dirty="0" smtClean="0">
                <a:solidFill>
                  <a:srgbClr val="084F82"/>
                </a:solidFill>
              </a:rPr>
              <a:t>de propuesta en torno a la eficiencia energética </a:t>
            </a:r>
            <a:endParaRPr lang="es-CL" sz="1200" dirty="0">
              <a:solidFill>
                <a:srgbClr val="084F82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EFICIENCIA ENERGÉTICA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PUNTAJE MEDIANTE TABLA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92088" y="1297457"/>
            <a:ext cx="6119811" cy="45698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99419"/>
              </p:ext>
            </p:extLst>
          </p:nvPr>
        </p:nvGraphicFramePr>
        <p:xfrm>
          <a:off x="6418341" y="1255192"/>
          <a:ext cx="4181147" cy="476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07">
                  <a:extLst>
                    <a:ext uri="{9D8B030D-6E8A-4147-A177-3AD203B41FA5}">
                      <a16:colId xmlns:a16="http://schemas.microsoft.com/office/drawing/2014/main" val="211096523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4220722258"/>
                    </a:ext>
                  </a:extLst>
                </a:gridCol>
                <a:gridCol w="903642">
                  <a:extLst>
                    <a:ext uri="{9D8B030D-6E8A-4147-A177-3AD203B41FA5}">
                      <a16:colId xmlns:a16="http://schemas.microsoft.com/office/drawing/2014/main" val="1817657122"/>
                    </a:ext>
                  </a:extLst>
                </a:gridCol>
                <a:gridCol w="723969">
                  <a:extLst>
                    <a:ext uri="{9D8B030D-6E8A-4147-A177-3AD203B41FA5}">
                      <a16:colId xmlns:a16="http://schemas.microsoft.com/office/drawing/2014/main" val="3066990372"/>
                    </a:ext>
                  </a:extLst>
                </a:gridCol>
              </a:tblGrid>
              <a:tr h="15797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</a:rPr>
                        <a:t>PUNTAJES</a:t>
                      </a:r>
                      <a:endParaRPr lang="es-CL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63413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</a:rPr>
                        <a:t>TIPO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</a:rPr>
                        <a:t>REQUISITO</a:t>
                      </a:r>
                      <a:endParaRPr lang="es-CL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67350"/>
                  </a:ext>
                </a:extLst>
              </a:tr>
              <a:tr h="209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850" dirty="0" smtClean="0">
                          <a:solidFill>
                            <a:srgbClr val="002060"/>
                          </a:solidFill>
                          <a:effectLst/>
                        </a:rPr>
                        <a:t>COMUNAS SIN PDA*: ENVOLVENTE OPACA EFICIENTE EN TODAS LAS VIVIENDAS, CONSIDERANDO </a:t>
                      </a:r>
                      <a:r>
                        <a:rPr lang="es-ES_tradnl" sz="850" dirty="0" smtClean="0">
                          <a:solidFill>
                            <a:srgbClr val="002060"/>
                          </a:solidFill>
                          <a:effectLst/>
                        </a:rPr>
                        <a:t>AISLACIÓN TÉRMICA POR EL EXTERIOR EN MUROS PERIMETRALES CON TRANSMITANCIA TOTAL DEL MURO, AL MENOS SOBRE EL 15% DE LA EXIGENCIA PARA LA ZONA SEGÚN LA REGLAMENTACIÓN TÉRMICA Y EL ARTÍCULO 4.1.10 O.G.U.C.</a:t>
                      </a:r>
                      <a:endParaRPr lang="es-CL" sz="8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850" dirty="0" smtClean="0">
                          <a:solidFill>
                            <a:srgbClr val="002060"/>
                          </a:solidFill>
                          <a:effectLst/>
                        </a:rPr>
                        <a:t>COMUNAS CON PDA*: ENVOLVENTE OPACA EFICIENTE EN TODAS LAS VIVIENDAS, CONSIDERANDO </a:t>
                      </a:r>
                      <a:r>
                        <a:rPr lang="es-ES_tradnl" sz="850" dirty="0" smtClean="0">
                          <a:solidFill>
                            <a:srgbClr val="002060"/>
                          </a:solidFill>
                          <a:effectLst/>
                        </a:rPr>
                        <a:t>AISLACIÓN TÉRMICA POR EL EXTERIOR EN MUROS PERIMETRALES CON TRANSMITANCIA TOTAL DEL MURO, AL MENOS SOBRE EL 15% DE LA EXIGENCIA SEGÚN PDA.</a:t>
                      </a:r>
                      <a:endParaRPr lang="es-CL" sz="8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800" b="1" dirty="0" smtClean="0">
                          <a:solidFill>
                            <a:srgbClr val="002060"/>
                          </a:solidFill>
                          <a:effectLst/>
                        </a:rPr>
                        <a:t>AL MENOS EL ITEM TIPO I MÁS UN ELEMENTO DEL ITEM II </a:t>
                      </a:r>
                      <a:r>
                        <a:rPr lang="es-CL" sz="8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Ó</a:t>
                      </a:r>
                      <a:r>
                        <a:rPr lang="es-CL" sz="800" b="1" dirty="0" smtClean="0">
                          <a:solidFill>
                            <a:srgbClr val="002060"/>
                          </a:solidFill>
                          <a:effectLst/>
                        </a:rPr>
                        <a:t> III</a:t>
                      </a:r>
                      <a:endParaRPr lang="es-CL" sz="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2060"/>
                          </a:solidFill>
                          <a:effectLst/>
                        </a:rPr>
                        <a:t>30 </a:t>
                      </a:r>
                      <a:r>
                        <a:rPr lang="es-ES_tradnl" sz="11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Ptos</a:t>
                      </a:r>
                      <a:endParaRPr lang="es-CL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40655"/>
                  </a:ext>
                </a:extLst>
              </a:tr>
              <a:tr h="1028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002060"/>
                          </a:solidFill>
                          <a:effectLst/>
                        </a:rPr>
                        <a:t>II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-88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850" dirty="0" smtClean="0">
                          <a:solidFill>
                            <a:srgbClr val="002060"/>
                          </a:solidFill>
                          <a:effectLst/>
                        </a:rPr>
                        <a:t>SISTEMAS SOLARES TÉRMICOS EN TODAS LAS VIVIENDAS.</a:t>
                      </a:r>
                    </a:p>
                    <a:p>
                      <a:pPr marL="88900" lvl="0" indent="-88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es-CL" sz="85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PANELES FOTOVOLTAICOS EN TODAS LAS VIVIENDAS.</a:t>
                      </a:r>
                    </a:p>
                    <a:p>
                      <a:pPr marL="88900" lvl="0" indent="-88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85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VENTANAS DOBLE VIDRIADO HERMÉTICO (TERMO PANEL), </a:t>
                      </a:r>
                      <a:r>
                        <a:rPr lang="es-ES_tradnl" sz="85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MENOS EN TODOS LOS DORMITORIOS, DE TODAS LAS VIVIENDAS.</a:t>
                      </a:r>
                      <a:endParaRPr lang="es-CL" sz="85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800" b="1" dirty="0" smtClean="0">
                          <a:solidFill>
                            <a:srgbClr val="002060"/>
                          </a:solidFill>
                          <a:effectLst/>
                        </a:rPr>
                        <a:t>AL MENOS UN ELEMENTO DE LOS ÍTEMS TIPO II, MÁS 1 DE LOS ÍTEMS TIPO III</a:t>
                      </a:r>
                      <a:endParaRPr lang="es-CL" sz="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2060"/>
                          </a:solidFill>
                          <a:effectLst/>
                        </a:rPr>
                        <a:t>15 </a:t>
                      </a:r>
                      <a:r>
                        <a:rPr lang="es-CL" sz="11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Ptos</a:t>
                      </a:r>
                      <a:endParaRPr lang="es-CL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70791"/>
                  </a:ext>
                </a:extLst>
              </a:tr>
              <a:tr h="2527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002060"/>
                          </a:solidFill>
                          <a:effectLst/>
                        </a:rPr>
                        <a:t>III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lvl="0" indent="-88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850" dirty="0" smtClean="0">
                          <a:solidFill>
                            <a:srgbClr val="002060"/>
                          </a:solidFill>
                          <a:effectLst/>
                        </a:rPr>
                        <a:t>SISTEMAS DE CALEFACCIÓN EFICIENTES.</a:t>
                      </a:r>
                    </a:p>
                    <a:p>
                      <a:pPr marL="88900" lvl="0" indent="-88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850" dirty="0" smtClean="0">
                          <a:solidFill>
                            <a:srgbClr val="002060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850" dirty="0" smtClean="0">
                          <a:solidFill>
                            <a:srgbClr val="002060"/>
                          </a:solidFill>
                          <a:effectLst/>
                        </a:rPr>
                        <a:t>EN TODAS LAS VIVIENDAS (INGRESO DE AIRE PASIVO Y EXTRACCIÓN MECÁNICA EN BAÑO Y COCINA).</a:t>
                      </a:r>
                      <a:endParaRPr lang="es-CL" sz="8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88900" lvl="0" indent="-88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850" dirty="0" smtClean="0">
                          <a:solidFill>
                            <a:srgbClr val="002060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850" dirty="0" smtClean="0">
                          <a:solidFill>
                            <a:srgbClr val="002060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8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800" b="1" dirty="0" smtClean="0">
                          <a:solidFill>
                            <a:srgbClr val="002060"/>
                          </a:solidFill>
                          <a:effectLst/>
                        </a:rPr>
                        <a:t>LOS 3 ÍTEMS TIPO III</a:t>
                      </a:r>
                      <a:endParaRPr lang="es-CL" sz="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2060"/>
                          </a:solidFill>
                          <a:effectLst/>
                        </a:rPr>
                        <a:t>10 </a:t>
                      </a:r>
                      <a:r>
                        <a:rPr lang="es-ES_tradnl" sz="11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Ptos</a:t>
                      </a:r>
                      <a:endParaRPr lang="es-CL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94856"/>
                  </a:ext>
                </a:extLst>
              </a:tr>
              <a:tr h="937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800" b="1" dirty="0" smtClean="0">
                          <a:solidFill>
                            <a:srgbClr val="002060"/>
                          </a:solidFill>
                          <a:effectLst/>
                        </a:rPr>
                        <a:t>2 DE LOS ÍTEMS TIPO III</a:t>
                      </a:r>
                      <a:endParaRPr lang="es-CL" sz="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2060"/>
                          </a:solidFill>
                          <a:effectLst/>
                        </a:rPr>
                        <a:t>5 </a:t>
                      </a:r>
                      <a:r>
                        <a:rPr lang="es-ES_tradnl" sz="11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ptos</a:t>
                      </a:r>
                      <a:endParaRPr lang="es-CL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51115"/>
                  </a:ext>
                </a:extLst>
              </a:tr>
            </a:tbl>
          </a:graphicData>
        </a:graphic>
      </p:graphicFrame>
      <p:sp>
        <p:nvSpPr>
          <p:cNvPr id="37" name="CuadroTexto 36"/>
          <p:cNvSpPr txBox="1"/>
          <p:nvPr/>
        </p:nvSpPr>
        <p:spPr>
          <a:xfrm>
            <a:off x="10654606" y="1288079"/>
            <a:ext cx="1537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084F82"/>
                </a:solidFill>
              </a:rPr>
              <a:t>X</a:t>
            </a:r>
          </a:p>
          <a:p>
            <a:pPr algn="ctr"/>
            <a:endParaRPr lang="es-CL" sz="3600" b="1" dirty="0" smtClean="0">
              <a:solidFill>
                <a:srgbClr val="084F82"/>
              </a:solidFill>
            </a:endParaRPr>
          </a:p>
          <a:p>
            <a:pPr algn="ctr"/>
            <a:endParaRPr lang="es-CL" sz="2400" b="1" dirty="0">
              <a:solidFill>
                <a:srgbClr val="084F82"/>
              </a:solidFill>
            </a:endParaRPr>
          </a:p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PUNTAJE QUE POSTULA</a:t>
            </a:r>
            <a:endParaRPr lang="es-CL" sz="1200" b="1" dirty="0">
              <a:solidFill>
                <a:srgbClr val="084F82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418341" y="6207733"/>
            <a:ext cx="418114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SELECCIONE DEL LISTADO LOS ELEMENTOS QUE PRESENTAN PARA OBTENER PUNTAJE, BORRE LO QUE NO PERTECE AL PROYECTO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42" name="Conector recto de flecha 41"/>
          <p:cNvCxnSpPr>
            <a:stCxn id="41" idx="0"/>
            <a:endCxn id="8" idx="2"/>
          </p:cNvCxnSpPr>
          <p:nvPr/>
        </p:nvCxnSpPr>
        <p:spPr>
          <a:xfrm flipH="1" flipV="1">
            <a:off x="8508914" y="6016056"/>
            <a:ext cx="1" cy="191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837349" y="3004724"/>
            <a:ext cx="4489954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IMÁGENES REPRESENTATIVAS DE LA PROPUESTA</a:t>
            </a:r>
            <a:endParaRPr lang="es-CL" sz="1200" dirty="0">
              <a:solidFill>
                <a:srgbClr val="084F82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5389" y="2021023"/>
            <a:ext cx="838767" cy="45347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62834"/>
            <a:ext cx="1537394" cy="5751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91998" cy="487586"/>
            <a:chOff x="-227589" y="318755"/>
            <a:chExt cx="12219472" cy="487586"/>
          </a:xfrm>
          <a:solidFill>
            <a:srgbClr val="002060"/>
          </a:solidFill>
        </p:grpSpPr>
        <p:pic>
          <p:nvPicPr>
            <p:cNvPr id="4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79219" cy="487586"/>
            </a:xfrm>
            <a:prstGeom prst="rect">
              <a:avLst/>
            </a:prstGeom>
            <a:grpFill/>
          </p:spPr>
        </p:pic>
        <p:pic>
          <p:nvPicPr>
            <p:cNvPr id="47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8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125836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EFICIENCIA ENERGÉTICA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PUNTAJE MEDIANTE CALIFICACIÓN ENERGÉTICA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92088" y="1297456"/>
            <a:ext cx="10333361" cy="51922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7" name="CuadroTexto 36"/>
          <p:cNvSpPr txBox="1"/>
          <p:nvPr/>
        </p:nvSpPr>
        <p:spPr>
          <a:xfrm>
            <a:off x="10654606" y="1288079"/>
            <a:ext cx="1537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084F82"/>
                </a:solidFill>
              </a:rPr>
              <a:t>X</a:t>
            </a:r>
          </a:p>
          <a:p>
            <a:pPr algn="ctr"/>
            <a:endParaRPr lang="es-CL" sz="2400" b="1" dirty="0">
              <a:solidFill>
                <a:srgbClr val="084F82"/>
              </a:solidFill>
            </a:endParaRPr>
          </a:p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PUNTAJE QUE POSTULA</a:t>
            </a:r>
            <a:endParaRPr lang="es-CL" sz="1200" b="1" dirty="0">
              <a:solidFill>
                <a:srgbClr val="084F82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0654606" y="4106953"/>
            <a:ext cx="153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CALIF. ENERGÉTICA DE VIV:</a:t>
            </a:r>
            <a:endParaRPr lang="es-CL" sz="1200" b="1" dirty="0">
              <a:solidFill>
                <a:srgbClr val="084F82"/>
              </a:solidFill>
            </a:endParaRP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SÍ/NO </a:t>
            </a:r>
            <a:endParaRPr lang="es-CL" sz="1400" dirty="0">
              <a:solidFill>
                <a:srgbClr val="084F82"/>
              </a:solidFill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5389" y="3099060"/>
            <a:ext cx="788316" cy="827935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10654606" y="5272743"/>
            <a:ext cx="153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084F82"/>
                </a:solidFill>
              </a:rPr>
              <a:t>A/B/C</a:t>
            </a:r>
          </a:p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CALIFICACIÓN</a:t>
            </a:r>
            <a:endParaRPr lang="es-CL" sz="1200" b="1" dirty="0">
              <a:solidFill>
                <a:srgbClr val="084F82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2390901" y="3386225"/>
            <a:ext cx="5635877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INDICANDO VIVIENDAS MÁS DESFAVORABLES  DE PROPUESTA</a:t>
            </a:r>
            <a:endParaRPr lang="es-CL" sz="1200" dirty="0">
              <a:solidFill>
                <a:srgbClr val="084F82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5389" y="1759771"/>
            <a:ext cx="838767" cy="45347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842101" y="6292340"/>
            <a:ext cx="1624229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100" b="1" dirty="0" smtClean="0">
                <a:solidFill>
                  <a:srgbClr val="084F82"/>
                </a:solidFill>
              </a:rPr>
              <a:t>TOME UNA OPCIÓN Y ELIMINE  LA QUE NO CORRESPONDA</a:t>
            </a:r>
            <a:endParaRPr lang="es-CL" sz="1100" b="1" dirty="0">
              <a:solidFill>
                <a:srgbClr val="084F82"/>
              </a:solidFill>
            </a:endParaRPr>
          </a:p>
        </p:txBody>
      </p:sp>
      <p:cxnSp>
        <p:nvCxnSpPr>
          <p:cNvPr id="30" name="Conector recto de flecha 29"/>
          <p:cNvCxnSpPr>
            <a:stCxn id="29" idx="1"/>
          </p:cNvCxnSpPr>
          <p:nvPr/>
        </p:nvCxnSpPr>
        <p:spPr>
          <a:xfrm flipV="1">
            <a:off x="10842101" y="5969993"/>
            <a:ext cx="0" cy="622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62834"/>
            <a:ext cx="1537394" cy="5751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91998" cy="487586"/>
            <a:chOff x="-227589" y="318755"/>
            <a:chExt cx="12219472" cy="487586"/>
          </a:xfrm>
          <a:solidFill>
            <a:srgbClr val="002060"/>
          </a:solidFill>
        </p:grpSpPr>
        <p:pic>
          <p:nvPicPr>
            <p:cNvPr id="4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79219" cy="487586"/>
            </a:xfrm>
            <a:prstGeom prst="rect">
              <a:avLst/>
            </a:prstGeom>
            <a:grpFill/>
          </p:spPr>
        </p:pic>
        <p:pic>
          <p:nvPicPr>
            <p:cNvPr id="47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8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125836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PERTINENCIA GEOGRÁFICA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92088" y="1297456"/>
            <a:ext cx="6324820" cy="51922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56" name="CuadroTexto 55"/>
          <p:cNvSpPr txBox="1"/>
          <p:nvPr/>
        </p:nvSpPr>
        <p:spPr>
          <a:xfrm>
            <a:off x="837349" y="3558161"/>
            <a:ext cx="4489954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IMÁGENES </a:t>
            </a:r>
            <a:r>
              <a:rPr lang="es-CL" sz="1400" b="1" dirty="0">
                <a:solidFill>
                  <a:srgbClr val="084F82"/>
                </a:solidFill>
              </a:rPr>
              <a:t>REPRESENTATIVAS DE LA </a:t>
            </a:r>
            <a:r>
              <a:rPr lang="es-CL" sz="1400" b="1" dirty="0" smtClean="0">
                <a:solidFill>
                  <a:srgbClr val="084F82"/>
                </a:solidFill>
              </a:rPr>
              <a:t>PROPUESTA</a:t>
            </a:r>
            <a:endParaRPr lang="es-CL" sz="1200" dirty="0">
              <a:solidFill>
                <a:srgbClr val="084F82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22570"/>
              </p:ext>
            </p:extLst>
          </p:nvPr>
        </p:nvGraphicFramePr>
        <p:xfrm>
          <a:off x="6621280" y="1258885"/>
          <a:ext cx="3928954" cy="521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954">
                  <a:extLst>
                    <a:ext uri="{9D8B030D-6E8A-4147-A177-3AD203B41FA5}">
                      <a16:colId xmlns:a16="http://schemas.microsoft.com/office/drawing/2014/main" val="39055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MEMORIA EXPLICATIVA</a:t>
                      </a:r>
                      <a:endParaRPr lang="es-CL" sz="1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82233"/>
                  </a:ext>
                </a:extLst>
              </a:tr>
              <a:tr h="4909307">
                <a:tc>
                  <a:txBody>
                    <a:bodyPr/>
                    <a:lstStyle/>
                    <a:p>
                      <a:pPr>
                        <a:tabLst>
                          <a:tab pos="3852863" algn="l"/>
                        </a:tabLst>
                      </a:pPr>
                      <a:r>
                        <a:rPr lang="es-CL" sz="1400" dirty="0" smtClean="0">
                          <a:solidFill>
                            <a:srgbClr val="002060"/>
                          </a:solidFill>
                        </a:rPr>
                        <a:t>Características:</a:t>
                      </a:r>
                      <a:br>
                        <a:rPr lang="es-CL" sz="14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es-CL" sz="1400" dirty="0" smtClean="0">
                          <a:solidFill>
                            <a:srgbClr val="002060"/>
                          </a:solidFill>
                        </a:rPr>
                        <a:t>Escribir aspectos destacables de la  propuesta en torno a la </a:t>
                      </a:r>
                      <a:r>
                        <a:rPr lang="es-CL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Pertinencia Geográfica.</a:t>
                      </a:r>
                    </a:p>
                    <a:p>
                      <a:pPr>
                        <a:tabLst>
                          <a:tab pos="3852863" algn="l"/>
                        </a:tabLst>
                      </a:pPr>
                      <a:endParaRPr lang="es-CL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52863" algn="l"/>
                        </a:tabLst>
                        <a:defRPr/>
                      </a:pPr>
                      <a:r>
                        <a:rPr lang="es-CL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Memoria explicativa de la pertinencia geográfica  incorporado en todas las viviendas según lo señalado en ítem la letra e. del D.S 19</a:t>
                      </a:r>
                    </a:p>
                    <a:p>
                      <a:pPr>
                        <a:tabLst>
                          <a:tab pos="3852863" algn="l"/>
                        </a:tabLst>
                      </a:pPr>
                      <a:endParaRPr lang="es-CL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47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0633210" y="1278793"/>
            <a:ext cx="1640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dirty="0" smtClean="0">
                <a:solidFill>
                  <a:srgbClr val="084F82"/>
                </a:solidFill>
              </a:rPr>
              <a:t>E. Pertinencia </a:t>
            </a:r>
            <a:r>
              <a:rPr lang="es-CL" sz="1200" b="1" dirty="0">
                <a:solidFill>
                  <a:srgbClr val="084F82"/>
                </a:solidFill>
              </a:rPr>
              <a:t>G</a:t>
            </a:r>
            <a:r>
              <a:rPr lang="es-CL" sz="1200" b="1" dirty="0" smtClean="0">
                <a:solidFill>
                  <a:srgbClr val="084F82"/>
                </a:solidFill>
              </a:rPr>
              <a:t>eográfica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Obras que permitan el desarrollo de soluciones pertinentes a las condiciones geográficas, climáticas, culturales y de uso de las familias.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656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37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5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46098"/>
              </p:ext>
            </p:extLst>
          </p:nvPr>
        </p:nvGraphicFramePr>
        <p:xfrm>
          <a:off x="192087" y="1390342"/>
          <a:ext cx="10258212" cy="509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69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664986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639010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847931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981927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080821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351714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944638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303416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</a:tblGrid>
              <a:tr h="616644"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TIPOLOGÍA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VALORES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(UF)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N° DE VIV.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% 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DE </a:t>
                      </a: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VIV.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(CASAS/DEPTOS/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MIXTOS)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DIFERENCIACIÓN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(A-B-C)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(M2)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556271"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1</a:t>
                      </a:r>
                    </a:p>
                    <a:p>
                      <a:endParaRPr lang="es-CL" sz="10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1.100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20% 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(MÍNIMO)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125089">
                <a:tc rowSpan="2"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MOVILIDAD REDUCIDA</a:t>
                      </a:r>
                      <a:endParaRPr lang="es-CL" sz="10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1.100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456316"/>
                  </a:ext>
                </a:extLst>
              </a:tr>
              <a:tr h="72321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761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1.200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A 1.400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1000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MÁS 20%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(OTORGA PUNTAJE) </a:t>
                      </a:r>
                      <a:r>
                        <a:rPr lang="es-CL" sz="1600" b="1" dirty="0" smtClean="0">
                          <a:solidFill>
                            <a:srgbClr val="084F82"/>
                          </a:solidFill>
                        </a:rPr>
                        <a:t>(*)</a:t>
                      </a:r>
                      <a:endParaRPr lang="es-CL" sz="11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776423"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3</a:t>
                      </a:r>
                      <a:endParaRPr lang="es-CL" sz="10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1.500 A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2.200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(MÍNIMO)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770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4</a:t>
                      </a:r>
                    </a:p>
                    <a:p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(PROPORCIONA PUNTAJE)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OTROS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</a:t>
                      </a: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VALORES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(MÍNIMO PARA OBTENER PUNTAJE)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770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5</a:t>
                      </a:r>
                    </a:p>
                    <a:p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(ADICIONALES)</a:t>
                      </a:r>
                    </a:p>
                    <a:p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OTROS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</a:t>
                      </a: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VALORES</a:t>
                      </a:r>
                    </a:p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</a:tbl>
          </a:graphicData>
        </a:graphic>
      </p:graphicFrame>
      <p:sp>
        <p:nvSpPr>
          <p:cNvPr id="51" name="CuadroTexto 50"/>
          <p:cNvSpPr txBox="1"/>
          <p:nvPr/>
        </p:nvSpPr>
        <p:spPr>
          <a:xfrm>
            <a:off x="10617278" y="1390339"/>
            <a:ext cx="15373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84F82"/>
                </a:solidFill>
              </a:rPr>
              <a:t>Diferenciación A 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Diferencia superior a 4 m2 </a:t>
            </a:r>
            <a:r>
              <a:rPr lang="es-CL" sz="1200" dirty="0" err="1" smtClean="0">
                <a:solidFill>
                  <a:srgbClr val="084F82"/>
                </a:solidFill>
              </a:rPr>
              <a:t>ó</a:t>
            </a:r>
            <a:r>
              <a:rPr lang="es-CL" sz="1200" dirty="0" smtClean="0">
                <a:solidFill>
                  <a:srgbClr val="084F82"/>
                </a:solidFill>
              </a:rPr>
              <a:t> 2 m2 si considera distinto N° de dormitorios (excluyendo balcones, terrazas o similares) en superficie edificada.</a:t>
            </a:r>
          </a:p>
          <a:p>
            <a:endParaRPr lang="es-CL" sz="1200" dirty="0" smtClean="0">
              <a:solidFill>
                <a:srgbClr val="084F82"/>
              </a:solidFill>
            </a:endParaRPr>
          </a:p>
          <a:p>
            <a:r>
              <a:rPr lang="es-CL" sz="1200" b="1" dirty="0" smtClean="0">
                <a:solidFill>
                  <a:srgbClr val="084F82"/>
                </a:solidFill>
              </a:rPr>
              <a:t>Diferenciación B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Diferencia en 10 m2 de superficie por terreno.</a:t>
            </a:r>
          </a:p>
          <a:p>
            <a:endParaRPr lang="es-CL" sz="1200" b="1" dirty="0" smtClean="0">
              <a:solidFill>
                <a:srgbClr val="084F82"/>
              </a:solidFill>
            </a:endParaRPr>
          </a:p>
          <a:p>
            <a:r>
              <a:rPr lang="es-CL" sz="1200" b="1" dirty="0" smtClean="0">
                <a:solidFill>
                  <a:srgbClr val="084F82"/>
                </a:solidFill>
              </a:rPr>
              <a:t>Diferenciación  C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Diferencia en cantidad de baños.</a:t>
            </a:r>
          </a:p>
          <a:p>
            <a:endParaRPr lang="es-CL" sz="1200" dirty="0">
              <a:solidFill>
                <a:srgbClr val="084F82"/>
              </a:solidFill>
            </a:endParaRPr>
          </a:p>
          <a:p>
            <a:r>
              <a:rPr lang="es-CL" sz="1600" b="1" dirty="0" smtClean="0">
                <a:solidFill>
                  <a:srgbClr val="084F82"/>
                </a:solidFill>
              </a:rPr>
              <a:t>(*)</a:t>
            </a:r>
            <a:r>
              <a:rPr lang="es-CL" sz="1200" dirty="0" smtClean="0">
                <a:solidFill>
                  <a:srgbClr val="084F82"/>
                </a:solidFill>
              </a:rPr>
              <a:t> Puntaje adicional para   proyectos ubicados en:</a:t>
            </a:r>
          </a:p>
          <a:p>
            <a:r>
              <a:rPr lang="es-CL" sz="1200" b="1" dirty="0" smtClean="0">
                <a:solidFill>
                  <a:srgbClr val="084F82"/>
                </a:solidFill>
              </a:rPr>
              <a:t>Gran Valparaíso, Gran Santiago y Gran Concepción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804054" y="2838453"/>
            <a:ext cx="1958407" cy="400110"/>
          </a:xfrm>
          <a:prstGeom prst="rect">
            <a:avLst/>
          </a:prstGeom>
          <a:solidFill>
            <a:srgbClr val="DEEBF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DEBERÁ CUMPLIR CON 3 TIPOLOGÍAS MÍNIMO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5424616" y="3015049"/>
            <a:ext cx="13794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5657135" y="3015049"/>
            <a:ext cx="1146919" cy="889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5659395" y="3015049"/>
            <a:ext cx="1144659" cy="1703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7114434" y="5091501"/>
            <a:ext cx="1958407" cy="553998"/>
          </a:xfrm>
          <a:prstGeom prst="rect">
            <a:avLst/>
          </a:prstGeom>
          <a:solidFill>
            <a:srgbClr val="DEEBF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EN CASO DE NO CONSIDERAR TIPOLOGÍAS ADICIONALES ELIMINAR 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H="1">
            <a:off x="5734996" y="5268097"/>
            <a:ext cx="13794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28" idx="1"/>
          </p:cNvCxnSpPr>
          <p:nvPr/>
        </p:nvCxnSpPr>
        <p:spPr>
          <a:xfrm flipH="1">
            <a:off x="5657135" y="5368500"/>
            <a:ext cx="1457299" cy="792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TABLA RESUMEN TIPOLOGÍAS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37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5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/>
          <p:cNvSpPr txBox="1"/>
          <p:nvPr/>
        </p:nvSpPr>
        <p:spPr>
          <a:xfrm>
            <a:off x="10643336" y="3201087"/>
            <a:ext cx="1523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PLAN DE GASTO COMÚN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sz="2000" dirty="0">
              <a:solidFill>
                <a:srgbClr val="084F82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59" l="0" r="99642">
                        <a14:foregroundMark x1="56631" y1="41346" x2="56631" y2="41346"/>
                        <a14:foregroundMark x1="57706" y1="14423" x2="57706" y2="14423"/>
                        <a14:foregroundMark x1="50179" y1="30769" x2="50179" y2="30769"/>
                        <a14:backgroundMark x1="43728" y1="57372" x2="43728" y2="5737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6902" y="2673766"/>
            <a:ext cx="428658" cy="47927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0654606" y="1803611"/>
            <a:ext cx="153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GASTO COMÚN PROMEDIO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$ XXXX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307" y="1368455"/>
            <a:ext cx="221992" cy="40691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0683089" y="4638919"/>
            <a:ext cx="154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EDIFICACIÓN EN ALTURA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N° PISOS: XX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6653" y="4077406"/>
            <a:ext cx="404385" cy="56151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45672"/>
              </p:ext>
            </p:extLst>
          </p:nvPr>
        </p:nvGraphicFramePr>
        <p:xfrm>
          <a:off x="192089" y="1763188"/>
          <a:ext cx="10226012" cy="299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548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3126474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943990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557857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  <a:endParaRPr lang="es-CL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</a:t>
                      </a:r>
                      <a:endParaRPr lang="es-C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COMUN </a:t>
                      </a:r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(PLAN DE MITIGACIÓN)</a:t>
                      </a:r>
                      <a:endParaRPr lang="es-CL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480809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1.100 UF</a:t>
                      </a:r>
                      <a:endParaRPr lang="es-CL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518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MAS 1.200 UF</a:t>
                      </a:r>
                      <a:endParaRPr lang="es-CL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480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2.200 UF</a:t>
                      </a:r>
                      <a:endParaRPr lang="es-CL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480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X UF</a:t>
                      </a:r>
                      <a:endParaRPr lang="es-CL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480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  <a:endParaRPr lang="es-CL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4079221" y="3086606"/>
            <a:ext cx="195840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SI TIENE OTRO RANGO DE PRECIO  O TIPOLOGÍA INCLUIR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 flipH="1">
            <a:off x="3267151" y="3341716"/>
            <a:ext cx="793886" cy="681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300040" y="4986505"/>
            <a:ext cx="6342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084F82"/>
                </a:solidFill>
              </a:rPr>
              <a:t>PROPUESTA DEL PLAN:</a:t>
            </a:r>
            <a:r>
              <a:rPr lang="es-CL" sz="1400" b="1" dirty="0">
                <a:solidFill>
                  <a:srgbClr val="084F82"/>
                </a:solidFill>
              </a:rPr>
              <a:t/>
            </a:r>
            <a:br>
              <a:rPr lang="es-CL" sz="1400" b="1" dirty="0">
                <a:solidFill>
                  <a:srgbClr val="084F82"/>
                </a:solidFill>
              </a:rPr>
            </a:br>
            <a:r>
              <a:rPr lang="es-CL" sz="1200" dirty="0" smtClean="0">
                <a:solidFill>
                  <a:srgbClr val="084F82"/>
                </a:solidFill>
              </a:rPr>
              <a:t>Escribir </a:t>
            </a:r>
            <a:r>
              <a:rPr lang="es-CL" sz="1200" dirty="0">
                <a:solidFill>
                  <a:srgbClr val="084F82"/>
                </a:solidFill>
              </a:rPr>
              <a:t>aspectos destacables del </a:t>
            </a:r>
            <a:r>
              <a:rPr lang="es-CL" sz="1200" dirty="0" smtClean="0">
                <a:solidFill>
                  <a:srgbClr val="084F82"/>
                </a:solidFill>
              </a:rPr>
              <a:t>Plan e iniciativas para la disminución de los gastos comunes.</a:t>
            </a:r>
            <a:endParaRPr lang="es-CL" sz="1200" dirty="0">
              <a:solidFill>
                <a:srgbClr val="084F82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0657062" y="5447244"/>
            <a:ext cx="152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ASCENSOR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sz="2000" dirty="0">
              <a:solidFill>
                <a:srgbClr val="084F82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0654606" y="6084637"/>
            <a:ext cx="152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PISCINA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sz="2000" dirty="0">
              <a:solidFill>
                <a:srgbClr val="084F82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TABLA RESUMEN GASTO COMÚN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GASTO MENSUAL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224656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2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3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6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ESTACIONAMIENTOS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92088" y="1392312"/>
            <a:ext cx="10258211" cy="51506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55792"/>
              </p:ext>
            </p:extLst>
          </p:nvPr>
        </p:nvGraphicFramePr>
        <p:xfrm>
          <a:off x="10540302" y="1950118"/>
          <a:ext cx="1853081" cy="441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081">
                  <a:extLst>
                    <a:ext uri="{9D8B030D-6E8A-4147-A177-3AD203B41FA5}">
                      <a16:colId xmlns:a16="http://schemas.microsoft.com/office/drawing/2014/main" val="1346037607"/>
                    </a:ext>
                  </a:extLst>
                </a:gridCol>
              </a:tblGrid>
              <a:tr h="473537">
                <a:tc>
                  <a:txBody>
                    <a:bodyPr/>
                    <a:lstStyle/>
                    <a:p>
                      <a:pPr algn="ctr"/>
                      <a:r>
                        <a:rPr lang="es-CL" sz="1100" b="1" dirty="0" smtClean="0">
                          <a:solidFill>
                            <a:srgbClr val="084F82"/>
                          </a:solidFill>
                        </a:rPr>
                        <a:t>N° DE </a:t>
                      </a:r>
                    </a:p>
                    <a:p>
                      <a:pPr algn="ctr"/>
                      <a:r>
                        <a:rPr lang="es-CL" sz="1100" b="1" dirty="0" smtClean="0">
                          <a:solidFill>
                            <a:srgbClr val="084F82"/>
                          </a:solidFill>
                        </a:rPr>
                        <a:t> ESTACIONAMIENTOS</a:t>
                      </a:r>
                      <a:endParaRPr lang="es-CL" sz="11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730398"/>
                  </a:ext>
                </a:extLst>
              </a:tr>
              <a:tr h="411527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8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551545"/>
                  </a:ext>
                </a:extLst>
              </a:tr>
              <a:tr h="287505">
                <a:tc>
                  <a:txBody>
                    <a:bodyPr/>
                    <a:lstStyle/>
                    <a:p>
                      <a:pPr algn="ctr"/>
                      <a:r>
                        <a:rPr lang="es-CL" sz="1100" b="1" dirty="0" smtClean="0">
                          <a:solidFill>
                            <a:srgbClr val="084F82"/>
                          </a:solidFill>
                        </a:rPr>
                        <a:t>EST./</a:t>
                      </a:r>
                      <a:r>
                        <a:rPr lang="es-CL" sz="1100" b="1" baseline="0" dirty="0" smtClean="0">
                          <a:solidFill>
                            <a:srgbClr val="084F82"/>
                          </a:solidFill>
                        </a:rPr>
                        <a:t> VIV.</a:t>
                      </a:r>
                      <a:endParaRPr lang="es-CL" sz="11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125621"/>
                  </a:ext>
                </a:extLst>
              </a:tr>
              <a:tr h="411527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solidFill>
                            <a:srgbClr val="084F82"/>
                          </a:solidFill>
                        </a:rPr>
                        <a:t>1/X</a:t>
                      </a:r>
                      <a:endParaRPr lang="es-CL" sz="18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54847"/>
                  </a:ext>
                </a:extLst>
              </a:tr>
              <a:tr h="710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dirty="0" smtClean="0">
                          <a:solidFill>
                            <a:srgbClr val="084F82"/>
                          </a:solidFill>
                        </a:rPr>
                        <a:t>N°</a:t>
                      </a:r>
                      <a:r>
                        <a:rPr lang="es-CL" sz="1100" b="1" baseline="0" dirty="0" smtClean="0">
                          <a:solidFill>
                            <a:srgbClr val="084F82"/>
                          </a:solidFill>
                        </a:rPr>
                        <a:t> EST.  EN </a:t>
                      </a:r>
                      <a:r>
                        <a:rPr lang="es-CL" sz="1200" b="1" baseline="0" dirty="0" smtClean="0">
                          <a:solidFill>
                            <a:srgbClr val="084F82"/>
                          </a:solidFill>
                        </a:rPr>
                        <a:t> </a:t>
                      </a:r>
                      <a:r>
                        <a:rPr lang="es-CL" sz="1200" b="1" dirty="0" smtClean="0">
                          <a:solidFill>
                            <a:srgbClr val="084F82"/>
                          </a:solidFill>
                        </a:rPr>
                        <a:t>USO 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 smtClean="0">
                          <a:solidFill>
                            <a:srgbClr val="084F82"/>
                          </a:solidFill>
                        </a:rPr>
                        <a:t>GOCE  EXCLUSIVO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05392"/>
                  </a:ext>
                </a:extLst>
              </a:tr>
              <a:tr h="727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 smtClean="0">
                          <a:solidFill>
                            <a:srgbClr val="084F82"/>
                          </a:solidFill>
                        </a:rPr>
                        <a:t>N°</a:t>
                      </a:r>
                      <a:r>
                        <a:rPr lang="es-CL" sz="1200" b="1" baseline="0" dirty="0" smtClean="0">
                          <a:solidFill>
                            <a:srgbClr val="084F82"/>
                          </a:solidFill>
                        </a:rPr>
                        <a:t> EST. EN </a:t>
                      </a:r>
                      <a:r>
                        <a:rPr lang="es-CL" sz="1200" b="1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VENTA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693467"/>
                  </a:ext>
                </a:extLst>
              </a:tr>
              <a:tr h="287505">
                <a:tc>
                  <a:txBody>
                    <a:bodyPr/>
                    <a:lstStyle/>
                    <a:p>
                      <a:pPr algn="ctr"/>
                      <a:r>
                        <a:rPr lang="es-CL" sz="1100" b="1" dirty="0" smtClean="0">
                          <a:solidFill>
                            <a:srgbClr val="084F82"/>
                          </a:solidFill>
                        </a:rPr>
                        <a:t>N° EST VIV.</a:t>
                      </a:r>
                      <a:r>
                        <a:rPr lang="es-CL" sz="1100" b="1" baseline="0" dirty="0" smtClean="0">
                          <a:solidFill>
                            <a:srgbClr val="084F82"/>
                          </a:solidFill>
                        </a:rPr>
                        <a:t> VUL.</a:t>
                      </a:r>
                      <a:endParaRPr lang="es-CL" sz="11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42245"/>
                  </a:ext>
                </a:extLst>
              </a:tr>
              <a:tr h="411527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8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113587"/>
                  </a:ext>
                </a:extLst>
              </a:tr>
              <a:tr h="287505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rgbClr val="084F82"/>
                          </a:solidFill>
                        </a:rPr>
                        <a:t>N°</a:t>
                      </a:r>
                      <a:r>
                        <a:rPr lang="es-CL" sz="1200" b="1" baseline="0" dirty="0" smtClean="0">
                          <a:solidFill>
                            <a:srgbClr val="084F82"/>
                          </a:solidFill>
                        </a:rPr>
                        <a:t> </a:t>
                      </a:r>
                      <a:r>
                        <a:rPr lang="es-CL" sz="1200" b="1" dirty="0" smtClean="0">
                          <a:solidFill>
                            <a:srgbClr val="084F82"/>
                          </a:solidFill>
                        </a:rPr>
                        <a:t>EST VIV.</a:t>
                      </a:r>
                      <a:r>
                        <a:rPr lang="es-CL" sz="1200" b="1" baseline="0" dirty="0" smtClean="0">
                          <a:solidFill>
                            <a:srgbClr val="084F82"/>
                          </a:solidFill>
                        </a:rPr>
                        <a:t>  </a:t>
                      </a:r>
                      <a:r>
                        <a:rPr lang="es-CL" sz="1200" b="1" dirty="0" smtClean="0">
                          <a:solidFill>
                            <a:srgbClr val="084F82"/>
                          </a:solidFill>
                        </a:rPr>
                        <a:t>S. MEDIO</a:t>
                      </a:r>
                      <a:endParaRPr lang="es-CL" sz="12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743457"/>
                  </a:ext>
                </a:extLst>
              </a:tr>
              <a:tr h="411527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solidFill>
                            <a:srgbClr val="084F82"/>
                          </a:solidFill>
                        </a:rPr>
                        <a:t>X</a:t>
                      </a:r>
                      <a:endParaRPr lang="es-CL" sz="18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49935"/>
                  </a:ext>
                </a:extLst>
              </a:tr>
            </a:tbl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5816" y="1330860"/>
            <a:ext cx="602200" cy="37624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283568" y="3813745"/>
            <a:ext cx="4489954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PLANO DE ESTACIONAMIENTOS</a:t>
            </a:r>
            <a:endParaRPr lang="es-CL" sz="1200" dirty="0">
              <a:solidFill>
                <a:srgbClr val="084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4708B3B-C18E-4330-A2EB-108422FE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616" t="11466" r="7907" b="1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F244CDE3-3BD3-4D7D-BBE6-0464651F1AD9}"/>
              </a:ext>
            </a:extLst>
          </p:cNvPr>
          <p:cNvSpPr/>
          <p:nvPr/>
        </p:nvSpPr>
        <p:spPr>
          <a:xfrm>
            <a:off x="1784601" y="-577541"/>
            <a:ext cx="8622798" cy="8622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134DCFC-C155-46E6-A7F9-9BFF49D82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124" y="591185"/>
            <a:ext cx="3563752" cy="143588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5C7DC35-D5E1-470C-AE39-C036A70D9446}"/>
              </a:ext>
            </a:extLst>
          </p:cNvPr>
          <p:cNvCxnSpPr/>
          <p:nvPr/>
        </p:nvCxnSpPr>
        <p:spPr>
          <a:xfrm>
            <a:off x="4585447" y="4829264"/>
            <a:ext cx="3065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281236" y="3429000"/>
            <a:ext cx="7629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>
                    <a:lumMod val="75000"/>
                  </a:schemeClr>
                </a:solidFill>
              </a:rPr>
              <a:t>Programa de Integración Social y Territorial D.S. N° </a:t>
            </a:r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</a:rPr>
              <a:t>19, </a:t>
            </a:r>
            <a:r>
              <a:rPr lang="es-CL" sz="3200" b="1" dirty="0">
                <a:solidFill>
                  <a:schemeClr val="accent1">
                    <a:lumMod val="75000"/>
                  </a:schemeClr>
                </a:solidFill>
              </a:rPr>
              <a:t>(V. y U.), 2016</a:t>
            </a:r>
          </a:p>
          <a:p>
            <a:pPr algn="ctr"/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Llamado a 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</a:rPr>
              <a:t>Concurso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año 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  <a:p>
            <a:pPr algn="ctr"/>
            <a:endParaRPr lang="es-CL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</a:rPr>
              <a:t>Presentación .</a:t>
            </a:r>
            <a:r>
              <a:rPr lang="es-CL" sz="2000" dirty="0" err="1" smtClean="0">
                <a:solidFill>
                  <a:schemeClr val="accent1">
                    <a:lumMod val="75000"/>
                  </a:schemeClr>
                </a:solidFill>
              </a:rPr>
              <a:t>ppt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</a:rPr>
              <a:t> del Proyecto en Formato MINVU</a:t>
            </a:r>
          </a:p>
          <a:p>
            <a:pPr algn="ctr"/>
            <a:r>
              <a:rPr lang="es-CL" sz="2000" i="1" u="sng" smtClean="0">
                <a:solidFill>
                  <a:schemeClr val="accent1">
                    <a:lumMod val="75000"/>
                  </a:schemeClr>
                </a:solidFill>
              </a:rPr>
              <a:t>Actualización 2 </a:t>
            </a:r>
            <a:r>
              <a:rPr lang="es-CL" sz="2000" i="1" u="sng" dirty="0" smtClean="0">
                <a:solidFill>
                  <a:schemeClr val="accent1">
                    <a:lumMod val="75000"/>
                  </a:schemeClr>
                </a:solidFill>
              </a:rPr>
              <a:t>de abril 2020</a:t>
            </a:r>
            <a:endParaRPr lang="es-CL" sz="20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42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3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2088" y="1297456"/>
            <a:ext cx="10258211" cy="53210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6" name="CuadroTexto 25"/>
          <p:cNvSpPr txBox="1"/>
          <p:nvPr/>
        </p:nvSpPr>
        <p:spPr>
          <a:xfrm>
            <a:off x="10617535" y="1960109"/>
            <a:ext cx="153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SALA COMUNITARIA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090" y="1349289"/>
            <a:ext cx="541653" cy="51155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IMÁGENES OBJETIVO 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0588303" y="4232949"/>
            <a:ext cx="166548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PROMEDIO DE m2 VIV.</a:t>
            </a:r>
          </a:p>
          <a:p>
            <a:pPr algn="ctr"/>
            <a:endParaRPr lang="es-CL" sz="1100" b="1" dirty="0" smtClean="0">
              <a:solidFill>
                <a:srgbClr val="084F82"/>
              </a:solidFill>
            </a:endParaRPr>
          </a:p>
          <a:p>
            <a:pPr algn="ctr"/>
            <a:r>
              <a:rPr lang="es-CL" sz="1000" b="1" dirty="0" smtClean="0">
                <a:solidFill>
                  <a:srgbClr val="084F82"/>
                </a:solidFill>
              </a:rPr>
              <a:t>VULNERABLE</a:t>
            </a:r>
          </a:p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sz="1400" dirty="0">
              <a:solidFill>
                <a:srgbClr val="084F8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L" sz="1000" b="1" dirty="0" smtClean="0">
                <a:solidFill>
                  <a:srgbClr val="084F82"/>
                </a:solidFill>
              </a:rPr>
              <a:t>TRAMO INTERMEDIO</a:t>
            </a:r>
          </a:p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</a:t>
            </a:r>
            <a:r>
              <a:rPr lang="es-CL" sz="1400" b="1" dirty="0" smtClean="0">
                <a:solidFill>
                  <a:srgbClr val="084F82"/>
                </a:solidFill>
              </a:rPr>
              <a:t>m2</a:t>
            </a:r>
          </a:p>
          <a:p>
            <a:pPr algn="ctr">
              <a:lnSpc>
                <a:spcPct val="150000"/>
              </a:lnSpc>
            </a:pPr>
            <a:r>
              <a:rPr lang="es-CL" sz="1000" b="1" dirty="0" smtClean="0">
                <a:solidFill>
                  <a:srgbClr val="084F82"/>
                </a:solidFill>
              </a:rPr>
              <a:t>SECTOR MEDIO</a:t>
            </a:r>
          </a:p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</a:t>
            </a:r>
            <a:r>
              <a:rPr lang="es-CL" sz="1400" b="1" dirty="0" smtClean="0">
                <a:solidFill>
                  <a:srgbClr val="084F82"/>
                </a:solidFill>
              </a:rPr>
              <a:t>m2</a:t>
            </a:r>
            <a:endParaRPr lang="es-CL" sz="1400" dirty="0">
              <a:solidFill>
                <a:srgbClr val="084F82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5347" y="3455062"/>
            <a:ext cx="541653" cy="51155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2800" y="3405905"/>
            <a:ext cx="404385" cy="56151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565859" y="3635497"/>
            <a:ext cx="4489954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IMÁGENES REPRESENTATIVAS</a:t>
            </a:r>
            <a:endParaRPr lang="es-CL" sz="1200" dirty="0">
              <a:solidFill>
                <a:srgbClr val="084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4642339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4425"/>
            <a:ext cx="4954502" cy="806934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3FBE0BF-BF0E-4408-A675-71B1107175DD}"/>
              </a:ext>
            </a:extLst>
          </p:cNvPr>
          <p:cNvSpPr txBox="1"/>
          <p:nvPr/>
        </p:nvSpPr>
        <p:spPr>
          <a:xfrm>
            <a:off x="5069305" y="4652761"/>
            <a:ext cx="696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chemeClr val="bg1"/>
                </a:solidFill>
              </a:rPr>
              <a:t>REGIÓN DE …, COMUNA DE</a:t>
            </a:r>
            <a:endParaRPr lang="es-CL" sz="4000" b="1" dirty="0">
              <a:solidFill>
                <a:schemeClr val="bg1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06592"/>
            <a:ext cx="1537394" cy="5751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91998" cy="487586"/>
            <a:chOff x="-227589" y="318755"/>
            <a:chExt cx="12219472" cy="487586"/>
          </a:xfrm>
          <a:solidFill>
            <a:srgbClr val="002060"/>
          </a:solidFill>
        </p:grpSpPr>
        <p:pic>
          <p:nvPicPr>
            <p:cNvPr id="4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79219" cy="487586"/>
            </a:xfrm>
            <a:prstGeom prst="rect">
              <a:avLst/>
            </a:prstGeom>
            <a:grpFill/>
          </p:spPr>
        </p:pic>
        <p:pic>
          <p:nvPicPr>
            <p:cNvPr id="47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8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125836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5776" y="5867272"/>
            <a:ext cx="10023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84F82"/>
                </a:solidFill>
              </a:rPr>
              <a:t>CARACTERÍSTICAS DEL PROYECTO:</a:t>
            </a:r>
            <a:br>
              <a:rPr lang="es-CL" sz="1400" b="1" dirty="0">
                <a:solidFill>
                  <a:srgbClr val="084F82"/>
                </a:solidFill>
              </a:rPr>
            </a:br>
            <a:r>
              <a:rPr lang="es-CL" sz="1200" dirty="0" smtClean="0">
                <a:solidFill>
                  <a:srgbClr val="084F82"/>
                </a:solidFill>
              </a:rPr>
              <a:t>Escribir </a:t>
            </a:r>
            <a:r>
              <a:rPr lang="es-CL" sz="1200" dirty="0">
                <a:solidFill>
                  <a:srgbClr val="084F82"/>
                </a:solidFill>
              </a:rPr>
              <a:t>aspectos destacables del proyecto, ejemplo: equipamiento de alto estándar, iniciativas, localización privilegiada</a:t>
            </a:r>
            <a:r>
              <a:rPr lang="es-CL" sz="1200" dirty="0" smtClean="0">
                <a:solidFill>
                  <a:srgbClr val="084F82"/>
                </a:solidFill>
              </a:rPr>
              <a:t>, </a:t>
            </a:r>
            <a:r>
              <a:rPr lang="es-CL" sz="1200" dirty="0">
                <a:solidFill>
                  <a:srgbClr val="084F82"/>
                </a:solidFill>
              </a:rPr>
              <a:t>transporte </a:t>
            </a:r>
            <a:r>
              <a:rPr lang="es-CL" sz="1200" dirty="0" smtClean="0">
                <a:solidFill>
                  <a:srgbClr val="084F82"/>
                </a:solidFill>
              </a:rPr>
              <a:t>público cercano, </a:t>
            </a:r>
            <a:r>
              <a:rPr lang="es-CL" sz="1200" dirty="0">
                <a:solidFill>
                  <a:srgbClr val="084F82"/>
                </a:solidFill>
              </a:rPr>
              <a:t>elementos constructivos, u otros que considere relevantes en su proyecto.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3902" y="5183141"/>
            <a:ext cx="558360" cy="6612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2088" y="1297457"/>
            <a:ext cx="6284217" cy="45535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10655152" y="6006799"/>
            <a:ext cx="1536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>
                <a:solidFill>
                  <a:srgbClr val="084F82"/>
                </a:solidFill>
              </a:rPr>
              <a:t>VIV. MOV. REDUCIDA: 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SÍ/NO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588303" y="3071893"/>
            <a:ext cx="153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VIV. </a:t>
            </a:r>
            <a:r>
              <a:rPr lang="es-CL" sz="1200" b="1" dirty="0" smtClean="0">
                <a:solidFill>
                  <a:srgbClr val="084F82"/>
                </a:solidFill>
              </a:rPr>
              <a:t>FAMILIAS VULNERABLES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N</a:t>
            </a:r>
            <a:r>
              <a:rPr lang="es-CL" sz="1400" b="1" dirty="0">
                <a:solidFill>
                  <a:srgbClr val="084F82"/>
                </a:solidFill>
              </a:rPr>
              <a:t>° X y %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654606" y="4404797"/>
            <a:ext cx="153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VIV. </a:t>
            </a:r>
            <a:r>
              <a:rPr lang="es-CL" sz="1200" b="1" dirty="0" smtClean="0">
                <a:solidFill>
                  <a:srgbClr val="084F82"/>
                </a:solidFill>
              </a:rPr>
              <a:t>FAMILIAS</a:t>
            </a:r>
          </a:p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SECTOR </a:t>
            </a:r>
            <a:r>
              <a:rPr lang="es-CL" sz="1200" b="1" dirty="0">
                <a:solidFill>
                  <a:srgbClr val="084F82"/>
                </a:solidFill>
              </a:rPr>
              <a:t>MEDIO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N° X y %</a:t>
            </a:r>
            <a:endParaRPr lang="es-CL" sz="140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5347" y="2527838"/>
            <a:ext cx="541653" cy="5115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5347" y="3810630"/>
            <a:ext cx="541653" cy="51155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6564955" y="1294669"/>
            <a:ext cx="3885343" cy="45562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617701" y="1864168"/>
            <a:ext cx="152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VIVIENDAS DEL PROYECTO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951281" y="1306133"/>
            <a:ext cx="171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84F82"/>
                </a:solidFill>
              </a:rPr>
              <a:t>(XXX)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311363" y="3601934"/>
            <a:ext cx="6342984" cy="30777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IMÁGENES REPRESENTATIVAS DEL PROYECTO</a:t>
            </a:r>
            <a:endParaRPr lang="es-CL" sz="1200" dirty="0">
              <a:solidFill>
                <a:srgbClr val="084F8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21953" y="2660502"/>
            <a:ext cx="2201143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TOMAR UNA OPCIÓN </a:t>
            </a:r>
          </a:p>
          <a:p>
            <a:r>
              <a:rPr lang="es-CL" sz="1000" b="1" dirty="0" smtClean="0">
                <a:solidFill>
                  <a:srgbClr val="084F82"/>
                </a:solidFill>
              </a:rPr>
              <a:t>SI EL PROYECTO ES MIXTO MANTENER LAS DOS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9" name="Conector recto de flecha 8"/>
          <p:cNvCxnSpPr>
            <a:stCxn id="7" idx="3"/>
          </p:cNvCxnSpPr>
          <p:nvPr/>
        </p:nvCxnSpPr>
        <p:spPr>
          <a:xfrm flipV="1">
            <a:off x="10323096" y="2719609"/>
            <a:ext cx="763077" cy="217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7" idx="3"/>
          </p:cNvCxnSpPr>
          <p:nvPr/>
        </p:nvCxnSpPr>
        <p:spPr>
          <a:xfrm flipV="1">
            <a:off x="10323096" y="2905433"/>
            <a:ext cx="1368830" cy="3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2800" y="2478681"/>
            <a:ext cx="404385" cy="56151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9886" y="3767092"/>
            <a:ext cx="404385" cy="561513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DESARROLLADORA, COMUNA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91998" cy="487586"/>
            <a:chOff x="-227589" y="318755"/>
            <a:chExt cx="12191998" cy="487586"/>
          </a:xfrm>
          <a:solidFill>
            <a:srgbClr val="002060"/>
          </a:solidFill>
        </p:grpSpPr>
        <p:pic>
          <p:nvPicPr>
            <p:cNvPr id="4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79219" cy="487586"/>
            </a:xfrm>
            <a:prstGeom prst="rect">
              <a:avLst/>
            </a:prstGeom>
            <a:grpFill/>
          </p:spPr>
        </p:pic>
        <p:pic>
          <p:nvPicPr>
            <p:cNvPr id="47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8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98362" cy="487586"/>
            </a:xfrm>
            <a:prstGeom prst="rect">
              <a:avLst/>
            </a:prstGeom>
            <a:grpFill/>
          </p:spPr>
        </p:pic>
      </p:grpSp>
      <p:sp>
        <p:nvSpPr>
          <p:cNvPr id="4" name="Rectángulo 3"/>
          <p:cNvSpPr/>
          <p:nvPr/>
        </p:nvSpPr>
        <p:spPr>
          <a:xfrm>
            <a:off x="10654606" y="1106592"/>
            <a:ext cx="1537394" cy="5751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pic>
        <p:nvPicPr>
          <p:cNvPr id="28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29875" y="3355773"/>
            <a:ext cx="1050755" cy="10507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92088" y="1294669"/>
            <a:ext cx="10258211" cy="5195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3283569" y="4834805"/>
            <a:ext cx="3602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LOCALIZACIÓN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(polígono </a:t>
            </a:r>
            <a:r>
              <a:rPr lang="es-CL" sz="1400" b="1" dirty="0">
                <a:solidFill>
                  <a:srgbClr val="084F82"/>
                </a:solidFill>
              </a:rPr>
              <a:t>+ </a:t>
            </a:r>
            <a:r>
              <a:rPr lang="es-CL" sz="1400" b="1" dirty="0" smtClean="0">
                <a:solidFill>
                  <a:srgbClr val="084F82"/>
                </a:solidFill>
              </a:rPr>
              <a:t>equipamientos cercanos)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Imagen del .KMZ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649019" y="1616661"/>
            <a:ext cx="1606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ESTABL. EDUC. </a:t>
            </a:r>
            <a:r>
              <a:rPr lang="es-CL" sz="900" b="1" dirty="0" smtClean="0">
                <a:solidFill>
                  <a:srgbClr val="002060"/>
                </a:solidFill>
              </a:rPr>
              <a:t>(2 NIVELES) </a:t>
            </a:r>
            <a:r>
              <a:rPr lang="es-CL" sz="1050" b="1" dirty="0" smtClean="0">
                <a:solidFill>
                  <a:srgbClr val="002060"/>
                </a:solidFill>
              </a:rPr>
              <a:t>1000m</a:t>
            </a:r>
            <a:endParaRPr lang="es-CL" sz="900" b="1" dirty="0">
              <a:solidFill>
                <a:srgbClr val="00206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649019" y="2344847"/>
            <a:ext cx="15940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ESTABL. </a:t>
            </a:r>
            <a:r>
              <a:rPr lang="es-CL" sz="1050" b="1" dirty="0">
                <a:solidFill>
                  <a:srgbClr val="002060"/>
                </a:solidFill>
              </a:rPr>
              <a:t>PARVULARIO 1000m</a:t>
            </a:r>
          </a:p>
          <a:p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0649019" y="2934534"/>
            <a:ext cx="15429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ESTABL. </a:t>
            </a:r>
            <a:r>
              <a:rPr lang="es-CL" sz="1050" b="1" dirty="0">
                <a:solidFill>
                  <a:srgbClr val="002060"/>
                </a:solidFill>
              </a:rPr>
              <a:t>DE SALUD </a:t>
            </a:r>
            <a:r>
              <a:rPr lang="es-CL" sz="1050" b="1" dirty="0" smtClean="0">
                <a:solidFill>
                  <a:srgbClr val="002060"/>
                </a:solidFill>
              </a:rPr>
              <a:t>2500m</a:t>
            </a:r>
            <a:endParaRPr lang="es-CL" sz="1050" b="1" dirty="0">
              <a:solidFill>
                <a:srgbClr val="002060"/>
              </a:solidFill>
            </a:endParaRPr>
          </a:p>
          <a:p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0649019" y="3524221"/>
            <a:ext cx="16063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SERV. </a:t>
            </a:r>
            <a:r>
              <a:rPr lang="es-CL" sz="1050" b="1" dirty="0">
                <a:solidFill>
                  <a:srgbClr val="002060"/>
                </a:solidFill>
              </a:rPr>
              <a:t>TRANSPORTE PÚBLICO </a:t>
            </a:r>
            <a:r>
              <a:rPr lang="es-CL" sz="1050" b="1" dirty="0" smtClean="0">
                <a:solidFill>
                  <a:srgbClr val="002060"/>
                </a:solidFill>
              </a:rPr>
              <a:t>500m</a:t>
            </a:r>
            <a:endParaRPr lang="es-CL" sz="1000" b="1" dirty="0">
              <a:solidFill>
                <a:srgbClr val="002060"/>
              </a:solidFill>
            </a:endParaRPr>
          </a:p>
          <a:p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0649019" y="4275490"/>
            <a:ext cx="15623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COMERCIAL DEPORTIVO O </a:t>
            </a:r>
            <a:r>
              <a:rPr lang="es-CL" sz="1050" b="1" dirty="0">
                <a:solidFill>
                  <a:srgbClr val="002060"/>
                </a:solidFill>
              </a:rPr>
              <a:t>CULTURAL 250</a:t>
            </a:r>
            <a:r>
              <a:rPr lang="es-CL" sz="1050" b="1" dirty="0" smtClean="0">
                <a:solidFill>
                  <a:srgbClr val="002060"/>
                </a:solidFill>
              </a:rPr>
              <a:t>0m</a:t>
            </a:r>
            <a:endParaRPr lang="es-CL" sz="1000" b="1" dirty="0">
              <a:solidFill>
                <a:srgbClr val="002060"/>
              </a:solidFill>
            </a:endParaRPr>
          </a:p>
          <a:p>
            <a:endParaRPr lang="es-CL" sz="1050" b="1" dirty="0" smtClean="0">
              <a:solidFill>
                <a:srgbClr val="002060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0902783" y="2167599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10649019" y="4952617"/>
            <a:ext cx="15690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002060"/>
                </a:solidFill>
              </a:rPr>
              <a:t>Á</a:t>
            </a:r>
            <a:r>
              <a:rPr lang="es-CL" sz="1050" b="1" dirty="0" smtClean="0">
                <a:solidFill>
                  <a:srgbClr val="002060"/>
                </a:solidFill>
              </a:rPr>
              <a:t>REA </a:t>
            </a:r>
            <a:r>
              <a:rPr lang="es-CL" sz="1050" b="1" dirty="0">
                <a:solidFill>
                  <a:srgbClr val="002060"/>
                </a:solidFill>
              </a:rPr>
              <a:t>VERDE PÚBLICA 1</a:t>
            </a:r>
            <a:r>
              <a:rPr lang="es-CL" sz="1050" b="1" dirty="0" smtClean="0">
                <a:solidFill>
                  <a:srgbClr val="002060"/>
                </a:solidFill>
              </a:rPr>
              <a:t>000m</a:t>
            </a:r>
            <a:endParaRPr lang="es-CL" sz="1000" b="1" dirty="0">
              <a:solidFill>
                <a:srgbClr val="002060"/>
              </a:solidFill>
            </a:endParaRPr>
          </a:p>
          <a:p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0649020" y="5616445"/>
            <a:ext cx="13874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VÍA DE </a:t>
            </a:r>
            <a:r>
              <a:rPr lang="es-CL" sz="1050" b="1" dirty="0">
                <a:solidFill>
                  <a:srgbClr val="002060"/>
                </a:solidFill>
              </a:rPr>
              <a:t>SERVICIO </a:t>
            </a:r>
            <a:r>
              <a:rPr lang="es-CL" sz="1050" b="1" dirty="0" smtClean="0">
                <a:solidFill>
                  <a:srgbClr val="002060"/>
                </a:solidFill>
              </a:rPr>
              <a:t>200m</a:t>
            </a:r>
            <a:endParaRPr lang="es-CL" sz="900" b="1" dirty="0">
              <a:solidFill>
                <a:srgbClr val="002060"/>
              </a:solidFill>
            </a:endParaRPr>
          </a:p>
          <a:p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629653" y="1219826"/>
            <a:ext cx="136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002060"/>
                </a:solidFill>
              </a:rPr>
              <a:t>EQUPAMIENTO</a:t>
            </a:r>
            <a:endParaRPr lang="es-CL" sz="1400" b="1" dirty="0">
              <a:solidFill>
                <a:srgbClr val="002060"/>
              </a:solidFill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10902783" y="2815155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10902783" y="3413283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0902783" y="4110267"/>
            <a:ext cx="833531" cy="0"/>
          </a:xfrm>
          <a:prstGeom prst="line">
            <a:avLst/>
          </a:prstGeom>
          <a:ln w="38100">
            <a:solidFill>
              <a:srgbClr val="00A19A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10902783" y="4819608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0902783" y="5467164"/>
            <a:ext cx="833531" cy="0"/>
          </a:xfrm>
          <a:prstGeom prst="line">
            <a:avLst/>
          </a:prstGeom>
          <a:ln w="38100">
            <a:solidFill>
              <a:srgbClr val="88BD24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10902783" y="6102364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LOCALIZACIÓN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8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1475" y="1297456"/>
            <a:ext cx="10078824" cy="52862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7" name="CuadroTexto 26"/>
          <p:cNvSpPr txBox="1"/>
          <p:nvPr/>
        </p:nvSpPr>
        <p:spPr>
          <a:xfrm>
            <a:off x="452672" y="3771290"/>
            <a:ext cx="10164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PLANO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DE  ENTREMEZCLA </a:t>
            </a:r>
            <a:r>
              <a:rPr lang="es-CL" sz="1400" b="1" dirty="0" smtClean="0">
                <a:solidFill>
                  <a:schemeClr val="accent1">
                    <a:lumMod val="75000"/>
                  </a:schemeClr>
                </a:solidFill>
              </a:rPr>
              <a:t>(Graficar las tipologías con los colores que se indica)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640781" y="1297457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SIMBOLOGÍA</a:t>
            </a:r>
          </a:p>
          <a:p>
            <a:pPr algn="ctr"/>
            <a:endParaRPr lang="es-CL" sz="1100" b="1" dirty="0" smtClean="0">
              <a:solidFill>
                <a:srgbClr val="084F82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616755" y="1798162"/>
            <a:ext cx="179195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>
                <a:solidFill>
                  <a:srgbClr val="084F82"/>
                </a:solidFill>
              </a:rPr>
              <a:t>VIV. DE 1.100 UF</a:t>
            </a:r>
          </a:p>
          <a:p>
            <a:pPr>
              <a:lnSpc>
                <a:spcPct val="3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pPr>
              <a:lnSpc>
                <a:spcPct val="3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r>
              <a:rPr lang="es-CL" sz="1100" b="1" dirty="0" smtClean="0">
                <a:solidFill>
                  <a:srgbClr val="084F82"/>
                </a:solidFill>
              </a:rPr>
              <a:t>VIV. DE 1.200 A 1.400 UF</a:t>
            </a:r>
          </a:p>
          <a:p>
            <a:r>
              <a:rPr lang="es-CL" sz="1000" b="1" dirty="0">
                <a:solidFill>
                  <a:srgbClr val="084F82"/>
                </a:solidFill>
              </a:rPr>
              <a:t>(SEGÚN ZONA DE EMPLAZAMIENTO)</a:t>
            </a:r>
          </a:p>
          <a:p>
            <a:endParaRPr lang="es-CL" sz="900" b="1" dirty="0" smtClean="0">
              <a:solidFill>
                <a:srgbClr val="084F82"/>
              </a:solidFill>
            </a:endParaRPr>
          </a:p>
          <a:p>
            <a:endParaRPr lang="es-CL" sz="900" b="1" dirty="0">
              <a:solidFill>
                <a:srgbClr val="084F82"/>
              </a:solidFill>
            </a:endParaRPr>
          </a:p>
          <a:p>
            <a:pPr>
              <a:lnSpc>
                <a:spcPct val="2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pPr>
              <a:lnSpc>
                <a:spcPct val="200000"/>
              </a:lnSpc>
            </a:pPr>
            <a:endParaRPr lang="es-CL" sz="800" b="1" dirty="0" smtClean="0">
              <a:solidFill>
                <a:srgbClr val="084F82"/>
              </a:solidFill>
            </a:endParaRPr>
          </a:p>
          <a:p>
            <a:r>
              <a:rPr lang="es-CL" sz="1100" b="1" dirty="0" smtClean="0">
                <a:solidFill>
                  <a:srgbClr val="084F82"/>
                </a:solidFill>
              </a:rPr>
              <a:t>VIV. DE 1.500 A 2.200 UF</a:t>
            </a:r>
          </a:p>
          <a:p>
            <a:r>
              <a:rPr lang="es-CL" sz="1050" b="1" dirty="0" smtClean="0">
                <a:solidFill>
                  <a:srgbClr val="084F82"/>
                </a:solidFill>
              </a:rPr>
              <a:t>(SEGÚN ZONA DE EMPLAZAMIENTO)</a:t>
            </a:r>
            <a:endParaRPr lang="es-CL" sz="1050" b="1" dirty="0">
              <a:solidFill>
                <a:srgbClr val="084F82"/>
              </a:solidFill>
            </a:endParaRPr>
          </a:p>
          <a:p>
            <a:pPr>
              <a:lnSpc>
                <a:spcPct val="2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pPr>
              <a:lnSpc>
                <a:spcPct val="2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pPr>
              <a:lnSpc>
                <a:spcPct val="2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r>
              <a:rPr lang="es-CL" sz="1100" b="1" dirty="0" smtClean="0">
                <a:solidFill>
                  <a:srgbClr val="084F82"/>
                </a:solidFill>
              </a:rPr>
              <a:t>OTRA </a:t>
            </a:r>
            <a:r>
              <a:rPr lang="es-CL" sz="1100" b="1" dirty="0">
                <a:solidFill>
                  <a:srgbClr val="084F82"/>
                </a:solidFill>
              </a:rPr>
              <a:t>VIV. </a:t>
            </a:r>
            <a:r>
              <a:rPr lang="es-CL" sz="1100" b="1" dirty="0" smtClean="0">
                <a:solidFill>
                  <a:srgbClr val="084F82"/>
                </a:solidFill>
              </a:rPr>
              <a:t>“n”</a:t>
            </a:r>
            <a:endParaRPr lang="es-CL" sz="1100" b="1" dirty="0">
              <a:solidFill>
                <a:srgbClr val="084F8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00460" y="2399029"/>
            <a:ext cx="515389" cy="3325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PLANO ENTREMEZCLA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100459" y="3722697"/>
            <a:ext cx="515389" cy="3325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/>
          <p:cNvSpPr/>
          <p:nvPr/>
        </p:nvSpPr>
        <p:spPr>
          <a:xfrm>
            <a:off x="11100459" y="5166709"/>
            <a:ext cx="515389" cy="3325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0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8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1475" y="1297456"/>
            <a:ext cx="10078824" cy="52862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7" name="CuadroTexto 26"/>
          <p:cNvSpPr txBox="1"/>
          <p:nvPr/>
        </p:nvSpPr>
        <p:spPr>
          <a:xfrm>
            <a:off x="300040" y="3773839"/>
            <a:ext cx="10164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INCORPORAR PLAN MAESTRO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640781" y="1297457"/>
            <a:ext cx="1537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SIMBOLOGÍA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PLAN MAESTRO DESARROLLO INMOBILIARIO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026880" y="1814962"/>
            <a:ext cx="816429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10657110" y="2365805"/>
            <a:ext cx="16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084F82"/>
                </a:solidFill>
              </a:rPr>
              <a:t>PROYECTO A PRESENTAR DS19 AÑO 2020</a:t>
            </a:r>
          </a:p>
        </p:txBody>
      </p:sp>
    </p:spTree>
    <p:extLst>
      <p:ext uri="{BB962C8B-B14F-4D97-AF65-F5344CB8AC3E}">
        <p14:creationId xmlns:p14="http://schemas.microsoft.com/office/powerpoint/2010/main" val="36074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8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6255" y="1297456"/>
            <a:ext cx="10284044" cy="5186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7" name="CuadroTexto 26"/>
          <p:cNvSpPr txBox="1"/>
          <p:nvPr/>
        </p:nvSpPr>
        <p:spPr>
          <a:xfrm>
            <a:off x="300039" y="3773839"/>
            <a:ext cx="1002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PLANO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DE ÁREA VERDE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4766" y="1450757"/>
            <a:ext cx="849423" cy="912088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0654606" y="2482172"/>
            <a:ext cx="15373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RIEGO EFICIENTE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647693" y="4572499"/>
            <a:ext cx="1544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JUEGO INCLUSIVO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6050" y="3710182"/>
            <a:ext cx="560677" cy="80130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PLANO ÁREA VERDE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8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2583" y="1297456"/>
            <a:ext cx="5238503" cy="5186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7" name="CuadroTexto 26"/>
          <p:cNvSpPr txBox="1"/>
          <p:nvPr/>
        </p:nvSpPr>
        <p:spPr>
          <a:xfrm>
            <a:off x="59063" y="1713177"/>
            <a:ext cx="4371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DETALLE JUEGOS INFANTILES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654606" y="2482172"/>
            <a:ext cx="15373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N° DE JUEGOS INFANTILES</a:t>
            </a:r>
          </a:p>
          <a:p>
            <a:pPr algn="ctr"/>
            <a:endParaRPr lang="es-CL" sz="1100" b="1" dirty="0">
              <a:solidFill>
                <a:srgbClr val="084F82"/>
              </a:solidFill>
            </a:endParaRPr>
          </a:p>
          <a:p>
            <a:pPr algn="ctr"/>
            <a:r>
              <a:rPr lang="es-CL" sz="3600" b="1" dirty="0" smtClean="0">
                <a:solidFill>
                  <a:srgbClr val="084F82"/>
                </a:solidFill>
              </a:rPr>
              <a:t>X</a:t>
            </a:r>
            <a:endParaRPr lang="es-CL" sz="5400" dirty="0">
              <a:solidFill>
                <a:srgbClr val="084F82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643024" y="4863575"/>
            <a:ext cx="154430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N° DE ARTEFACTOS DEPORTIVOS</a:t>
            </a:r>
          </a:p>
          <a:p>
            <a:pPr algn="ctr"/>
            <a:endParaRPr lang="es-CL" sz="1100" b="1" dirty="0" smtClean="0">
              <a:solidFill>
                <a:srgbClr val="084F82"/>
              </a:solidFill>
            </a:endParaRPr>
          </a:p>
          <a:p>
            <a:pPr algn="ctr"/>
            <a:r>
              <a:rPr lang="es-CL" sz="3600" b="1" dirty="0">
                <a:solidFill>
                  <a:srgbClr val="084F82"/>
                </a:solidFill>
              </a:rPr>
              <a:t>X</a:t>
            </a:r>
          </a:p>
          <a:p>
            <a:pPr algn="ctr"/>
            <a:endParaRPr lang="es-CL" sz="1400" b="1" dirty="0" smtClean="0">
              <a:solidFill>
                <a:srgbClr val="084F82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88838" y="434608"/>
            <a:ext cx="59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DETALLE ÁREA VERDE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39159" y="430852"/>
            <a:ext cx="46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NOMBRE DE </a:t>
            </a:r>
            <a:r>
              <a:rPr lang="es-CL" sz="2400" b="1" dirty="0" smtClean="0">
                <a:solidFill>
                  <a:schemeClr val="bg1"/>
                </a:solidFill>
              </a:rPr>
              <a:t>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DESARROLLADORA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5544607" y="1297455"/>
            <a:ext cx="4982796" cy="5186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8" name="CuadroTexto 37"/>
          <p:cNvSpPr txBox="1"/>
          <p:nvPr/>
        </p:nvSpPr>
        <p:spPr>
          <a:xfrm>
            <a:off x="6090557" y="1662091"/>
            <a:ext cx="360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DETALLE EQUIPAMIENTO DEPORTIVO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3779" y="1580719"/>
            <a:ext cx="719728" cy="772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2943" y="4261153"/>
            <a:ext cx="719728" cy="5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114B97-9FC4-4C79-8306-84FFBD58C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E9BBF-1FFD-449C-8484-950909950ED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13D67F-9B2C-492C-A2C4-E89E29F93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8880</TotalTime>
  <Words>1656</Words>
  <Application>Microsoft Office PowerPoint</Application>
  <PresentationFormat>Panorámica</PresentationFormat>
  <Paragraphs>383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Veronica Sanchez Tapia</cp:lastModifiedBy>
  <cp:revision>172</cp:revision>
  <cp:lastPrinted>2019-04-08T16:57:52Z</cp:lastPrinted>
  <dcterms:created xsi:type="dcterms:W3CDTF">2018-08-06T20:58:45Z</dcterms:created>
  <dcterms:modified xsi:type="dcterms:W3CDTF">2020-04-09T14:11:52Z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