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722" r:id="rId5"/>
    <p:sldId id="257" r:id="rId6"/>
    <p:sldId id="720" r:id="rId7"/>
    <p:sldId id="731" r:id="rId8"/>
    <p:sldId id="729" r:id="rId9"/>
    <p:sldId id="728" r:id="rId10"/>
    <p:sldId id="725" r:id="rId11"/>
    <p:sldId id="733" r:id="rId12"/>
    <p:sldId id="732" r:id="rId13"/>
    <p:sldId id="734" r:id="rId14"/>
    <p:sldId id="735" r:id="rId15"/>
  </p:sldIdLst>
  <p:sldSz cx="12192000" cy="6858000"/>
  <p:notesSz cx="6958013" cy="11063288"/>
  <p:defaultTextStyle>
    <a:defPPr>
      <a:defRPr lang="es-CL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9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9" userDrawn="1">
          <p15:clr>
            <a:srgbClr val="A4A3A4"/>
          </p15:clr>
        </p15:guide>
        <p15:guide id="2" pos="7582" userDrawn="1">
          <p15:clr>
            <a:srgbClr val="A4A3A4"/>
          </p15:clr>
        </p15:guide>
        <p15:guide id="3" pos="3976" userDrawn="1">
          <p15:clr>
            <a:srgbClr val="A4A3A4"/>
          </p15:clr>
        </p15:guide>
        <p15:guide id="4" pos="6720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F82"/>
    <a:srgbClr val="DEEBF7"/>
    <a:srgbClr val="002060"/>
    <a:srgbClr val="203864"/>
    <a:srgbClr val="36A9E1"/>
    <a:srgbClr val="00A19A"/>
    <a:srgbClr val="88BD24"/>
    <a:srgbClr val="1D70B8"/>
    <a:srgbClr val="94C121"/>
    <a:srgbClr val="F29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708" autoAdjust="0"/>
  </p:normalViewPr>
  <p:slideViewPr>
    <p:cSldViewPr snapToGrid="0">
      <p:cViewPr varScale="1">
        <p:scale>
          <a:sx n="80" d="100"/>
          <a:sy n="80" d="100"/>
        </p:scale>
        <p:origin x="120" y="348"/>
      </p:cViewPr>
      <p:guideLst>
        <p:guide pos="189"/>
        <p:guide pos="7582"/>
        <p:guide pos="3976"/>
        <p:guide pos="6720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15139" cy="555086"/>
          </a:xfrm>
          <a:prstGeom prst="rect">
            <a:avLst/>
          </a:prstGeom>
        </p:spPr>
        <p:txBody>
          <a:bodyPr vert="horz" lIns="103855" tIns="51928" rIns="103855" bIns="51928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41265" y="1"/>
            <a:ext cx="3015139" cy="555086"/>
          </a:xfrm>
          <a:prstGeom prst="rect">
            <a:avLst/>
          </a:prstGeom>
        </p:spPr>
        <p:txBody>
          <a:bodyPr vert="horz" lIns="103855" tIns="51928" rIns="103855" bIns="51928" rtlCol="0"/>
          <a:lstStyle>
            <a:lvl1pPr algn="r">
              <a:defRPr sz="1300"/>
            </a:lvl1pPr>
          </a:lstStyle>
          <a:p>
            <a:fld id="{896159CA-3F0D-4C88-92B9-A46FACBD985D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84300"/>
            <a:ext cx="6634163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855" tIns="51928" rIns="103855" bIns="51928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802" y="5324207"/>
            <a:ext cx="5566410" cy="4356170"/>
          </a:xfrm>
          <a:prstGeom prst="rect">
            <a:avLst/>
          </a:prstGeom>
        </p:spPr>
        <p:txBody>
          <a:bodyPr vert="horz" lIns="103855" tIns="51928" rIns="103855" bIns="51928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0508205"/>
            <a:ext cx="3015139" cy="555084"/>
          </a:xfrm>
          <a:prstGeom prst="rect">
            <a:avLst/>
          </a:prstGeom>
        </p:spPr>
        <p:txBody>
          <a:bodyPr vert="horz" lIns="103855" tIns="51928" rIns="103855" bIns="51928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41265" y="10508205"/>
            <a:ext cx="3015139" cy="555084"/>
          </a:xfrm>
          <a:prstGeom prst="rect">
            <a:avLst/>
          </a:prstGeom>
        </p:spPr>
        <p:txBody>
          <a:bodyPr vert="horz" lIns="103855" tIns="51928" rIns="103855" bIns="51928" rtlCol="0" anchor="b"/>
          <a:lstStyle>
            <a:lvl1pPr algn="r">
              <a:defRPr sz="1300"/>
            </a:lvl1pPr>
          </a:lstStyle>
          <a:p>
            <a:fld id="{F1DA4311-1D1E-484A-B9B0-C39805DBB7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088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8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9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89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000" b="1" dirty="0">
                <a:solidFill>
                  <a:srgbClr val="084F82"/>
                </a:solidFill>
              </a:rPr>
              <a:t>Para Loteo si la alternativa es que contempla </a:t>
            </a:r>
            <a:r>
              <a:rPr lang="es-CL" b="1" dirty="0">
                <a:solidFill>
                  <a:srgbClr val="084F82"/>
                </a:solidFill>
              </a:rPr>
              <a:t>espacio</a:t>
            </a:r>
            <a:r>
              <a:rPr lang="es-CL" sz="1000" b="1" dirty="0">
                <a:solidFill>
                  <a:srgbClr val="084F82"/>
                </a:solidFill>
              </a:rPr>
              <a:t> comunitario indicar m2, si es el caso borre la diapositiva de Copropiedad.</a:t>
            </a:r>
          </a:p>
          <a:p>
            <a:r>
              <a:rPr lang="es-CL" sz="1000" b="1" dirty="0"/>
              <a:t>Si el proyecto es Mixto mantener las dos</a:t>
            </a:r>
            <a:endParaRPr lang="es-CL" sz="1000" b="1" dirty="0">
              <a:solidFill>
                <a:srgbClr val="084F8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977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 smtClean="0"/>
              <a:t>En los iconos</a:t>
            </a:r>
            <a:r>
              <a:rPr lang="es-CL" b="1" baseline="0" dirty="0" smtClean="0"/>
              <a:t> de tipología elegir casa o departamentos. Si el proyecto es Mixto mantener las dos</a:t>
            </a:r>
            <a:endParaRPr lang="es-C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226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62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14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719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Deberá</a:t>
            </a:r>
            <a:r>
              <a:rPr lang="es-CL" baseline="0" dirty="0" smtClean="0"/>
              <a:t> incorporar las diapositiva necesarias para presentar sus tipologías.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171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Deberá</a:t>
            </a:r>
            <a:r>
              <a:rPr lang="es-CL" baseline="0" dirty="0" smtClean="0"/>
              <a:t> incorporar las diapositiva necesarias para presentar sus tipologías.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6326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799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1925" y="1384300"/>
            <a:ext cx="6634163" cy="37322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000" b="1" dirty="0">
                <a:solidFill>
                  <a:srgbClr val="084F82"/>
                </a:solidFill>
              </a:rPr>
              <a:t>Para copropiedades y edificios en altura, si es el caso borre la diapositiva de Loteo.</a:t>
            </a:r>
          </a:p>
          <a:p>
            <a:r>
              <a:rPr lang="es-CL" sz="1000" b="1" dirty="0"/>
              <a:t>Si el proyecto es Mixto mantener las dos</a:t>
            </a:r>
            <a:endParaRPr lang="es-CL" sz="1000" b="1" dirty="0">
              <a:solidFill>
                <a:srgbClr val="084F82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A4311-1D1E-484A-B9B0-C39805DBB74D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547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CB89D-C6AE-4D2C-9F1F-88FBD2EF6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1161AF-32A7-4AF0-98D9-6FAEA8B25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086FE-756C-4B2B-B9F1-1AFE6473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E1AA4-5244-4257-883A-D1AB8383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3A841-DDA0-4268-A8B2-AA647A14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1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85F10-28F3-4C79-BE5E-6964E0DDF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0B016-867F-412E-91ED-CF1C7806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7A5025-5DD9-432E-9195-1A2CA19D9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872C7-F9B1-44E8-8086-936F5FD0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ECEB2D-7326-49EF-BA08-2435F2D8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825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BF3934-F6C0-44A8-80FB-8E739CE6A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0A39AE-696F-430C-92EF-9E6477023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A9F8C9-E384-4623-87D1-B13E1179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145B29-4426-4186-9D7B-46D67D3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A6E27-F4AC-42E6-9E90-FF6AE755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950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F9615-4405-4996-B9D4-D639747E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DB5CA-0018-4462-97C8-D00A446BB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3F2432-1547-449E-B949-56661BB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547983-3213-418F-9BB6-046F6AF6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A81B7-1D53-496C-B839-5CE5D73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91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FD5D8-7738-4450-A6DA-B7D4D2E9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FE44A1-03EC-4889-9367-E716BAAF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80BC1-27AB-4BE2-AFAD-5B42069C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74F9BE-E7D1-4BF7-8978-483AB988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E0E4A6-EBBE-43CB-B14D-F5EAA6D3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559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1446-7693-4609-B820-CE47395C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6D699-9949-435B-A2CD-CAFEE5269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C728C-092F-41C7-9A06-DED114C4E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64ED18-EA05-494B-956C-6B0D0A83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041A1F-5258-47E5-9666-AE3EC6AA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15FA8-F8C5-41C5-B9F7-73DEE415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7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E7F0-717F-4D4C-94D3-DB5942A0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BAC41-C124-4746-8360-3D996787F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E524E5-8297-4BE9-BB93-8E344CF8E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81B963-EB94-424C-9D54-9F51FA55E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1D01E8-9CA1-4F61-B84B-A4DF25DC8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5E1254C-9C38-4D2D-A8C3-451B3BD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D0DC74F-0321-427D-AB26-33E99DBD6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01C52F-0D0E-4DF4-BDD0-5395BC23B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07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2C2BE-682D-4CD2-8D6C-04447A40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DB1F51-80B6-4A8C-9FFA-0C35CBCD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3AE808-B92C-4E29-9668-71D9993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E3CC9F-40ED-4DA7-A7FC-DEA4A3B4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62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E74CB1-B631-4042-92B0-FDD3F139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DA33CA-B211-4E19-B80D-88CBD32C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37BEB4-1B33-4D92-824E-4238DC79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906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13C73-3C31-4162-88FC-7540010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FDE752-CE60-488C-B273-9CB89182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B7B0CF-CC06-427B-8EFF-464DB39B3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09FBEC-2188-45EB-A2E2-20104EC7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6FFF1-A4F0-410A-A125-3A8D04A1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7E78F9-7ED3-4C32-B241-AB12D4C6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764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EDDB4-11DC-478F-A18A-FDFEDB484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A13359-8718-447C-AAD2-8DFD353E8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6AA39E-E3E6-4A6F-94E3-8ABF05DA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BBD1AB-ECFF-4B20-857B-5A1ABBE8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549C5-3B30-499C-A88D-C970806B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4E855D-B270-494D-8193-D76691B1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50FFCE-486D-4206-8E05-2F091DED4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A7919E-611E-4660-818D-18203787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2957E-7573-4E25-84E6-480D947AC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3AF9-FEA7-452F-99BB-FCAF589CB3C2}" type="datetimeFigureOut">
              <a:rPr lang="es-CL" smtClean="0"/>
              <a:t>08-04-2019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5FE76-17A2-49D0-864D-A64625E89F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4B250F-75AD-4596-85F8-F19707F93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0EEB2-ACDC-484D-A676-C18890E653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021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openxmlformats.org/officeDocument/2006/relationships/image" Target="../media/image8.sv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8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8.svg"/><Relationship Id="rId15" Type="http://schemas.microsoft.com/office/2007/relationships/hdphoto" Target="../media/hdphoto5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8.wdp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0.wdp"/><Relationship Id="rId5" Type="http://schemas.openxmlformats.org/officeDocument/2006/relationships/image" Target="../media/image8.sv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11.wdp"/><Relationship Id="rId5" Type="http://schemas.openxmlformats.org/officeDocument/2006/relationships/image" Target="../media/image8.sv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8.sv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11.wdp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B4708B3B-C18E-4330-A2EB-108422FE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16" t="11466" r="7907" b="126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F244CDE3-3BD3-4D7D-BBE6-0464651F1AD9}"/>
              </a:ext>
            </a:extLst>
          </p:cNvPr>
          <p:cNvSpPr/>
          <p:nvPr/>
        </p:nvSpPr>
        <p:spPr>
          <a:xfrm>
            <a:off x="1784601" y="-577541"/>
            <a:ext cx="8622798" cy="86227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6134DCFC-C155-46E6-A7F9-9BFF49D82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14124" y="591185"/>
            <a:ext cx="3563752" cy="143588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5C7DC35-D5E1-470C-AE39-C036A70D9446}"/>
              </a:ext>
            </a:extLst>
          </p:cNvPr>
          <p:cNvCxnSpPr/>
          <p:nvPr/>
        </p:nvCxnSpPr>
        <p:spPr>
          <a:xfrm>
            <a:off x="4585447" y="4829264"/>
            <a:ext cx="3065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2281236" y="3429000"/>
            <a:ext cx="7629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solidFill>
                  <a:schemeClr val="accent1">
                    <a:lumMod val="75000"/>
                  </a:schemeClr>
                </a:solidFill>
              </a:rPr>
              <a:t>Programa de Integración Social y Territorial D.S. N° </a:t>
            </a:r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</a:rPr>
              <a:t>19, </a:t>
            </a:r>
            <a:r>
              <a:rPr lang="es-CL" sz="3200" b="1" dirty="0">
                <a:solidFill>
                  <a:schemeClr val="accent1">
                    <a:lumMod val="75000"/>
                  </a:schemeClr>
                </a:solidFill>
              </a:rPr>
              <a:t>(V. y U.), 2016</a:t>
            </a:r>
          </a:p>
          <a:p>
            <a:pPr algn="ctr"/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Llamado a </a:t>
            </a:r>
            <a:r>
              <a:rPr lang="es-CL" sz="2000" dirty="0" smtClean="0">
                <a:solidFill>
                  <a:schemeClr val="accent1">
                    <a:lumMod val="75000"/>
                  </a:schemeClr>
                </a:solidFill>
              </a:rPr>
              <a:t>Concurso </a:t>
            </a:r>
            <a:r>
              <a:rPr lang="es-CL" sz="2000" dirty="0">
                <a:solidFill>
                  <a:schemeClr val="accent1">
                    <a:lumMod val="75000"/>
                  </a:schemeClr>
                </a:solidFill>
              </a:rPr>
              <a:t>año 2019</a:t>
            </a:r>
          </a:p>
        </p:txBody>
      </p:sp>
    </p:spTree>
    <p:extLst>
      <p:ext uri="{BB962C8B-B14F-4D97-AF65-F5344CB8AC3E}">
        <p14:creationId xmlns:p14="http://schemas.microsoft.com/office/powerpoint/2010/main" val="1304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42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3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1" y="1297456"/>
            <a:ext cx="10150258" cy="5321058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40" y="3550677"/>
            <a:ext cx="1016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IMÁGENES OBJETIVO:</a:t>
            </a:r>
          </a:p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PARA COPROPIEDADES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MÍNIMO 3 IMÁGENES OBJETIVO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654606" y="1877753"/>
            <a:ext cx="15373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GASTO COMÚN PROMEDIO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$ XXXX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0683089" y="5417392"/>
            <a:ext cx="154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EDIFICACIÓN EN ALTURA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N° PISOS: XX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0643336" y="3510012"/>
            <a:ext cx="15235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PLAN DE GASTO COMÚN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sz="2000" dirty="0">
              <a:solidFill>
                <a:srgbClr val="084F82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2307" y="1442597"/>
            <a:ext cx="221992" cy="4069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359" l="0" r="99642">
                        <a14:foregroundMark x1="56631" y1="41346" x2="56631" y2="41346"/>
                        <a14:foregroundMark x1="57706" y1="14423" x2="57706" y2="14423"/>
                        <a14:foregroundMark x1="50179" y1="30769" x2="50179" y2="30769"/>
                        <a14:backgroundMark x1="43728" y1="57372" x2="43728" y2="57372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6902" y="2982691"/>
            <a:ext cx="428658" cy="47927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6655" y="4811516"/>
            <a:ext cx="404385" cy="56151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1" y="1297457"/>
            <a:ext cx="10150258" cy="495276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0654606" y="2136344"/>
            <a:ext cx="1537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SALA COMUNITARIA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090" y="1349679"/>
            <a:ext cx="541653" cy="51155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300041" y="3306150"/>
            <a:ext cx="10150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IMÁGENES OBJETIVO:</a:t>
            </a:r>
          </a:p>
          <a:p>
            <a:pPr algn="ctr"/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PARA LOTEOS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MÍNIMO 3 IMÁGENES OBJETIVO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B6AF5B4-1B8C-4C8A-A00F-E13168F21131}"/>
              </a:ext>
            </a:extLst>
          </p:cNvPr>
          <p:cNvSpPr/>
          <p:nvPr/>
        </p:nvSpPr>
        <p:spPr>
          <a:xfrm>
            <a:off x="0" y="4642339"/>
            <a:ext cx="12192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425"/>
            <a:ext cx="4954502" cy="806934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3FBE0BF-BF0E-4408-A675-71B1107175DD}"/>
              </a:ext>
            </a:extLst>
          </p:cNvPr>
          <p:cNvSpPr txBox="1"/>
          <p:nvPr/>
        </p:nvSpPr>
        <p:spPr>
          <a:xfrm>
            <a:off x="5069305" y="4689832"/>
            <a:ext cx="696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bg1"/>
                </a:solidFill>
              </a:rPr>
              <a:t>REGIÓN </a:t>
            </a:r>
            <a:r>
              <a:rPr lang="es-CL" sz="3600" b="1" dirty="0" smtClean="0">
                <a:solidFill>
                  <a:schemeClr val="bg1"/>
                </a:solidFill>
              </a:rPr>
              <a:t>(a completar)</a:t>
            </a:r>
            <a:endParaRPr lang="es-CL" sz="4000" b="1" dirty="0">
              <a:solidFill>
                <a:schemeClr val="bg1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347" y="0"/>
            <a:ext cx="1724402" cy="1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06593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35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6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7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 smtClean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0040" y="5423074"/>
            <a:ext cx="634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084F82"/>
                </a:solidFill>
              </a:rPr>
              <a:t>CARACTERÍSTICAS DEL PROYECTO:</a:t>
            </a:r>
            <a:br>
              <a:rPr lang="es-CL" sz="1400" b="1" dirty="0">
                <a:solidFill>
                  <a:srgbClr val="084F82"/>
                </a:solidFill>
              </a:rPr>
            </a:br>
            <a:r>
              <a:rPr lang="es-CL" sz="1200" dirty="0" smtClean="0">
                <a:solidFill>
                  <a:srgbClr val="084F82"/>
                </a:solidFill>
              </a:rPr>
              <a:t>Usted podrá escribir </a:t>
            </a:r>
            <a:r>
              <a:rPr lang="es-CL" sz="1200" dirty="0">
                <a:solidFill>
                  <a:srgbClr val="084F82"/>
                </a:solidFill>
              </a:rPr>
              <a:t>aspectos destacables del proyecto, ejemplo: equipamiento de alto estándar, iniciativas, localización privilegiada, más de un tipo de transporte público, elementos constructivos, u otros que considere relevantes en su proyecto.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3902" y="5243668"/>
            <a:ext cx="558360" cy="6612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7"/>
            <a:ext cx="6342984" cy="401440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14" name="CuadroTexto 13"/>
          <p:cNvSpPr txBox="1"/>
          <p:nvPr/>
        </p:nvSpPr>
        <p:spPr>
          <a:xfrm>
            <a:off x="10655152" y="6067326"/>
            <a:ext cx="1536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>
                <a:solidFill>
                  <a:srgbClr val="084F82"/>
                </a:solidFill>
              </a:rPr>
              <a:t>VIV. MOV. REDUCIDA: 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SÍ/NO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654606" y="4497582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 smtClean="0">
                <a:solidFill>
                  <a:srgbClr val="084F82"/>
                </a:solidFill>
              </a:rPr>
              <a:t>EFIC. ENERGÉTICA</a:t>
            </a:r>
            <a:r>
              <a:rPr lang="es-CL" sz="1200" b="1" dirty="0">
                <a:solidFill>
                  <a:srgbClr val="084F82"/>
                </a:solidFill>
              </a:rPr>
              <a:t>: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SÍ/NO 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588303" y="1891679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VIV. SIN DEUDA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N° X y %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654606" y="3001256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VIV. SECTOR MEDIO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N° X y %</a:t>
            </a:r>
            <a:endParaRPr lang="es-CL" sz="1400" dirty="0">
              <a:solidFill>
                <a:srgbClr val="084F8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5347" y="1331954"/>
            <a:ext cx="541653" cy="51155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5347" y="2407089"/>
            <a:ext cx="541653" cy="511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2107" y1="16879" x2="32107" y2="16879"/>
                        <a14:foregroundMark x1="44147" y1="48726" x2="44147" y2="48726"/>
                        <a14:foregroundMark x1="44147" y1="56051" x2="44147" y2="56051"/>
                        <a14:foregroundMark x1="47826" y1="64650" x2="47826" y2="64650"/>
                        <a14:foregroundMark x1="55518" y1="77389" x2="55518" y2="77389"/>
                        <a14:foregroundMark x1="55518" y1="71656" x2="55518" y2="71656"/>
                        <a14:foregroundMark x1="56187" y1="85987" x2="56187" y2="85987"/>
                        <a14:foregroundMark x1="67559" y1="92675" x2="67559" y2="92675"/>
                        <a14:foregroundMark x1="31104" y1="55732" x2="31104" y2="55732"/>
                        <a14:foregroundMark x1="20067" y1="56051" x2="20067" y2="560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2074" y="3611935"/>
            <a:ext cx="669852" cy="703517"/>
          </a:xfrm>
          <a:prstGeom prst="rect">
            <a:avLst/>
          </a:prstGeom>
        </p:spPr>
      </p:pic>
      <p:pic>
        <p:nvPicPr>
          <p:cNvPr id="28" name="Gráfico 4">
            <a:extLst>
              <a:ext uri="{FF2B5EF4-FFF2-40B4-BE49-F238E27FC236}">
                <a16:creationId xmlns:a16="http://schemas.microsoft.com/office/drawing/2014/main" id="{E205173B-7E48-438A-8143-47FFBFE06B0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8093638" y="3355773"/>
            <a:ext cx="1050755" cy="1050755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6847332" y="1294668"/>
            <a:ext cx="3602966" cy="5432609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6847332" y="4834805"/>
            <a:ext cx="3602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LOCALIZACIÓN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(polígono </a:t>
            </a:r>
            <a:r>
              <a:rPr lang="es-CL" sz="1400" b="1" dirty="0">
                <a:solidFill>
                  <a:srgbClr val="084F82"/>
                </a:solidFill>
              </a:rPr>
              <a:t>+ </a:t>
            </a:r>
            <a:r>
              <a:rPr lang="es-CL" sz="1400" b="1" dirty="0" smtClean="0">
                <a:solidFill>
                  <a:srgbClr val="084F82"/>
                </a:solidFill>
              </a:rPr>
              <a:t>equipamientos cercanos)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Imagen del .KMZ</a:t>
            </a:r>
            <a:endParaRPr lang="es-CL" sz="1400" dirty="0">
              <a:solidFill>
                <a:srgbClr val="084F82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40" y="3164110"/>
            <a:ext cx="634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IMÁGEN MÁS REPRESENTATIVA DEL PROYECTO</a:t>
            </a:r>
            <a:endParaRPr lang="es-CL" sz="1200" dirty="0">
              <a:solidFill>
                <a:srgbClr val="084F82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665363" y="1464618"/>
            <a:ext cx="1045875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CL" sz="1000" b="1" dirty="0" smtClean="0">
                <a:solidFill>
                  <a:srgbClr val="084F82"/>
                </a:solidFill>
              </a:rPr>
              <a:t>TOME UNA OPCIÓN 1</a:t>
            </a:r>
            <a:endParaRPr lang="es-CL" sz="1000" b="1" dirty="0">
              <a:solidFill>
                <a:srgbClr val="084F82"/>
              </a:solidFill>
            </a:endParaRPr>
          </a:p>
        </p:txBody>
      </p:sp>
      <p:cxnSp>
        <p:nvCxnSpPr>
          <p:cNvPr id="9" name="Conector recto de flecha 8"/>
          <p:cNvCxnSpPr>
            <a:stCxn id="7" idx="3"/>
          </p:cNvCxnSpPr>
          <p:nvPr/>
        </p:nvCxnSpPr>
        <p:spPr>
          <a:xfrm flipV="1">
            <a:off x="10711238" y="1523723"/>
            <a:ext cx="374935" cy="140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10726698" y="1653040"/>
            <a:ext cx="965228" cy="56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n 38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2800" y="1282797"/>
            <a:ext cx="404385" cy="56151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9886" y="2363551"/>
            <a:ext cx="404385" cy="5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8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  <a:p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7"/>
            <a:ext cx="10150259" cy="495276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40" y="3773839"/>
            <a:ext cx="10164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PLANO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DE  ENTREMEZCLA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0640781" y="1297457"/>
            <a:ext cx="1537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SIMBOLOGÍA</a:t>
            </a:r>
          </a:p>
          <a:p>
            <a:pPr algn="ctr"/>
            <a:endParaRPr lang="es-CL" sz="1100" b="1" dirty="0" smtClean="0">
              <a:solidFill>
                <a:srgbClr val="084F82"/>
              </a:solidFill>
            </a:endParaRPr>
          </a:p>
          <a:p>
            <a:pPr algn="just"/>
            <a:r>
              <a:rPr lang="es-CL" sz="1050" dirty="0" smtClean="0">
                <a:solidFill>
                  <a:srgbClr val="084F82"/>
                </a:solidFill>
              </a:rPr>
              <a:t>(La ED deberá graficar de manera clara y con colores diferenciados las tipologías que presenta)</a:t>
            </a:r>
            <a:endParaRPr lang="es-CL" sz="1600" dirty="0">
              <a:solidFill>
                <a:srgbClr val="084F82"/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649413" y="2509827"/>
            <a:ext cx="154258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b="1" dirty="0" smtClean="0">
                <a:solidFill>
                  <a:srgbClr val="084F82"/>
                </a:solidFill>
              </a:rPr>
              <a:t>VIV. DE 1.100 UF</a:t>
            </a:r>
          </a:p>
          <a:p>
            <a:pPr>
              <a:lnSpc>
                <a:spcPct val="300000"/>
              </a:lnSpc>
            </a:pPr>
            <a:r>
              <a:rPr lang="es-CL" sz="1100" b="1" dirty="0" smtClean="0">
                <a:solidFill>
                  <a:srgbClr val="084F82"/>
                </a:solidFill>
              </a:rPr>
              <a:t>color a elección por ED</a:t>
            </a:r>
          </a:p>
          <a:p>
            <a:pPr>
              <a:lnSpc>
                <a:spcPct val="3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r>
              <a:rPr lang="es-CL" sz="1100" b="1" dirty="0" smtClean="0">
                <a:solidFill>
                  <a:srgbClr val="084F82"/>
                </a:solidFill>
              </a:rPr>
              <a:t>OTRA VIV</a:t>
            </a:r>
            <a:r>
              <a:rPr lang="es-CL" sz="1100" b="1" dirty="0">
                <a:solidFill>
                  <a:srgbClr val="084F82"/>
                </a:solidFill>
              </a:rPr>
              <a:t>. </a:t>
            </a:r>
            <a:r>
              <a:rPr lang="es-CL" sz="1100" b="1" dirty="0" smtClean="0">
                <a:solidFill>
                  <a:srgbClr val="084F82"/>
                </a:solidFill>
              </a:rPr>
              <a:t>1</a:t>
            </a:r>
            <a:endParaRPr lang="es-CL" sz="1100" b="1" dirty="0">
              <a:solidFill>
                <a:srgbClr val="084F82"/>
              </a:solidFill>
            </a:endParaRPr>
          </a:p>
          <a:p>
            <a:pPr>
              <a:lnSpc>
                <a:spcPct val="300000"/>
              </a:lnSpc>
            </a:pPr>
            <a:r>
              <a:rPr lang="es-CL" sz="1100" b="1" dirty="0">
                <a:solidFill>
                  <a:srgbClr val="084F82"/>
                </a:solidFill>
              </a:rPr>
              <a:t>color a elección por ED</a:t>
            </a:r>
          </a:p>
          <a:p>
            <a:pPr marL="85725" indent="-85725">
              <a:lnSpc>
                <a:spcPct val="300000"/>
              </a:lnSpc>
            </a:pPr>
            <a:endParaRPr lang="es-CL" sz="1100" b="1" dirty="0" smtClean="0">
              <a:solidFill>
                <a:srgbClr val="084F82"/>
              </a:solidFill>
            </a:endParaRPr>
          </a:p>
          <a:p>
            <a:r>
              <a:rPr lang="es-CL" sz="1100" b="1" dirty="0" smtClean="0">
                <a:solidFill>
                  <a:srgbClr val="084F82"/>
                </a:solidFill>
              </a:rPr>
              <a:t>OTRA VIV</a:t>
            </a:r>
            <a:r>
              <a:rPr lang="es-CL" sz="1100" b="1" dirty="0">
                <a:solidFill>
                  <a:srgbClr val="084F82"/>
                </a:solidFill>
              </a:rPr>
              <a:t>. </a:t>
            </a:r>
            <a:r>
              <a:rPr lang="es-CL" sz="1100" b="1" dirty="0" smtClean="0">
                <a:solidFill>
                  <a:srgbClr val="084F82"/>
                </a:solidFill>
              </a:rPr>
              <a:t>2</a:t>
            </a:r>
            <a:endParaRPr lang="es-CL" sz="1100" b="1" dirty="0">
              <a:solidFill>
                <a:srgbClr val="084F82"/>
              </a:solidFill>
            </a:endParaRPr>
          </a:p>
          <a:p>
            <a:pPr>
              <a:lnSpc>
                <a:spcPct val="300000"/>
              </a:lnSpc>
            </a:pPr>
            <a:r>
              <a:rPr lang="es-CL" sz="1100" b="1" dirty="0">
                <a:solidFill>
                  <a:srgbClr val="084F82"/>
                </a:solidFill>
              </a:rPr>
              <a:t>color a elección por </a:t>
            </a:r>
            <a:r>
              <a:rPr lang="es-CL" sz="1100" b="1" dirty="0" smtClean="0">
                <a:solidFill>
                  <a:srgbClr val="084F82"/>
                </a:solidFill>
              </a:rPr>
              <a:t>ED</a:t>
            </a:r>
          </a:p>
          <a:p>
            <a:pPr marL="85725" indent="-85725">
              <a:lnSpc>
                <a:spcPct val="300000"/>
              </a:lnSpc>
            </a:pPr>
            <a:endParaRPr lang="es-CL" sz="1100" b="1" dirty="0">
              <a:solidFill>
                <a:srgbClr val="084F82"/>
              </a:solidFill>
            </a:endParaRPr>
          </a:p>
          <a:p>
            <a:r>
              <a:rPr lang="es-CL" sz="1100" b="1" dirty="0">
                <a:solidFill>
                  <a:srgbClr val="084F82"/>
                </a:solidFill>
              </a:rPr>
              <a:t>OTRA VIV. </a:t>
            </a:r>
            <a:r>
              <a:rPr lang="es-CL" sz="1100" b="1" dirty="0" smtClean="0">
                <a:solidFill>
                  <a:srgbClr val="084F82"/>
                </a:solidFill>
              </a:rPr>
              <a:t>“n”</a:t>
            </a:r>
            <a:endParaRPr lang="es-CL" sz="1100" b="1" dirty="0">
              <a:solidFill>
                <a:srgbClr val="084F82"/>
              </a:solidFill>
            </a:endParaRPr>
          </a:p>
          <a:p>
            <a:pPr>
              <a:lnSpc>
                <a:spcPct val="300000"/>
              </a:lnSpc>
            </a:pPr>
            <a:r>
              <a:rPr lang="es-CL" sz="1100" b="1" dirty="0">
                <a:solidFill>
                  <a:srgbClr val="084F82"/>
                </a:solidFill>
              </a:rPr>
              <a:t>color a elección por </a:t>
            </a:r>
            <a:r>
              <a:rPr lang="es-CL" sz="1100" b="1" dirty="0" smtClean="0">
                <a:solidFill>
                  <a:srgbClr val="084F82"/>
                </a:solidFill>
              </a:rPr>
              <a:t>ED</a:t>
            </a:r>
            <a:endParaRPr lang="es-CL" sz="1100" b="1" dirty="0">
              <a:solidFill>
                <a:srgbClr val="084F82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8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9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6"/>
            <a:ext cx="10150259" cy="4979859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0039" y="3773839"/>
            <a:ext cx="1002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PLANO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DE ÁREA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VERDE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684" y1="91275" x2="43684" y2="91275"/>
                        <a14:foregroundMark x1="20842" y1="93039" x2="20842" y2="93039"/>
                        <a14:foregroundMark x1="70632" y1="95196" x2="70632" y2="9519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4766" y="1320125"/>
            <a:ext cx="849423" cy="912088"/>
          </a:xfrm>
          <a:prstGeom prst="rect">
            <a:avLst/>
          </a:prstGeom>
        </p:spPr>
      </p:pic>
      <p:sp>
        <p:nvSpPr>
          <p:cNvPr id="34" name="CuadroTexto 33"/>
          <p:cNvSpPr txBox="1"/>
          <p:nvPr/>
        </p:nvSpPr>
        <p:spPr>
          <a:xfrm>
            <a:off x="10654606" y="2351540"/>
            <a:ext cx="153739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RIEGO EFICIENTE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3593" y="3208400"/>
            <a:ext cx="733355" cy="795141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0654605" y="4081085"/>
            <a:ext cx="15235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LOCAL COMERCIAL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sz="2000" dirty="0">
              <a:solidFill>
                <a:srgbClr val="084F82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647693" y="5800262"/>
            <a:ext cx="15443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smtClean="0">
                <a:solidFill>
                  <a:srgbClr val="084F82"/>
                </a:solidFill>
              </a:rPr>
              <a:t>JUEGO INCLUSIVO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SÍ/NO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15" b="100000" l="0" r="100000">
                        <a14:foregroundMark x1="54978" y1="11515" x2="54978" y2="1151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6050" y="4937945"/>
            <a:ext cx="560677" cy="801307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26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28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3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0041" y="3435954"/>
            <a:ext cx="1015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RUTA DE ACCESIBILIDAD UNIVERSAL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(PLANO </a:t>
            </a:r>
            <a:r>
              <a:rPr lang="es-CL" sz="1600" dirty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es-CL" sz="1600" dirty="0" smtClean="0">
                <a:solidFill>
                  <a:schemeClr val="accent1">
                    <a:lumMod val="75000"/>
                  </a:schemeClr>
                </a:solidFill>
              </a:rPr>
              <a:t>JPG)</a:t>
            </a:r>
            <a:endParaRPr lang="es-CL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4943" y="1483177"/>
            <a:ext cx="430120" cy="50939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7"/>
            <a:ext cx="10150259" cy="4952764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069" l="0" r="100000">
                        <a14:foregroundMark x1="44695" y1="10086" x2="44695" y2="1008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405219" y="1437169"/>
            <a:ext cx="338312" cy="555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654606" y="2135598"/>
            <a:ext cx="153739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rgbClr val="084F82"/>
                </a:solidFill>
              </a:rPr>
              <a:t>CARACTERÍSTICAS</a:t>
            </a:r>
            <a:r>
              <a:rPr lang="es-CL" sz="1050" b="1" dirty="0" smtClean="0">
                <a:solidFill>
                  <a:srgbClr val="084F82"/>
                </a:solidFill>
              </a:rPr>
              <a:t> </a:t>
            </a:r>
          </a:p>
          <a:p>
            <a:r>
              <a:rPr lang="es-CL" sz="1050" b="1" dirty="0" smtClean="0">
                <a:solidFill>
                  <a:srgbClr val="084F82"/>
                </a:solidFill>
              </a:rPr>
              <a:t>(a destacar por ED):</a:t>
            </a:r>
          </a:p>
          <a:p>
            <a:endParaRPr lang="es-CL" sz="1050" b="1" dirty="0" smtClean="0">
              <a:solidFill>
                <a:srgbClr val="084F8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084F82"/>
                </a:solidFill>
              </a:rPr>
              <a:t>TEXTURAS y PAVIMENTOS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084F82"/>
                </a:solidFill>
              </a:rPr>
              <a:t>MOBILIARIO EXTERIOR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sz="1100" b="1" dirty="0" smtClean="0">
                <a:solidFill>
                  <a:srgbClr val="084F82"/>
                </a:solidFill>
              </a:rPr>
              <a:t>SIMBOLOGÍA DEL PLANO</a:t>
            </a:r>
          </a:p>
          <a:p>
            <a:endParaRPr lang="es-CL" sz="1100" b="1" dirty="0" smtClean="0">
              <a:solidFill>
                <a:srgbClr val="084F82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1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93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8"/>
            <a:ext cx="4295821" cy="4952765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300040" y="131071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1 CASA PRIMER PISO)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669048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3" name="CuadroTexto 32"/>
          <p:cNvSpPr txBox="1"/>
          <p:nvPr/>
        </p:nvSpPr>
        <p:spPr>
          <a:xfrm>
            <a:off x="4669048" y="2018913"/>
            <a:ext cx="1537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Y </a:t>
            </a:r>
            <a:r>
              <a:rPr lang="es-CL" sz="1400" b="1" dirty="0">
                <a:solidFill>
                  <a:srgbClr val="084F82"/>
                </a:solidFill>
              </a:rPr>
              <a:t>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920" y="1331954"/>
            <a:ext cx="541653" cy="511550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6276453" y="1297458"/>
            <a:ext cx="4295821" cy="4987263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00039" y="6332223"/>
            <a:ext cx="4369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1 </a:t>
            </a:r>
          </a:p>
          <a:p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6246019" y="6308145"/>
            <a:ext cx="4369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2 </a:t>
            </a:r>
          </a:p>
          <a:p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242" y="3196601"/>
            <a:ext cx="529004" cy="54672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4663218" y="3874986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D + B</a:t>
            </a:r>
            <a:endParaRPr lang="es-CL" sz="1400" b="1" dirty="0">
              <a:solidFill>
                <a:srgbClr val="084F82"/>
              </a:solidFill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0668218" y="2036638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090" y="1349679"/>
            <a:ext cx="541653" cy="5115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2412" y="3005703"/>
            <a:ext cx="529004" cy="546722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0662388" y="3684088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D+B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4561832" y="5572041"/>
            <a:ext cx="1838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 </a:t>
            </a:r>
            <a:r>
              <a:rPr lang="es-CL" sz="1400" b="1" dirty="0" smtClean="0">
                <a:solidFill>
                  <a:srgbClr val="084F82"/>
                </a:solidFill>
              </a:rPr>
              <a:t>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815" y="4832511"/>
            <a:ext cx="541653" cy="51155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4874" y="4845958"/>
            <a:ext cx="541653" cy="511550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00040" y="2041666"/>
            <a:ext cx="4295821" cy="3805432"/>
            <a:chOff x="300040" y="2075781"/>
            <a:chExt cx="4295821" cy="3805432"/>
          </a:xfrm>
        </p:grpSpPr>
        <p:cxnSp>
          <p:nvCxnSpPr>
            <p:cNvPr id="5" name="Conector recto 4"/>
            <p:cNvCxnSpPr>
              <a:stCxn id="3" idx="1"/>
              <a:endCxn id="3" idx="3"/>
            </p:cNvCxnSpPr>
            <p:nvPr/>
          </p:nvCxnSpPr>
          <p:spPr>
            <a:xfrm>
              <a:off x="300040" y="3773841"/>
              <a:ext cx="4295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ángulo 7"/>
            <p:cNvSpPr/>
            <p:nvPr/>
          </p:nvSpPr>
          <p:spPr>
            <a:xfrm>
              <a:off x="1540441" y="207578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540441" y="2075781"/>
              <a:ext cx="704418" cy="7011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540441" y="2776955"/>
              <a:ext cx="376881" cy="701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244775" y="2075781"/>
              <a:ext cx="556890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801581" y="2075781"/>
              <a:ext cx="542946" cy="70117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4" name="Rectángulo 43"/>
            <p:cNvSpPr/>
            <p:nvPr/>
          </p:nvSpPr>
          <p:spPr>
            <a:xfrm>
              <a:off x="1528893" y="5021710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1679454" y="5255399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2756989" y="5253338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208181" y="5245420"/>
              <a:ext cx="256229" cy="6262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7" name="Triángulo isósceles 16"/>
            <p:cNvSpPr/>
            <p:nvPr/>
          </p:nvSpPr>
          <p:spPr>
            <a:xfrm>
              <a:off x="1540441" y="4584357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50" name="CuadroTexto 49"/>
          <p:cNvSpPr txBox="1"/>
          <p:nvPr/>
        </p:nvSpPr>
        <p:spPr>
          <a:xfrm>
            <a:off x="6296953" y="1317798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2 CASAS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6284235" y="2073274"/>
            <a:ext cx="4295821" cy="3807939"/>
            <a:chOff x="6284235" y="2073274"/>
            <a:chExt cx="4295821" cy="3807939"/>
          </a:xfrm>
        </p:grpSpPr>
        <p:cxnSp>
          <p:nvCxnSpPr>
            <p:cNvPr id="52" name="Conector recto 51"/>
            <p:cNvCxnSpPr/>
            <p:nvPr/>
          </p:nvCxnSpPr>
          <p:spPr>
            <a:xfrm>
              <a:off x="6284235" y="3773841"/>
              <a:ext cx="4295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ángulo 52"/>
            <p:cNvSpPr/>
            <p:nvPr/>
          </p:nvSpPr>
          <p:spPr>
            <a:xfrm>
              <a:off x="6611045" y="2075781"/>
              <a:ext cx="1804086" cy="1402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6611045" y="2075781"/>
              <a:ext cx="704418" cy="70117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7316718" y="2073274"/>
              <a:ext cx="376881" cy="3582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7513088" y="5132145"/>
              <a:ext cx="1804086" cy="7490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7" name="Rectángulo 66"/>
            <p:cNvSpPr/>
            <p:nvPr/>
          </p:nvSpPr>
          <p:spPr>
            <a:xfrm>
              <a:off x="8648174" y="5253338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8" name="Rectángulo 67"/>
            <p:cNvSpPr/>
            <p:nvPr/>
          </p:nvSpPr>
          <p:spPr>
            <a:xfrm>
              <a:off x="8229391" y="5253338"/>
              <a:ext cx="298618" cy="618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611045" y="2776955"/>
              <a:ext cx="205680" cy="701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816725" y="3299254"/>
              <a:ext cx="142875" cy="1788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22" name="Conector recto 21"/>
            <p:cNvCxnSpPr>
              <a:stCxn id="20" idx="0"/>
              <a:endCxn id="20" idx="2"/>
            </p:cNvCxnSpPr>
            <p:nvPr/>
          </p:nvCxnSpPr>
          <p:spPr>
            <a:xfrm>
              <a:off x="6888163" y="3299254"/>
              <a:ext cx="0" cy="17887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/>
            <p:cNvCxnSpPr/>
            <p:nvPr/>
          </p:nvCxnSpPr>
          <p:spPr>
            <a:xfrm flipH="1">
              <a:off x="6611045" y="329925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69"/>
            <p:cNvCxnSpPr/>
            <p:nvPr/>
          </p:nvCxnSpPr>
          <p:spPr>
            <a:xfrm flipH="1">
              <a:off x="6611045" y="3196601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cto 70"/>
            <p:cNvCxnSpPr/>
            <p:nvPr/>
          </p:nvCxnSpPr>
          <p:spPr>
            <a:xfrm flipH="1">
              <a:off x="6611045" y="3110995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cto 71"/>
            <p:cNvCxnSpPr/>
            <p:nvPr/>
          </p:nvCxnSpPr>
          <p:spPr>
            <a:xfrm flipH="1">
              <a:off x="6611045" y="3029607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cto 72"/>
            <p:cNvCxnSpPr/>
            <p:nvPr/>
          </p:nvCxnSpPr>
          <p:spPr>
            <a:xfrm flipH="1">
              <a:off x="6611045" y="294365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cto 73"/>
            <p:cNvCxnSpPr/>
            <p:nvPr/>
          </p:nvCxnSpPr>
          <p:spPr>
            <a:xfrm flipH="1">
              <a:off x="6611045" y="2871937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cto 74"/>
            <p:cNvCxnSpPr/>
            <p:nvPr/>
          </p:nvCxnSpPr>
          <p:spPr>
            <a:xfrm flipH="1">
              <a:off x="6642447" y="3299254"/>
              <a:ext cx="174278" cy="17887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ángulo 76"/>
            <p:cNvSpPr/>
            <p:nvPr/>
          </p:nvSpPr>
          <p:spPr>
            <a:xfrm>
              <a:off x="7781143" y="5253338"/>
              <a:ext cx="379528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78" name="Rectángulo 77"/>
            <p:cNvSpPr/>
            <p:nvPr/>
          </p:nvSpPr>
          <p:spPr>
            <a:xfrm>
              <a:off x="7513088" y="4380033"/>
              <a:ext cx="1804086" cy="752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0" name="Rectángulo 79"/>
            <p:cNvSpPr/>
            <p:nvPr/>
          </p:nvSpPr>
          <p:spPr>
            <a:xfrm>
              <a:off x="8591900" y="2073274"/>
              <a:ext cx="1804086" cy="14023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1" name="Rectángulo 80"/>
            <p:cNvSpPr/>
            <p:nvPr/>
          </p:nvSpPr>
          <p:spPr>
            <a:xfrm>
              <a:off x="8591900" y="2774448"/>
              <a:ext cx="205680" cy="701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83" name="Conector recto 82"/>
            <p:cNvCxnSpPr/>
            <p:nvPr/>
          </p:nvCxnSpPr>
          <p:spPr>
            <a:xfrm flipH="1">
              <a:off x="8591900" y="3296747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cto 83"/>
            <p:cNvCxnSpPr/>
            <p:nvPr/>
          </p:nvCxnSpPr>
          <p:spPr>
            <a:xfrm flipH="1">
              <a:off x="8591900" y="319409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 flipH="1">
              <a:off x="8591900" y="3108488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 flipH="1">
              <a:off x="8591900" y="286943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ángulo 86"/>
            <p:cNvSpPr/>
            <p:nvPr/>
          </p:nvSpPr>
          <p:spPr>
            <a:xfrm>
              <a:off x="9458126" y="2617343"/>
              <a:ext cx="937577" cy="8666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8" name="Rectángulo 87"/>
            <p:cNvSpPr/>
            <p:nvPr/>
          </p:nvSpPr>
          <p:spPr>
            <a:xfrm>
              <a:off x="9454287" y="2073274"/>
              <a:ext cx="937577" cy="5440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9" name="Rectángulo 88"/>
            <p:cNvSpPr/>
            <p:nvPr/>
          </p:nvSpPr>
          <p:spPr>
            <a:xfrm>
              <a:off x="8797580" y="2930584"/>
              <a:ext cx="656707" cy="54406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90" name="Conector recto 89"/>
            <p:cNvCxnSpPr/>
            <p:nvPr/>
          </p:nvCxnSpPr>
          <p:spPr>
            <a:xfrm flipH="1">
              <a:off x="8592042" y="3192380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cto 90"/>
            <p:cNvCxnSpPr/>
            <p:nvPr/>
          </p:nvCxnSpPr>
          <p:spPr>
            <a:xfrm flipH="1">
              <a:off x="8592042" y="3106774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cto 95"/>
            <p:cNvCxnSpPr/>
            <p:nvPr/>
          </p:nvCxnSpPr>
          <p:spPr>
            <a:xfrm flipH="1">
              <a:off x="8592042" y="3025386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96"/>
            <p:cNvCxnSpPr/>
            <p:nvPr/>
          </p:nvCxnSpPr>
          <p:spPr>
            <a:xfrm flipH="1">
              <a:off x="8592042" y="2939433"/>
              <a:ext cx="205680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>
            <a:xfrm flipH="1">
              <a:off x="8623444" y="3295033"/>
              <a:ext cx="174278" cy="178876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ángulo 98"/>
            <p:cNvSpPr/>
            <p:nvPr/>
          </p:nvSpPr>
          <p:spPr>
            <a:xfrm>
              <a:off x="7781143" y="4584357"/>
              <a:ext cx="377506" cy="3235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0" name="Rectángulo 99"/>
            <p:cNvSpPr/>
            <p:nvPr/>
          </p:nvSpPr>
          <p:spPr>
            <a:xfrm>
              <a:off x="8648174" y="4578688"/>
              <a:ext cx="477759" cy="32355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82" name="CuadroTexto 8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  <p:sp>
        <p:nvSpPr>
          <p:cNvPr id="103" name="CuadroTexto 102"/>
          <p:cNvSpPr txBox="1"/>
          <p:nvPr/>
        </p:nvSpPr>
        <p:spPr>
          <a:xfrm>
            <a:off x="2269210" y="2917162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4" name="CuadroTexto 103"/>
          <p:cNvSpPr txBox="1"/>
          <p:nvPr/>
        </p:nvSpPr>
        <p:spPr>
          <a:xfrm>
            <a:off x="1591150" y="2252400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5" name="CuadroTexto 104"/>
          <p:cNvSpPr txBox="1"/>
          <p:nvPr/>
        </p:nvSpPr>
        <p:spPr>
          <a:xfrm>
            <a:off x="2208181" y="2236717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6" name="CuadroTexto 105"/>
          <p:cNvSpPr txBox="1"/>
          <p:nvPr/>
        </p:nvSpPr>
        <p:spPr>
          <a:xfrm>
            <a:off x="2778205" y="2223969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7" name="CuadroTexto 106"/>
          <p:cNvSpPr txBox="1"/>
          <p:nvPr/>
        </p:nvSpPr>
        <p:spPr>
          <a:xfrm>
            <a:off x="1420365" y="2905568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108" name="CuadroTexto 107"/>
          <p:cNvSpPr txBox="1"/>
          <p:nvPr/>
        </p:nvSpPr>
        <p:spPr>
          <a:xfrm>
            <a:off x="7595088" y="2597114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09" name="CuadroTexto 108"/>
          <p:cNvSpPr txBox="1"/>
          <p:nvPr/>
        </p:nvSpPr>
        <p:spPr>
          <a:xfrm>
            <a:off x="9605393" y="2175732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9577289" y="2856042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1" name="CuadroTexto 110"/>
          <p:cNvSpPr txBox="1"/>
          <p:nvPr/>
        </p:nvSpPr>
        <p:spPr>
          <a:xfrm>
            <a:off x="6660762" y="2160841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2" name="CuadroTexto 111"/>
          <p:cNvSpPr txBox="1"/>
          <p:nvPr/>
        </p:nvSpPr>
        <p:spPr>
          <a:xfrm>
            <a:off x="7199685" y="2033194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113" name="CuadroTexto 112"/>
          <p:cNvSpPr txBox="1"/>
          <p:nvPr/>
        </p:nvSpPr>
        <p:spPr>
          <a:xfrm>
            <a:off x="8793741" y="3015723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D3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10553809" y="5627550"/>
            <a:ext cx="1838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 </a:t>
            </a:r>
            <a:r>
              <a:rPr lang="es-CL" sz="1400" b="1" dirty="0" smtClean="0">
                <a:solidFill>
                  <a:srgbClr val="084F82"/>
                </a:solidFill>
              </a:rPr>
              <a:t>A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X.XXX </a:t>
            </a:r>
            <a:r>
              <a:rPr lang="es-CL" sz="1400" b="1" dirty="0">
                <a:solidFill>
                  <a:srgbClr val="084F82"/>
                </a:solidFill>
              </a:rPr>
              <a:t>UF</a:t>
            </a:r>
          </a:p>
        </p:txBody>
      </p:sp>
    </p:spTree>
    <p:extLst>
      <p:ext uri="{BB962C8B-B14F-4D97-AF65-F5344CB8AC3E}">
        <p14:creationId xmlns:p14="http://schemas.microsoft.com/office/powerpoint/2010/main" val="191883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93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95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0040" y="1297458"/>
            <a:ext cx="4295821" cy="4952765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0" name="CuadroTexto 29"/>
          <p:cNvSpPr txBox="1"/>
          <p:nvPr/>
        </p:nvSpPr>
        <p:spPr>
          <a:xfrm>
            <a:off x="300040" y="1310711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3 DEPARTAMENTO)</a:t>
            </a:r>
            <a:endParaRPr lang="es-CL" sz="1050" dirty="0">
              <a:solidFill>
                <a:srgbClr val="084F82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4669048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33" name="CuadroTexto 32"/>
          <p:cNvSpPr txBox="1"/>
          <p:nvPr/>
        </p:nvSpPr>
        <p:spPr>
          <a:xfrm>
            <a:off x="4669048" y="2018913"/>
            <a:ext cx="1537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>
              <a:lnSpc>
                <a:spcPct val="150000"/>
              </a:lnSpc>
            </a:pPr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6276453" y="1297458"/>
            <a:ext cx="4295821" cy="4987263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00039" y="6332223"/>
            <a:ext cx="4369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1 </a:t>
            </a:r>
          </a:p>
          <a:p>
            <a:endParaRPr lang="es-CL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3242" y="3196601"/>
            <a:ext cx="529004" cy="546722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4663218" y="3874986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D+B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10668218" y="2036638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rgbClr val="084F82"/>
                </a:solidFill>
              </a:rPr>
              <a:t>X %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X m2</a:t>
            </a:r>
            <a:endParaRPr lang="es-CL" dirty="0">
              <a:solidFill>
                <a:srgbClr val="084F82"/>
              </a:solidFill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66090" y="1349679"/>
            <a:ext cx="541653" cy="5115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5" y1="16606" x2="33955" y2="1660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72412" y="3005703"/>
            <a:ext cx="529004" cy="546722"/>
          </a:xfrm>
          <a:prstGeom prst="rect">
            <a:avLst/>
          </a:prstGeom>
        </p:spPr>
      </p:pic>
      <p:sp>
        <p:nvSpPr>
          <p:cNvPr id="49" name="CuadroTexto 48"/>
          <p:cNvSpPr txBox="1"/>
          <p:nvPr/>
        </p:nvSpPr>
        <p:spPr>
          <a:xfrm>
            <a:off x="10662388" y="3684088"/>
            <a:ext cx="15373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N° DE RECINTOS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D+B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4667935" y="5572041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>
                <a:solidFill>
                  <a:srgbClr val="084F82"/>
                </a:solidFill>
              </a:rPr>
              <a:t>XXX UF A XXX UF</a:t>
            </a: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815" y="4832511"/>
            <a:ext cx="541653" cy="511550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10640994" y="5585488"/>
            <a:ext cx="1537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>
                <a:solidFill>
                  <a:srgbClr val="084F82"/>
                </a:solidFill>
              </a:rPr>
              <a:t>VALORES</a:t>
            </a:r>
            <a:r>
              <a:rPr lang="es-CL" sz="1400" b="1" dirty="0">
                <a:solidFill>
                  <a:srgbClr val="084F82"/>
                </a:solidFill>
              </a:rPr>
              <a:t> </a:t>
            </a:r>
          </a:p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1.100UF</a:t>
            </a:r>
            <a:endParaRPr lang="es-CL" sz="1400" b="1" dirty="0">
              <a:solidFill>
                <a:srgbClr val="084F82"/>
              </a:solidFill>
            </a:endParaRPr>
          </a:p>
        </p:txBody>
      </p:sp>
      <p:pic>
        <p:nvPicPr>
          <p:cNvPr id="57" name="Imagen 5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74" b="100000" l="0" r="100000">
                        <a14:foregroundMark x1="66403" y1="24268" x2="66403" y2="24268"/>
                        <a14:foregroundMark x1="81818" y1="18410" x2="81818" y2="18410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4874" y="4845958"/>
            <a:ext cx="541653" cy="511550"/>
          </a:xfrm>
          <a:prstGeom prst="rect">
            <a:avLst/>
          </a:prstGeom>
        </p:spPr>
      </p:pic>
      <p:sp>
        <p:nvSpPr>
          <p:cNvPr id="59" name="CuadroTexto 5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296953" y="1317798"/>
            <a:ext cx="428667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 smtClean="0">
                <a:solidFill>
                  <a:srgbClr val="084F82"/>
                </a:solidFill>
              </a:rPr>
              <a:t>PLANTA Y ELEVACIÓN FORMATO JPG </a:t>
            </a:r>
          </a:p>
          <a:p>
            <a:pPr algn="ctr"/>
            <a:r>
              <a:rPr lang="es-CL" sz="1050" b="1" dirty="0" smtClean="0">
                <a:solidFill>
                  <a:srgbClr val="084F82"/>
                </a:solidFill>
              </a:rPr>
              <a:t>(EJEMPLO 2 CASAS 2 PISOS)</a:t>
            </a:r>
            <a:endParaRPr lang="es-CL" sz="1050" dirty="0">
              <a:solidFill>
                <a:srgbClr val="084F82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63170" y="2462366"/>
            <a:ext cx="3191931" cy="2295734"/>
            <a:chOff x="1015434" y="2462367"/>
            <a:chExt cx="3191931" cy="2295734"/>
          </a:xfrm>
        </p:grpSpPr>
        <p:sp>
          <p:nvSpPr>
            <p:cNvPr id="8" name="Rectángulo 7"/>
            <p:cNvSpPr/>
            <p:nvPr/>
          </p:nvSpPr>
          <p:spPr>
            <a:xfrm>
              <a:off x="1015434" y="2462367"/>
              <a:ext cx="3188040" cy="22957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1018366" y="2869429"/>
              <a:ext cx="966551" cy="13070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015435" y="4176530"/>
              <a:ext cx="969482" cy="5815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82" name="Rectángulo 81"/>
            <p:cNvSpPr/>
            <p:nvPr/>
          </p:nvSpPr>
          <p:spPr>
            <a:xfrm>
              <a:off x="3240814" y="2869430"/>
              <a:ext cx="966551" cy="11747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1" name="Rectángulo 100"/>
            <p:cNvSpPr/>
            <p:nvPr/>
          </p:nvSpPr>
          <p:spPr>
            <a:xfrm>
              <a:off x="3679901" y="4044203"/>
              <a:ext cx="519039" cy="71389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cxnSp>
          <p:nvCxnSpPr>
            <p:cNvPr id="6" name="Conector recto 5"/>
            <p:cNvCxnSpPr/>
            <p:nvPr/>
          </p:nvCxnSpPr>
          <p:spPr>
            <a:xfrm>
              <a:off x="1984917" y="2869430"/>
              <a:ext cx="12558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ángulo 6"/>
            <p:cNvSpPr/>
            <p:nvPr/>
          </p:nvSpPr>
          <p:spPr>
            <a:xfrm>
              <a:off x="3240813" y="4044203"/>
              <a:ext cx="439088" cy="7138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6266080" y="2218490"/>
            <a:ext cx="4295821" cy="3805433"/>
            <a:chOff x="300040" y="2075780"/>
            <a:chExt cx="4295821" cy="3805433"/>
          </a:xfrm>
        </p:grpSpPr>
        <p:cxnSp>
          <p:nvCxnSpPr>
            <p:cNvPr id="103" name="Conector recto 102"/>
            <p:cNvCxnSpPr/>
            <p:nvPr/>
          </p:nvCxnSpPr>
          <p:spPr>
            <a:xfrm>
              <a:off x="300040" y="3773841"/>
              <a:ext cx="4295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ángulo 103"/>
            <p:cNvSpPr/>
            <p:nvPr/>
          </p:nvSpPr>
          <p:spPr>
            <a:xfrm>
              <a:off x="1540441" y="2075781"/>
              <a:ext cx="1804086" cy="140234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5" name="Rectángulo 104"/>
            <p:cNvSpPr/>
            <p:nvPr/>
          </p:nvSpPr>
          <p:spPr>
            <a:xfrm>
              <a:off x="1540441" y="2075780"/>
              <a:ext cx="704418" cy="887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6" name="Rectángulo 105"/>
            <p:cNvSpPr/>
            <p:nvPr/>
          </p:nvSpPr>
          <p:spPr>
            <a:xfrm>
              <a:off x="1540441" y="2963325"/>
              <a:ext cx="704418" cy="5148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8" name="Rectángulo 107"/>
            <p:cNvSpPr/>
            <p:nvPr/>
          </p:nvSpPr>
          <p:spPr>
            <a:xfrm>
              <a:off x="2244859" y="2075781"/>
              <a:ext cx="1099668" cy="61071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9" name="Rectángulo 108"/>
            <p:cNvSpPr/>
            <p:nvPr/>
          </p:nvSpPr>
          <p:spPr>
            <a:xfrm>
              <a:off x="1528893" y="5021710"/>
              <a:ext cx="1804086" cy="8595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0" name="Rectángulo 109"/>
            <p:cNvSpPr/>
            <p:nvPr/>
          </p:nvSpPr>
          <p:spPr>
            <a:xfrm>
              <a:off x="1679454" y="5255399"/>
              <a:ext cx="98854" cy="12998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1" name="Rectángulo 110"/>
            <p:cNvSpPr/>
            <p:nvPr/>
          </p:nvSpPr>
          <p:spPr>
            <a:xfrm>
              <a:off x="2756989" y="5253338"/>
              <a:ext cx="477759" cy="4801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2" name="Rectángulo 111"/>
            <p:cNvSpPr/>
            <p:nvPr/>
          </p:nvSpPr>
          <p:spPr>
            <a:xfrm>
              <a:off x="2174216" y="5253338"/>
              <a:ext cx="290194" cy="61836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3" name="Triángulo isósceles 112"/>
            <p:cNvSpPr/>
            <p:nvPr/>
          </p:nvSpPr>
          <p:spPr>
            <a:xfrm>
              <a:off x="1540441" y="4584357"/>
              <a:ext cx="1792538" cy="43735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14" name="CuadroTexto 113"/>
          <p:cNvSpPr txBox="1"/>
          <p:nvPr/>
        </p:nvSpPr>
        <p:spPr>
          <a:xfrm>
            <a:off x="6288776" y="6306953"/>
            <a:ext cx="433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>
                <a:solidFill>
                  <a:srgbClr val="084F82"/>
                </a:solidFill>
              </a:rPr>
              <a:t>TIPOLOGÍA </a:t>
            </a:r>
            <a:r>
              <a:rPr lang="es-CL" sz="1200" b="1" dirty="0" smtClean="0">
                <a:solidFill>
                  <a:srgbClr val="084F82"/>
                </a:solidFill>
              </a:rPr>
              <a:t>MOVILIDAD REDUCIDA NO </a:t>
            </a:r>
            <a:r>
              <a:rPr lang="es-CL" sz="1200" b="1" dirty="0">
                <a:solidFill>
                  <a:srgbClr val="084F82"/>
                </a:solidFill>
              </a:rPr>
              <a:t>ES CONTABILIZADA COMO </a:t>
            </a:r>
            <a:r>
              <a:rPr lang="es-CL" sz="1200" b="1" dirty="0" smtClean="0">
                <a:solidFill>
                  <a:srgbClr val="084F82"/>
                </a:solidFill>
              </a:rPr>
              <a:t>TIPOLOGÍA </a:t>
            </a:r>
            <a:r>
              <a:rPr lang="es-CL" sz="1200" b="1" dirty="0">
                <a:solidFill>
                  <a:srgbClr val="084F82"/>
                </a:solidFill>
              </a:rPr>
              <a:t>ADICIONAL PERO DEBERÁ INCLUIR PLANO</a:t>
            </a:r>
            <a:endParaRPr lang="es-CL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5" name="Imagen 1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5822" y="1535153"/>
            <a:ext cx="293005" cy="347006"/>
          </a:xfrm>
          <a:prstGeom prst="rect">
            <a:avLst/>
          </a:prstGeom>
        </p:spPr>
      </p:pic>
      <p:pic>
        <p:nvPicPr>
          <p:cNvPr id="119" name="Imagen 1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9" b="100000" l="0" r="98844">
                        <a14:foregroundMark x1="30058" y1="2419" x2="30058" y2="2419"/>
                        <a14:foregroundMark x1="15029" y1="25134" x2="15029" y2="25134"/>
                        <a14:foregroundMark x1="31599" y1="25538" x2="31599" y2="25538"/>
                        <a14:foregroundMark x1="48170" y1="24597" x2="48170" y2="24597"/>
                        <a14:foregroundMark x1="84393" y1="54301" x2="84393" y2="54301"/>
                        <a14:foregroundMark x1="51830" y1="55376" x2="51830" y2="55376"/>
                        <a14:foregroundMark x1="67052" y1="55376" x2="67052" y2="55376"/>
                        <a14:foregroundMark x1="67052" y1="66398" x2="67052" y2="66398"/>
                        <a14:foregroundMark x1="48940" y1="68414" x2="48940" y2="68414"/>
                        <a14:foregroundMark x1="51830" y1="77016" x2="51830" y2="77016"/>
                        <a14:foregroundMark x1="69942" y1="77554" x2="69942" y2="77554"/>
                        <a14:foregroundMark x1="85164" y1="78495" x2="85164" y2="78495"/>
                        <a14:foregroundMark x1="85164" y1="67473" x2="85164" y2="67473"/>
                        <a14:foregroundMark x1="95183" y1="63844" x2="95183" y2="63844"/>
                        <a14:foregroundMark x1="16378" y1="64382" x2="16378" y2="64382"/>
                        <a14:foregroundMark x1="15607" y1="41263" x2="15607" y2="41263"/>
                        <a14:backgroundMark x1="30829" y1="8468" x2="30829" y2="8468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9722" y="1349679"/>
            <a:ext cx="404385" cy="561513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50962" y="3269849"/>
            <a:ext cx="293005" cy="347006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05" b="99712" l="0" r="99659">
                        <a14:foregroundMark x1="64164" y1="84726" x2="64164" y2="8472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9131" y="5731152"/>
            <a:ext cx="293005" cy="347006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2174212" y="3522977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086954" y="3303187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3311035" y="3301996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1070684" y="4231105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501536" y="4162808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8407626" y="3060833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E-C-K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7608390" y="2407608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D1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8345741" y="2391925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1400" b="1" dirty="0" smtClean="0">
                <a:solidFill>
                  <a:srgbClr val="084F82"/>
                </a:solidFill>
              </a:rPr>
              <a:t>D2</a:t>
            </a:r>
            <a:endParaRPr lang="es-CL" dirty="0">
              <a:solidFill>
                <a:srgbClr val="084F82"/>
              </a:solidFill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394834" y="3061260"/>
            <a:ext cx="61703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algn="ctr">
              <a:lnSpc>
                <a:spcPct val="150000"/>
              </a:lnSpc>
              <a:defRPr sz="1400" b="1">
                <a:solidFill>
                  <a:srgbClr val="084F82"/>
                </a:solidFill>
              </a:defRPr>
            </a:lvl1pPr>
          </a:lstStyle>
          <a:p>
            <a:r>
              <a:rPr lang="es-CL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3598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54606" y="1183454"/>
            <a:ext cx="1537394" cy="56745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844C73-7959-4F1B-8209-02F0A7374F3D}"/>
              </a:ext>
            </a:extLst>
          </p:cNvPr>
          <p:cNvSpPr/>
          <p:nvPr/>
        </p:nvSpPr>
        <p:spPr>
          <a:xfrm>
            <a:off x="0" y="-11129"/>
            <a:ext cx="12192000" cy="4806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F63DDC89-E57F-470D-A77A-F314E24E4F62}"/>
              </a:ext>
            </a:extLst>
          </p:cNvPr>
          <p:cNvGrpSpPr/>
          <p:nvPr/>
        </p:nvGrpSpPr>
        <p:grpSpPr>
          <a:xfrm>
            <a:off x="2" y="-12357"/>
            <a:ext cx="12154671" cy="487586"/>
            <a:chOff x="-227589" y="318755"/>
            <a:chExt cx="12154671" cy="487586"/>
          </a:xfrm>
          <a:solidFill>
            <a:srgbClr val="002060"/>
          </a:solidFill>
        </p:grpSpPr>
        <p:pic>
          <p:nvPicPr>
            <p:cNvPr id="37" name="Gráfico 19">
              <a:extLst>
                <a:ext uri="{FF2B5EF4-FFF2-40B4-BE49-F238E27FC236}">
                  <a16:creationId xmlns:a16="http://schemas.microsoft.com/office/drawing/2014/main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49720" r="1813" b="44656"/>
            <a:stretch/>
          </p:blipFill>
          <p:spPr>
            <a:xfrm>
              <a:off x="-227589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44" name="Gráfico 20">
              <a:extLst>
                <a:ext uri="{FF2B5EF4-FFF2-40B4-BE49-F238E27FC236}">
                  <a16:creationId xmlns:a16="http://schemas.microsoft.com/office/drawing/2014/main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69739" r="1813" b="24636"/>
            <a:stretch/>
          </p:blipFill>
          <p:spPr>
            <a:xfrm>
              <a:off x="3851630" y="318755"/>
              <a:ext cx="4061035" cy="487586"/>
            </a:xfrm>
            <a:prstGeom prst="rect">
              <a:avLst/>
            </a:prstGeom>
            <a:grpFill/>
          </p:spPr>
        </p:pic>
        <p:pic>
          <p:nvPicPr>
            <p:cNvPr id="50" name="Gráfico 21">
              <a:extLst>
                <a:ext uri="{FF2B5EF4-FFF2-40B4-BE49-F238E27FC236}">
                  <a16:creationId xmlns:a16="http://schemas.microsoft.com/office/drawing/2014/main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3902" t="90550" r="1813" b="3826"/>
            <a:stretch/>
          </p:blipFill>
          <p:spPr>
            <a:xfrm>
              <a:off x="7866047" y="318755"/>
              <a:ext cx="4061035" cy="487586"/>
            </a:xfrm>
            <a:prstGeom prst="rect">
              <a:avLst/>
            </a:prstGeom>
            <a:grpFill/>
          </p:spPr>
        </p:pic>
      </p:grpSp>
      <p:pic>
        <p:nvPicPr>
          <p:cNvPr id="25" name="Gráfico 14">
            <a:extLst>
              <a:ext uri="{FF2B5EF4-FFF2-40B4-BE49-F238E27FC236}">
                <a16:creationId xmlns:a16="http://schemas.microsoft.com/office/drawing/2014/main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0457" y="-17268"/>
            <a:ext cx="1724402" cy="167524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CF244E4A-7779-4B35-93F2-954BEB8E9A0D}"/>
              </a:ext>
            </a:extLst>
          </p:cNvPr>
          <p:cNvSpPr/>
          <p:nvPr/>
        </p:nvSpPr>
        <p:spPr>
          <a:xfrm>
            <a:off x="0" y="359114"/>
            <a:ext cx="12192000" cy="8243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300040" y="397706"/>
            <a:ext cx="814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bg1"/>
                </a:solidFill>
              </a:rPr>
              <a:t>NOMBRE DE PROYECTO</a:t>
            </a:r>
          </a:p>
          <a:p>
            <a:r>
              <a:rPr lang="es-CL" sz="1600" dirty="0">
                <a:solidFill>
                  <a:schemeClr val="bg1"/>
                </a:solidFill>
              </a:rPr>
              <a:t>ENTIDAD DESARRROLLADORA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-8078"/>
            <a:ext cx="371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COMUNA</a:t>
            </a:r>
            <a:endParaRPr lang="es-CL" sz="1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267504"/>
              </p:ext>
            </p:extLst>
          </p:nvPr>
        </p:nvGraphicFramePr>
        <p:xfrm>
          <a:off x="300043" y="1535152"/>
          <a:ext cx="10150256" cy="498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575">
                  <a:extLst>
                    <a:ext uri="{9D8B030D-6E8A-4147-A177-3AD203B41FA5}">
                      <a16:colId xmlns:a16="http://schemas.microsoft.com/office/drawing/2014/main" val="1252667480"/>
                    </a:ext>
                  </a:extLst>
                </a:gridCol>
                <a:gridCol w="1647464">
                  <a:extLst>
                    <a:ext uri="{9D8B030D-6E8A-4147-A177-3AD203B41FA5}">
                      <a16:colId xmlns:a16="http://schemas.microsoft.com/office/drawing/2014/main" val="1281577206"/>
                    </a:ext>
                  </a:extLst>
                </a:gridCol>
                <a:gridCol w="632285">
                  <a:extLst>
                    <a:ext uri="{9D8B030D-6E8A-4147-A177-3AD203B41FA5}">
                      <a16:colId xmlns:a16="http://schemas.microsoft.com/office/drawing/2014/main" val="3691471476"/>
                    </a:ext>
                  </a:extLst>
                </a:gridCol>
                <a:gridCol w="839007">
                  <a:extLst>
                    <a:ext uri="{9D8B030D-6E8A-4147-A177-3AD203B41FA5}">
                      <a16:colId xmlns:a16="http://schemas.microsoft.com/office/drawing/2014/main" val="512095745"/>
                    </a:ext>
                  </a:extLst>
                </a:gridCol>
                <a:gridCol w="971594">
                  <a:extLst>
                    <a:ext uri="{9D8B030D-6E8A-4147-A177-3AD203B41FA5}">
                      <a16:colId xmlns:a16="http://schemas.microsoft.com/office/drawing/2014/main" val="3773294073"/>
                    </a:ext>
                  </a:extLst>
                </a:gridCol>
                <a:gridCol w="1069446">
                  <a:extLst>
                    <a:ext uri="{9D8B030D-6E8A-4147-A177-3AD203B41FA5}">
                      <a16:colId xmlns:a16="http://schemas.microsoft.com/office/drawing/2014/main" val="3257296520"/>
                    </a:ext>
                  </a:extLst>
                </a:gridCol>
                <a:gridCol w="1337489">
                  <a:extLst>
                    <a:ext uri="{9D8B030D-6E8A-4147-A177-3AD203B41FA5}">
                      <a16:colId xmlns:a16="http://schemas.microsoft.com/office/drawing/2014/main" val="1495938340"/>
                    </a:ext>
                  </a:extLst>
                </a:gridCol>
                <a:gridCol w="934697">
                  <a:extLst>
                    <a:ext uri="{9D8B030D-6E8A-4147-A177-3AD203B41FA5}">
                      <a16:colId xmlns:a16="http://schemas.microsoft.com/office/drawing/2014/main" val="2402415629"/>
                    </a:ext>
                  </a:extLst>
                </a:gridCol>
                <a:gridCol w="1289699">
                  <a:extLst>
                    <a:ext uri="{9D8B030D-6E8A-4147-A177-3AD203B41FA5}">
                      <a16:colId xmlns:a16="http://schemas.microsoft.com/office/drawing/2014/main" val="639201788"/>
                    </a:ext>
                  </a:extLst>
                </a:gridCol>
              </a:tblGrid>
              <a:tr h="730377"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TIPOLOGÍA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VALORES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(UF)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N° DE VIV.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% 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DE </a:t>
                      </a: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VIV.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TIPOLOGÍA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(CASAS/DEPTOS/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MIXTOS)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DIFERENCIACIÓN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(A-B-C)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SUPERFICIE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(M2)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N° DE RECINTOS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(D+B)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7429"/>
                  </a:ext>
                </a:extLst>
              </a:tr>
              <a:tr h="527495"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1</a:t>
                      </a:r>
                    </a:p>
                    <a:p>
                      <a:endParaRPr lang="es-CL" sz="10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1.100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20% 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(MÍNIMO)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789264"/>
                  </a:ext>
                </a:extLst>
              </a:tr>
              <a:tr h="118618">
                <a:tc rowSpan="2"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MOVILIDAD REDUCIDA</a:t>
                      </a:r>
                      <a:endParaRPr lang="es-CL" sz="10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1.100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CL" sz="1000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456316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397931"/>
                  </a:ext>
                </a:extLst>
              </a:tr>
              <a:tr h="721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1.200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A 1.400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1000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(MÍNIMO)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CL" sz="1000" kern="1200" dirty="0" smtClean="0">
                          <a:solidFill>
                            <a:srgbClr val="084F82"/>
                          </a:solidFill>
                          <a:latin typeface="+mn-lt"/>
                          <a:ea typeface="+mn-ea"/>
                          <a:cs typeface="+mn-cs"/>
                        </a:rPr>
                        <a:t>MÁS 20%</a:t>
                      </a:r>
                    </a:p>
                    <a:p>
                      <a:pPr marL="0" algn="ctr" defTabSz="914400" rtl="0" eaLnBrk="1" latinLnBrk="0" hangingPunct="1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(OTORGA PUNTAJE) </a:t>
                      </a:r>
                      <a:r>
                        <a:rPr lang="es-CL" sz="1600" b="1" dirty="0" smtClean="0">
                          <a:solidFill>
                            <a:srgbClr val="084F82"/>
                          </a:solidFill>
                        </a:rPr>
                        <a:t>(*)</a:t>
                      </a:r>
                      <a:endParaRPr lang="es-CL" sz="11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76450"/>
                  </a:ext>
                </a:extLst>
              </a:tr>
              <a:tr h="736258">
                <a:tc>
                  <a:txBody>
                    <a:bodyPr/>
                    <a:lstStyle/>
                    <a:p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3</a:t>
                      </a:r>
                      <a:endParaRPr lang="es-CL" sz="1000" b="1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1.500 A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2.200 UF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20%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(MÍNIMO)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86398"/>
                  </a:ext>
                </a:extLst>
              </a:tr>
              <a:tr h="730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4</a:t>
                      </a:r>
                    </a:p>
                    <a:p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(PROPORCIONA PUNTAJE)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OTROS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</a:t>
                      </a: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VALORES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(MÍNIMO PARA OBTENER PUNTAJE)</a:t>
                      </a:r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93867"/>
                  </a:ext>
                </a:extLst>
              </a:tr>
              <a:tr h="7303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 smtClean="0">
                          <a:solidFill>
                            <a:srgbClr val="084F82"/>
                          </a:solidFill>
                        </a:rPr>
                        <a:t>TIPOLOGÍA 5</a:t>
                      </a:r>
                    </a:p>
                    <a:p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(ADICIONALES)</a:t>
                      </a:r>
                    </a:p>
                    <a:p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OTROS</a:t>
                      </a:r>
                      <a:r>
                        <a:rPr lang="es-CL" sz="1000" baseline="0" dirty="0" smtClean="0">
                          <a:solidFill>
                            <a:srgbClr val="084F82"/>
                          </a:solidFill>
                        </a:rPr>
                        <a:t> </a:t>
                      </a:r>
                      <a:r>
                        <a:rPr lang="es-CL" sz="1000" dirty="0" smtClean="0">
                          <a:solidFill>
                            <a:srgbClr val="084F82"/>
                          </a:solidFill>
                        </a:rPr>
                        <a:t>VALORES</a:t>
                      </a:r>
                    </a:p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000" dirty="0">
                        <a:solidFill>
                          <a:srgbClr val="084F8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34535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0831" y="1205739"/>
            <a:ext cx="5587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84F82"/>
                </a:solidFill>
              </a:rPr>
              <a:t>TABLA RESUMEN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10617278" y="1390339"/>
            <a:ext cx="15373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84F82"/>
                </a:solidFill>
              </a:rPr>
              <a:t>Diferenciación A 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Diferencia superior a 4 m2 </a:t>
            </a:r>
            <a:r>
              <a:rPr lang="es-CL" sz="1200" dirty="0" err="1" smtClean="0">
                <a:solidFill>
                  <a:srgbClr val="084F82"/>
                </a:solidFill>
              </a:rPr>
              <a:t>ó</a:t>
            </a:r>
            <a:r>
              <a:rPr lang="es-CL" sz="1200" dirty="0" smtClean="0">
                <a:solidFill>
                  <a:srgbClr val="084F82"/>
                </a:solidFill>
              </a:rPr>
              <a:t> 2 m2 si considera distinto N° de dormitorios (excluyendo balcones, terrazas o similares) en superficie edificada.</a:t>
            </a:r>
          </a:p>
          <a:p>
            <a:endParaRPr lang="es-CL" sz="1200" dirty="0" smtClean="0">
              <a:solidFill>
                <a:srgbClr val="084F82"/>
              </a:solidFill>
            </a:endParaRPr>
          </a:p>
          <a:p>
            <a:r>
              <a:rPr lang="es-CL" sz="1200" b="1" dirty="0" smtClean="0">
                <a:solidFill>
                  <a:srgbClr val="084F82"/>
                </a:solidFill>
              </a:rPr>
              <a:t>Diferenciación B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Diferencia En 10 m2 de superficie por terreno.</a:t>
            </a:r>
          </a:p>
          <a:p>
            <a:endParaRPr lang="es-CL" sz="1200" b="1" dirty="0" smtClean="0">
              <a:solidFill>
                <a:srgbClr val="084F82"/>
              </a:solidFill>
            </a:endParaRPr>
          </a:p>
          <a:p>
            <a:r>
              <a:rPr lang="es-CL" sz="1200" b="1" dirty="0" smtClean="0">
                <a:solidFill>
                  <a:srgbClr val="084F82"/>
                </a:solidFill>
              </a:rPr>
              <a:t>Diferenciación  C</a:t>
            </a:r>
          </a:p>
          <a:p>
            <a:r>
              <a:rPr lang="es-CL" sz="1200" dirty="0" smtClean="0">
                <a:solidFill>
                  <a:srgbClr val="084F82"/>
                </a:solidFill>
              </a:rPr>
              <a:t>Diferencia en cantidad de baños.</a:t>
            </a:r>
          </a:p>
          <a:p>
            <a:endParaRPr lang="es-CL" sz="1200" dirty="0">
              <a:solidFill>
                <a:srgbClr val="084F82"/>
              </a:solidFill>
            </a:endParaRPr>
          </a:p>
          <a:p>
            <a:r>
              <a:rPr lang="es-CL" sz="1600" b="1" dirty="0" smtClean="0">
                <a:solidFill>
                  <a:srgbClr val="084F82"/>
                </a:solidFill>
              </a:rPr>
              <a:t>(*)</a:t>
            </a:r>
            <a:r>
              <a:rPr lang="es-CL" sz="1200" dirty="0" smtClean="0">
                <a:solidFill>
                  <a:srgbClr val="084F82"/>
                </a:solidFill>
              </a:rPr>
              <a:t> Puntaje adicional para   proyectos ubicados en:</a:t>
            </a:r>
          </a:p>
          <a:p>
            <a:r>
              <a:rPr lang="es-CL" sz="1200" b="1" dirty="0" smtClean="0">
                <a:solidFill>
                  <a:srgbClr val="084F82"/>
                </a:solidFill>
              </a:rPr>
              <a:t>Gran Valparaíso, Gran Santiago y Gran Concepción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8440293" y="469557"/>
            <a:ext cx="1977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600" b="1" dirty="0">
                <a:solidFill>
                  <a:schemeClr val="bg1"/>
                </a:solidFill>
              </a:rPr>
              <a:t>N° DE </a:t>
            </a:r>
            <a:r>
              <a:rPr lang="es-CL" sz="1600" b="1" dirty="0" smtClean="0">
                <a:solidFill>
                  <a:schemeClr val="bg1"/>
                </a:solidFill>
              </a:rPr>
              <a:t>VIVIENDAS DEL PROYECTO</a:t>
            </a:r>
            <a:endParaRPr lang="es-CL" sz="1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92A317B-6B7A-416B-BB6A-A75D2C99FA31}"/>
              </a:ext>
            </a:extLst>
          </p:cNvPr>
          <p:cNvSpPr txBox="1"/>
          <p:nvPr/>
        </p:nvSpPr>
        <p:spPr>
          <a:xfrm>
            <a:off x="10323095" y="353003"/>
            <a:ext cx="1713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solidFill>
                  <a:schemeClr val="bg1"/>
                </a:solidFill>
              </a:rPr>
              <a:t>(XXX)</a:t>
            </a:r>
            <a:endParaRPr lang="es-C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EB9519ADAC0F4CA0E0A302598F9AA2" ma:contentTypeVersion="0" ma:contentTypeDescription="Crear nuevo documento." ma:contentTypeScope="" ma:versionID="84b54942f2b9e8925cc1a507067db5a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dd313e2823f878bee41f9d37eae132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13D67F-9B2C-492C-A2C4-E89E29F93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EE9BBF-1FFD-449C-8484-950909950ED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114B97-9FC4-4C79-8306-84FFBD58C1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2628</TotalTime>
  <Words>769</Words>
  <Application>Microsoft Office PowerPoint</Application>
  <PresentationFormat>Panorámica</PresentationFormat>
  <Paragraphs>228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Tamara Calderon Orellana</dc:creator>
  <cp:lastModifiedBy>Eric Cuevas Rebolledo</cp:lastModifiedBy>
  <cp:revision>84</cp:revision>
  <cp:lastPrinted>2019-04-08T16:57:52Z</cp:lastPrinted>
  <dcterms:created xsi:type="dcterms:W3CDTF">2018-08-06T20:58:45Z</dcterms:created>
  <dcterms:modified xsi:type="dcterms:W3CDTF">2019-04-08T16:58:24Z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0x0101005CEB9519ADAC0F4CA0E0A302598F9AA2</vt:lpwstr>
  </property>
</Properties>
</file>